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71" r:id="rId3"/>
    <p:sldId id="272" r:id="rId4"/>
    <p:sldId id="273" r:id="rId5"/>
    <p:sldId id="274" r:id="rId6"/>
    <p:sldId id="264" r:id="rId7"/>
    <p:sldId id="265" r:id="rId8"/>
    <p:sldId id="266" r:id="rId9"/>
    <p:sldId id="267" r:id="rId10"/>
    <p:sldId id="268" r:id="rId11"/>
    <p:sldId id="269" r:id="rId12"/>
    <p:sldId id="260" r:id="rId13"/>
    <p:sldId id="258" r:id="rId14"/>
    <p:sldId id="284" r:id="rId15"/>
    <p:sldId id="270" r:id="rId16"/>
    <p:sldId id="261" r:id="rId17"/>
    <p:sldId id="285" r:id="rId18"/>
    <p:sldId id="276" r:id="rId19"/>
    <p:sldId id="275" r:id="rId20"/>
    <p:sldId id="283" r:id="rId21"/>
    <p:sldId id="282"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12"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D48D6-4745-4169-8BD0-57A2FE3D1EA9}" type="datetimeFigureOut">
              <a:rPr lang="en-US" smtClean="0"/>
              <a:t>10/23/2015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7457E-C7C9-4A6E-AC97-5BBD9B4C648D}" type="slidenum">
              <a:rPr lang="en-US" smtClean="0"/>
              <a:t>‹#›</a:t>
            </a:fld>
            <a:endParaRPr lang="en-US"/>
          </a:p>
        </p:txBody>
      </p:sp>
    </p:spTree>
    <p:extLst>
      <p:ext uri="{BB962C8B-B14F-4D97-AF65-F5344CB8AC3E}">
        <p14:creationId xmlns:p14="http://schemas.microsoft.com/office/powerpoint/2010/main" val="34895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8E827BC2-AF5B-4B81-BBCC-CF2F1163EB03}" type="slidenum">
              <a:rPr lang="en-US" altLang="en-US" sz="1200"/>
              <a:pPr/>
              <a:t>2</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Has your literature instructor asked you to perform a close reading? If so, then you should plan and write an essay that offers readers the following (read definition).  Basically, a close reading asks you to </a:t>
            </a:r>
            <a:r>
              <a:rPr lang="en-US" altLang="en-US" i="1" smtClean="0"/>
              <a:t>pay close attention </a:t>
            </a:r>
            <a:r>
              <a:rPr lang="en-US" altLang="en-US" smtClean="0"/>
              <a:t>to what the writer is saying and how s/he is saying it. </a:t>
            </a:r>
          </a:p>
          <a:p>
            <a:pPr eaLnBrk="1" hangingPunct="1"/>
            <a:endParaRPr lang="en-US" altLang="en-US" smtClean="0"/>
          </a:p>
          <a:p>
            <a:pPr eaLnBrk="1" hangingPunct="1"/>
            <a:r>
              <a:rPr lang="en-US" altLang="en-US" smtClean="0"/>
              <a:t>First you’ll need to choose a poem at which you want to look more closely. </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8E747227-5FD2-48B9-8F26-0F3ECCC58BC7}" type="slidenum">
              <a:rPr lang="en-US" altLang="en-US" sz="1200"/>
              <a:pPr/>
              <a:t>3</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Individual instructors may have different reasons for asking their students to close read a text.  Here are some of the most common goals of performing a close reading.</a:t>
            </a:r>
          </a:p>
          <a:p>
            <a:pPr marL="228600" indent="-228600" eaLnBrk="1" hangingPunct="1"/>
            <a:endParaRPr lang="en-US" altLang="en-US" smtClean="0"/>
          </a:p>
          <a:p>
            <a:pPr marL="228600" indent="-228600" eaLnBrk="1" hangingPunct="1">
              <a:buFontTx/>
              <a:buAutoNum type="arabicParenR"/>
            </a:pPr>
            <a:r>
              <a:rPr lang="en-US" altLang="en-US" smtClean="0"/>
              <a:t>When you read a text very closely, you pay more deliberate attention to how the writer is using language and to the creative ways in which language can work on the page.</a:t>
            </a:r>
          </a:p>
          <a:p>
            <a:pPr marL="228600" indent="-228600" eaLnBrk="1" hangingPunct="1">
              <a:buFontTx/>
              <a:buAutoNum type="arabicParenR"/>
            </a:pPr>
            <a:r>
              <a:rPr lang="en-US" altLang="en-US" smtClean="0"/>
              <a:t> Most commonly, performing a close reading can help you better understand and appreciate a text—both its craft and its significance.</a:t>
            </a:r>
          </a:p>
          <a:p>
            <a:pPr marL="228600" indent="-228600" eaLnBrk="1" hangingPunct="1">
              <a:buFontTx/>
              <a:buAutoNum type="arabicParenR"/>
            </a:pPr>
            <a:r>
              <a:rPr lang="en-US" altLang="en-US" smtClean="0"/>
              <a:t> You may find yourself interested in a particular pattern you notice throughout a text; exploring it can teach you about how a writer crafts his/her work and how he/she is communicating with us.</a:t>
            </a:r>
          </a:p>
          <a:p>
            <a:pPr marL="228600" indent="-228600" eaLnBrk="1" hangingPunct="1">
              <a:buFontTx/>
              <a:buAutoNum type="arabicParenR"/>
            </a:pPr>
            <a:endParaRPr lang="en-US" altLang="en-US" smtClean="0"/>
          </a:p>
          <a:p>
            <a:pPr marL="228600" indent="-228600" eaLnBrk="1" hangingPunct="1"/>
            <a:r>
              <a:rPr lang="en-US" altLang="en-US" smtClean="0"/>
              <a:t>Ultimately, learning how texts are crafted will help your own writing; the techniques and creativity employed by other writers can often serve as inspiration for your own writing.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21841ECA-2837-45A0-BBBC-09AE3E4AC27B}" type="slidenum">
              <a:rPr lang="en-US" altLang="en-US" sz="1200"/>
              <a:pPr/>
              <a:t>4</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Once you choose a poem, you’ll need to read it carefully in order to connect with what the poet is doing.  Here are some tips for reading poems.  Since not all poems contain narratives (like prose), it can be helpful to approach them a little differently.  </a:t>
            </a:r>
          </a:p>
          <a:p>
            <a:pPr eaLnBrk="1" hangingPunct="1"/>
            <a:endParaRPr lang="en-US" altLang="en-US" smtClean="0"/>
          </a:p>
          <a:p>
            <a:pPr eaLnBrk="1" hangingPunct="1"/>
            <a:r>
              <a:rPr lang="en-US" altLang="en-US" smtClean="0"/>
              <a:t>Read slowly: if you read too quickly, you’re likely to gloss over important things.  Everything included in a poem is purposeful, even small things.  </a:t>
            </a:r>
          </a:p>
          <a:p>
            <a:pPr eaLnBrk="1" hangingPunct="1"/>
            <a:endParaRPr lang="en-US" altLang="en-US" smtClean="0"/>
          </a:p>
          <a:p>
            <a:pPr eaLnBrk="1" hangingPunct="1"/>
            <a:r>
              <a:rPr lang="en-US" altLang="en-US" smtClean="0"/>
              <a:t>Read the poem more than once: give yourself an extra time through to notice things and get the meaning, or project, of the poem.  </a:t>
            </a:r>
          </a:p>
          <a:p>
            <a:pPr eaLnBrk="1" hangingPunct="1"/>
            <a:endParaRPr lang="en-US" altLang="en-US" smtClean="0"/>
          </a:p>
          <a:p>
            <a:pPr eaLnBrk="1" hangingPunct="1"/>
            <a:r>
              <a:rPr lang="en-US" altLang="en-US" smtClean="0"/>
              <a:t>Try reading out loud to yourself.  It’s often helpful to hear the poems aloud, though not every poem will lend itself to an oral performance.  Remember to pay attention to line breaks and white space as you read!</a:t>
            </a:r>
          </a:p>
          <a:p>
            <a:pPr eaLnBrk="1" hangingPunct="1"/>
            <a:endParaRPr lang="en-US" altLang="en-US" smtClean="0"/>
          </a:p>
          <a:p>
            <a:pPr eaLnBrk="1" hangingPunct="1"/>
            <a:r>
              <a:rPr lang="en-US" altLang="en-US" smtClean="0"/>
              <a:t>Annotate the text: mark things—significant words, phrases, recurring images, line breaks—anything that seems interesting or unusual to you. Write your reactions or questions in the margins, highlight or underline important passages, etc.</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95E7B224-C7C7-48E4-98C7-D787254210CF}" type="slidenum">
              <a:rPr lang="en-US" altLang="en-US" sz="1200"/>
              <a:pPr/>
              <a:t>5</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Some poems are more difficult than others.  If you feel like you’re still struggling to fully understand the poem, try some of the following tricks. First, ask yourself what you believe poetry should be or do.  For example, many people think that all poems rhyme, while others believe that a poem should be beautiful (in subject or at least in language).  Is it possible that the poem you’ve chosen doesn’t fit your beliefs about poetry?  If it challenges any of your beliefs, how does it do so?</a:t>
            </a:r>
          </a:p>
          <a:p>
            <a:pPr eaLnBrk="1" hangingPunct="1"/>
            <a:endParaRPr lang="en-US" altLang="en-US" smtClean="0"/>
          </a:p>
          <a:p>
            <a:pPr eaLnBrk="1" hangingPunct="1"/>
            <a:r>
              <a:rPr lang="en-US" altLang="en-US" smtClean="0"/>
              <a:t>If the line breaks make it difficult for you to follow, try rewriting the poem into a prose paragraph.  This might make the sentences clearer.  This is also a great way to become more aware of the poem’s line breaks—what they emphasize and how the poem’s rhythm and flow change when they aren’t in place.</a:t>
            </a:r>
          </a:p>
          <a:p>
            <a:pPr eaLnBrk="1" hangingPunct="1"/>
            <a:endParaRPr lang="en-US" altLang="en-US" smtClean="0"/>
          </a:p>
          <a:p>
            <a:pPr eaLnBrk="1" hangingPunct="1"/>
            <a:r>
              <a:rPr lang="en-US" altLang="en-US" smtClean="0"/>
              <a:t>Last, remember that poetry demands some skills of a reader that prose may not.  For example, not every poem tells a story (i.e. is narrative).  Some are highly associative and even fragmented.  Try to understand what the connections are among images, words, sounds, etc.  This helps when you’re dealing with a non-narrative poem.  Try to read with your gut </a:t>
            </a:r>
            <a:r>
              <a:rPr lang="en-US" altLang="en-US" i="1" smtClean="0"/>
              <a:t>and </a:t>
            </a:r>
            <a:r>
              <a:rPr lang="en-US" altLang="en-US" smtClean="0"/>
              <a:t>your brain, both the rational and irrational parts of your brain.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5DE60F3A-A529-420F-8461-D00C173230EB}" type="slidenum">
              <a:rPr lang="en-US" altLang="en-US" sz="1200"/>
              <a:pPr/>
              <a:t>6</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order to begin close reading the poem you’ve chosen, you should ask some basic questions to make sure you understand the poet’s project—what s/he wanted to convey in the poem and how s/he wanted the reader to feel or react to the material presented. Determine whether there was a speaker in the poem.  If there is, remember that it’s important not to assume that an “I” in the poem is automatically the poet him or herself.  For example, the poet Ai writes dramatic monologues in which she speaks in the first person from the perspectives of characters like murderers.  If there isn’t an obvious speaker in the poem, is there an omniscient observer?  </a:t>
            </a:r>
          </a:p>
          <a:p>
            <a:pPr eaLnBrk="1" hangingPunct="1"/>
            <a:endParaRPr lang="en-US" altLang="en-US" smtClean="0"/>
          </a:p>
          <a:p>
            <a:pPr eaLnBrk="1" hangingPunct="1"/>
            <a:r>
              <a:rPr lang="en-US" altLang="en-US" smtClean="0"/>
              <a:t>It’s also important to consider what the larger context of the poem is.  When was the poem written and published?  Were there any significant historical events taking place at that time?  Sometimes it’s also significant to ask what was going on in the poet’s own life (although not every poem is personal or deals with the poet’s emotions).  How does the larger context affect the poem?  For example, T.S. Eliot’s famous poem “The Wasteland” takes on more meaning and clarity when we know that it was written in response to WWI.  </a:t>
            </a:r>
          </a:p>
          <a:p>
            <a:pPr eaLnBrk="1" hangingPunct="1"/>
            <a:endParaRPr lang="en-US" altLang="en-US" smtClean="0"/>
          </a:p>
          <a:p>
            <a:pPr eaLnBrk="1" hangingPunct="1"/>
            <a:r>
              <a:rPr lang="en-US" altLang="en-US" smtClean="0"/>
              <a:t>Sometimes it’s also important to understand what genre of poem you’re dealing with.  Certain modes, like the ode, for example, or the elegy, have conventions the poet may use or challenge.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5A1DCDC1-365D-413E-9380-C475EF18C268}" type="slidenum">
              <a:rPr lang="en-US" altLang="en-US" sz="1200"/>
              <a:pPr/>
              <a:t>7</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Next, you’ll want to examine the poem’s structure, or how the poem is put together.  Does it have an obvious form or a more organic one?  What do the stanzas look like?  If you had to describe the layout of the poem on the page, what would you notice about it?  Negative space in a poem is most commonly referred to as white space, the space that is not occupied by text.  Positive space refers to the poem, or text, itself.  We’ll examine some of this in more detail.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D51383E9-0EEE-49F6-9B6B-A243A61B4CBE}" type="slidenum">
              <a:rPr lang="en-US" altLang="en-US" sz="1200"/>
              <a:pPr/>
              <a:t>8</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Line is an important feature in poetry and bears close examination.  You’re probably familiar with meter if you’ve read Shakespeare’s sonnets, which are written in iambic pentameter and have a recognizable rhythm.  But line length and variation, as well as whether or not lines are end-stopped or enjambed, influence a poem’s rhythm, speed, and flow a great deal.  Let’s consider some of these features in more detail on the 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2DD589E1-2567-4FCE-B7AC-B1394ED493BE}" type="slidenum">
              <a:rPr lang="en-US" altLang="en-US" sz="1200"/>
              <a:pPr/>
              <a:t>9</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Now let’s pay closer attention to the language in the poem.  Every word choice in a poem is deliberate and can tell us something about the poet’s project, the emotions and/or ideas embodied in the poem, or the subject matter.  Start by asking these questions of the poem you’re writing about.  Your earlier annotations should help you out 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128"/>
              </a:defRPr>
            </a:lvl1pPr>
            <a:lvl2pPr marL="37931725" indent="-37474525">
              <a:defRPr sz="2400" b="1">
                <a:solidFill>
                  <a:schemeClr val="tx1"/>
                </a:solidFill>
                <a:latin typeface="Arial" charset="0"/>
                <a:ea typeface="ＭＳ Ｐゴシック" charset="-128"/>
              </a:defRPr>
            </a:lvl2pPr>
            <a:lvl3pPr>
              <a:defRPr sz="2400" b="1">
                <a:solidFill>
                  <a:schemeClr val="tx1"/>
                </a:solidFill>
                <a:latin typeface="Arial" charset="0"/>
                <a:ea typeface="ＭＳ Ｐゴシック" charset="-128"/>
              </a:defRPr>
            </a:lvl3pPr>
            <a:lvl4pPr>
              <a:defRPr sz="2400" b="1">
                <a:solidFill>
                  <a:schemeClr val="tx1"/>
                </a:solidFill>
                <a:latin typeface="Arial" charset="0"/>
                <a:ea typeface="ＭＳ Ｐゴシック" charset="-128"/>
              </a:defRPr>
            </a:lvl4pPr>
            <a:lvl5pPr>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fld id="{1E98AE81-9F7C-484A-9679-98D7A77CB82E}" type="slidenum">
              <a:rPr lang="en-US" altLang="en-US" sz="1200"/>
              <a:pPr/>
              <a:t>10</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Your final step is to make a claim about the poem’s project, some aspect of its craft, etc.  In order to support your claim, or thesis, you’ll want to pull evidence from the text itself.  Try to offer your reader something new about the poem so that his/her reading is deepened by your careful observations.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5CA85-076F-4B0F-8732-456BA5C2C62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89508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5CA85-076F-4B0F-8732-456BA5C2C62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35401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5CA85-076F-4B0F-8732-456BA5C2C62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82568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5CA85-076F-4B0F-8732-456BA5C2C62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381996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5CA85-076F-4B0F-8732-456BA5C2C621}"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129584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5CA85-076F-4B0F-8732-456BA5C2C621}"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400734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5CA85-076F-4B0F-8732-456BA5C2C621}"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375377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5CA85-076F-4B0F-8732-456BA5C2C621}"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261052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5CA85-076F-4B0F-8732-456BA5C2C621}"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333999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5CA85-076F-4B0F-8732-456BA5C2C621}"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376835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5CA85-076F-4B0F-8732-456BA5C2C621}"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57321-1CA6-4EA3-A340-016841D60CEB}" type="slidenum">
              <a:rPr lang="en-US" smtClean="0"/>
              <a:t>‹#›</a:t>
            </a:fld>
            <a:endParaRPr lang="en-US"/>
          </a:p>
        </p:txBody>
      </p:sp>
    </p:spTree>
    <p:extLst>
      <p:ext uri="{BB962C8B-B14F-4D97-AF65-F5344CB8AC3E}">
        <p14:creationId xmlns:p14="http://schemas.microsoft.com/office/powerpoint/2010/main" val="2492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5CA85-076F-4B0F-8732-456BA5C2C621}" type="datetimeFigureOut">
              <a:rPr lang="en-US" smtClean="0"/>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A57321-1CA6-4EA3-A340-016841D60CEB}" type="slidenum">
              <a:rPr lang="en-US" smtClean="0"/>
              <a:t>‹#›</a:t>
            </a:fld>
            <a:endParaRPr lang="en-US"/>
          </a:p>
        </p:txBody>
      </p:sp>
    </p:spTree>
    <p:extLst>
      <p:ext uri="{BB962C8B-B14F-4D97-AF65-F5344CB8AC3E}">
        <p14:creationId xmlns:p14="http://schemas.microsoft.com/office/powerpoint/2010/main" val="175022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133600"/>
            <a:ext cx="8229600" cy="1143000"/>
          </a:xfrm>
        </p:spPr>
        <p:txBody>
          <a:bodyPr>
            <a:noAutofit/>
          </a:bodyPr>
          <a:lstStyle/>
          <a:p>
            <a:pPr eaLnBrk="1" hangingPunct="1"/>
            <a:r>
              <a:rPr lang="en-US" altLang="en-US" sz="5000" b="1" u="sng" dirty="0" smtClean="0">
                <a:solidFill>
                  <a:schemeClr val="bg1"/>
                </a:solidFill>
                <a:effectLst>
                  <a:outerShdw blurRad="38100" dist="38100" dir="2700000" algn="tl">
                    <a:srgbClr val="000000">
                      <a:alpha val="43137"/>
                    </a:srgbClr>
                  </a:outerShdw>
                </a:effectLst>
                <a:latin typeface="Candara" panose="020E0502030303020204" pitchFamily="34" charset="0"/>
              </a:rPr>
              <a:t>Making </a:t>
            </a:r>
            <a:r>
              <a:rPr lang="en-US" altLang="en-US" sz="5000" b="1" u="sng" dirty="0" smtClean="0">
                <a:solidFill>
                  <a:schemeClr val="bg1"/>
                </a:solidFill>
                <a:effectLst>
                  <a:outerShdw blurRad="38100" dist="38100" dir="2700000" algn="tl">
                    <a:srgbClr val="000000">
                      <a:alpha val="43137"/>
                    </a:srgbClr>
                  </a:outerShdw>
                </a:effectLst>
                <a:latin typeface="Candara" panose="020E0502030303020204" pitchFamily="34" charset="0"/>
              </a:rPr>
              <a:t>Annotations:</a:t>
            </a:r>
            <a:br>
              <a:rPr lang="en-US" altLang="en-US" sz="5000" b="1" u="sng" dirty="0" smtClean="0">
                <a:solidFill>
                  <a:schemeClr val="bg1"/>
                </a:solidFill>
                <a:effectLst>
                  <a:outerShdw blurRad="38100" dist="38100" dir="2700000" algn="tl">
                    <a:srgbClr val="000000">
                      <a:alpha val="43137"/>
                    </a:srgbClr>
                  </a:outerShdw>
                </a:effectLst>
                <a:latin typeface="Candara" panose="020E0502030303020204" pitchFamily="34" charset="0"/>
              </a:rPr>
            </a:br>
            <a:r>
              <a:rPr lang="en-US" altLang="en-US" sz="5000" b="1" i="1" u="sng" dirty="0" smtClean="0">
                <a:solidFill>
                  <a:schemeClr val="bg1"/>
                </a:solidFill>
                <a:effectLst>
                  <a:outerShdw blurRad="38100" dist="38100" dir="2700000" algn="tl">
                    <a:srgbClr val="000000">
                      <a:alpha val="43137"/>
                    </a:srgbClr>
                  </a:outerShdw>
                </a:effectLst>
                <a:latin typeface="Candara" panose="020E0502030303020204" pitchFamily="34" charset="0"/>
              </a:rPr>
              <a:t>A </a:t>
            </a:r>
            <a:r>
              <a:rPr lang="en-US" altLang="en-US" sz="5000" b="1" i="1" u="sng" dirty="0" smtClean="0">
                <a:solidFill>
                  <a:schemeClr val="bg1"/>
                </a:solidFill>
                <a:effectLst>
                  <a:outerShdw blurRad="38100" dist="38100" dir="2700000" algn="tl">
                    <a:srgbClr val="000000">
                      <a:alpha val="43137"/>
                    </a:srgbClr>
                  </a:outerShdw>
                </a:effectLst>
                <a:latin typeface="Candara" panose="020E0502030303020204" pitchFamily="34" charset="0"/>
              </a:rPr>
              <a:t>User’s Guide</a:t>
            </a:r>
          </a:p>
        </p:txBody>
      </p:sp>
    </p:spTree>
    <p:extLst>
      <p:ext uri="{BB962C8B-B14F-4D97-AF65-F5344CB8AC3E}">
        <p14:creationId xmlns:p14="http://schemas.microsoft.com/office/powerpoint/2010/main" val="162305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Close Reading: Step 5</a:t>
            </a:r>
          </a:p>
        </p:txBody>
      </p:sp>
      <p:sp>
        <p:nvSpPr>
          <p:cNvPr id="58371" name="Rectangle 3"/>
          <p:cNvSpPr>
            <a:spLocks noGrp="1" noChangeArrowheads="1"/>
          </p:cNvSpPr>
          <p:nvPr>
            <p:ph type="body" idx="1"/>
          </p:nvPr>
        </p:nvSpPr>
        <p:spPr>
          <a:xfrm>
            <a:off x="381000" y="1219200"/>
            <a:ext cx="8382000" cy="5105400"/>
          </a:xfrm>
        </p:spPr>
        <p:txBody>
          <a:bodyPr/>
          <a:lstStyle/>
          <a:p>
            <a:pPr eaLnBrk="1" hangingPunct="1">
              <a:buFont typeface="Helvetica" charset="0"/>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Make a claim about how the poem works or what the poet is doing (your </a:t>
            </a:r>
            <a:r>
              <a:rPr lang="en-US" altLang="en-US" b="1" i="1" smtClean="0">
                <a:solidFill>
                  <a:schemeClr val="bg1"/>
                </a:solidFill>
                <a:effectLst>
                  <a:outerShdw blurRad="38100" dist="38100" dir="2700000" algn="tl">
                    <a:srgbClr val="000000">
                      <a:alpha val="43137"/>
                    </a:srgbClr>
                  </a:outerShdw>
                </a:effectLst>
                <a:latin typeface="Candara" panose="020E0502030303020204" pitchFamily="34" charset="0"/>
              </a:rPr>
              <a:t>thesis</a:t>
            </a: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a:t>
            </a:r>
          </a:p>
          <a:p>
            <a:pPr eaLnBrk="1" hangingPunct="1">
              <a:buFont typeface="Helvetica" charset="0"/>
              <a:buNone/>
            </a:pPr>
            <a:endParaRPr lang="en-US" altLang="en-US" sz="3000"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Char char="•"/>
            </a:pPr>
            <a:r>
              <a:rPr lang="en-US" altLang="en-US" sz="3000" b="1" smtClean="0">
                <a:solidFill>
                  <a:schemeClr val="bg1"/>
                </a:solidFill>
                <a:effectLst>
                  <a:outerShdw blurRad="38100" dist="38100" dir="2700000" algn="tl">
                    <a:srgbClr val="000000">
                      <a:alpha val="43137"/>
                    </a:srgbClr>
                  </a:outerShdw>
                </a:effectLst>
                <a:latin typeface="Candara" panose="020E0502030303020204" pitchFamily="34" charset="0"/>
              </a:rPr>
              <a:t>What is the </a:t>
            </a:r>
            <a:r>
              <a:rPr lang="en-US" altLang="en-US" sz="3000" b="1" i="1" smtClean="0">
                <a:solidFill>
                  <a:schemeClr val="bg1"/>
                </a:solidFill>
                <a:effectLst>
                  <a:outerShdw blurRad="38100" dist="38100" dir="2700000" algn="tl">
                    <a:srgbClr val="000000">
                      <a:alpha val="43137"/>
                    </a:srgbClr>
                  </a:outerShdw>
                </a:effectLst>
                <a:latin typeface="Candara" panose="020E0502030303020204" pitchFamily="34" charset="0"/>
              </a:rPr>
              <a:t>overall </a:t>
            </a:r>
            <a:r>
              <a:rPr lang="en-US" altLang="en-US" sz="3000" b="1" smtClean="0">
                <a:solidFill>
                  <a:schemeClr val="bg1"/>
                </a:solidFill>
                <a:effectLst>
                  <a:outerShdw blurRad="38100" dist="38100" dir="2700000" algn="tl">
                    <a:srgbClr val="000000">
                      <a:alpha val="43137"/>
                    </a:srgbClr>
                  </a:outerShdw>
                </a:effectLst>
                <a:latin typeface="Candara" panose="020E0502030303020204" pitchFamily="34" charset="0"/>
              </a:rPr>
              <a:t>effect of the poem’s craft of all the poem’s craft elements?</a:t>
            </a:r>
          </a:p>
          <a:p>
            <a:pPr eaLnBrk="1" hangingPunct="1">
              <a:buFont typeface="Helvetica" charset="0"/>
              <a:buChar char="•"/>
            </a:pPr>
            <a:r>
              <a:rPr lang="en-US" altLang="en-US" sz="3000" b="1" smtClean="0">
                <a:solidFill>
                  <a:schemeClr val="bg1"/>
                </a:solidFill>
                <a:effectLst>
                  <a:outerShdw blurRad="38100" dist="38100" dir="2700000" algn="tl">
                    <a:srgbClr val="000000">
                      <a:alpha val="43137"/>
                    </a:srgbClr>
                  </a:outerShdw>
                </a:effectLst>
                <a:latin typeface="Candara" panose="020E0502030303020204" pitchFamily="34" charset="0"/>
              </a:rPr>
              <a:t>Where does the poem take us (emotionally, intellectually, narratively, etc.)?</a:t>
            </a:r>
          </a:p>
          <a:p>
            <a:pPr eaLnBrk="1" hangingPunct="1">
              <a:buFont typeface="Helvetica" charset="0"/>
              <a:buNone/>
            </a:pPr>
            <a:endParaRPr lang="en-US" altLang="en-US" sz="3000"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82276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4724370"/>
          </a:xfrm>
          <a:prstGeom prst="rect">
            <a:avLst/>
          </a:prstGeom>
        </p:spPr>
        <p:txBody>
          <a:bodyPr wrap="square">
            <a:spAutoFit/>
          </a:bodyPr>
          <a:lstStyle/>
          <a:p>
            <a:pPr algn="ctr"/>
            <a:r>
              <a:rPr lang="en-US" sz="4000" b="1" u="sng" dirty="0" smtClean="0">
                <a:solidFill>
                  <a:schemeClr val="bg1"/>
                </a:solidFill>
                <a:effectLst>
                  <a:outerShdw blurRad="38100" dist="38100" dir="2700000" algn="tl">
                    <a:srgbClr val="000000">
                      <a:alpha val="43137"/>
                    </a:srgbClr>
                  </a:outerShdw>
                </a:effectLst>
                <a:latin typeface="Candara" panose="020E0502030303020204" pitchFamily="34" charset="0"/>
              </a:rPr>
              <a:t>Annotating </a:t>
            </a:r>
            <a:r>
              <a:rPr lang="en-US" sz="4000" b="1" u="sng" dirty="0">
                <a:solidFill>
                  <a:schemeClr val="bg1"/>
                </a:solidFill>
                <a:effectLst>
                  <a:outerShdw blurRad="38100" dist="38100" dir="2700000" algn="tl">
                    <a:srgbClr val="000000">
                      <a:alpha val="43137"/>
                    </a:srgbClr>
                  </a:outerShdw>
                </a:effectLst>
                <a:latin typeface="Candara" panose="020E0502030303020204" pitchFamily="34" charset="0"/>
              </a:rPr>
              <a:t>a</a:t>
            </a:r>
            <a:r>
              <a:rPr lang="en-US" sz="4000" b="1" u="sng" dirty="0" smtClean="0">
                <a:solidFill>
                  <a:schemeClr val="bg1"/>
                </a:solidFill>
                <a:effectLst>
                  <a:outerShdw blurRad="38100" dist="38100" dir="2700000" algn="tl">
                    <a:srgbClr val="000000">
                      <a:alpha val="43137"/>
                    </a:srgbClr>
                  </a:outerShdw>
                </a:effectLst>
                <a:latin typeface="Candara" panose="020E0502030303020204" pitchFamily="34" charset="0"/>
              </a:rPr>
              <a:t> Text</a:t>
            </a:r>
          </a:p>
          <a:p>
            <a:endParaRPr lang="en-US" sz="500" b="1" u="sng" dirty="0">
              <a:solidFill>
                <a:schemeClr val="bg1"/>
              </a:solidFill>
              <a:effectLst>
                <a:outerShdw blurRad="38100" dist="38100" dir="2700000" algn="tl">
                  <a:srgbClr val="000000">
                    <a:alpha val="43137"/>
                  </a:srgbClr>
                </a:outerShdw>
              </a:effectLst>
              <a:latin typeface="Candara" panose="020E0502030303020204" pitchFamily="34" charset="0"/>
            </a:endParaRPr>
          </a:p>
          <a:p>
            <a:endParaRPr lang="en-US" sz="12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800" b="1" dirty="0" smtClean="0">
                <a:solidFill>
                  <a:srgbClr val="FFFF00"/>
                </a:solidFill>
                <a:effectLst>
                  <a:outerShdw blurRad="38100" dist="38100" dir="2700000" algn="tl">
                    <a:srgbClr val="000000">
                      <a:alpha val="43137"/>
                    </a:srgbClr>
                  </a:outerShdw>
                </a:effectLst>
                <a:latin typeface="Candara" panose="020E0502030303020204" pitchFamily="34" charset="0"/>
              </a:rPr>
              <a:t>*This is a critical </a:t>
            </a:r>
            <a:r>
              <a:rPr lang="en-US" sz="2800" b="1" dirty="0">
                <a:solidFill>
                  <a:srgbClr val="FFFF00"/>
                </a:solidFill>
                <a:effectLst>
                  <a:outerShdw blurRad="38100" dist="38100" dir="2700000" algn="tl">
                    <a:srgbClr val="000000">
                      <a:alpha val="43137"/>
                    </a:srgbClr>
                  </a:outerShdw>
                </a:effectLst>
                <a:latin typeface="Candara" panose="020E0502030303020204" pitchFamily="34" charset="0"/>
              </a:rPr>
              <a:t>step in </a:t>
            </a:r>
            <a:r>
              <a:rPr lang="en-US" sz="2800" b="1" dirty="0" smtClean="0">
                <a:solidFill>
                  <a:srgbClr val="FFFF00"/>
                </a:solidFill>
                <a:effectLst>
                  <a:outerShdw blurRad="38100" dist="38100" dir="2700000" algn="tl">
                    <a:srgbClr val="000000">
                      <a:alpha val="43137"/>
                    </a:srgbClr>
                  </a:outerShdw>
                </a:effectLst>
                <a:latin typeface="Candara" panose="020E0502030303020204" pitchFamily="34" charset="0"/>
              </a:rPr>
              <a:t>reading analysis</a:t>
            </a:r>
            <a:r>
              <a:rPr lang="en-US" sz="2800" b="1" dirty="0">
                <a:solidFill>
                  <a:srgbClr val="FFFF00"/>
                </a:solidFill>
                <a:effectLst>
                  <a:outerShdw blurRad="38100" dist="38100" dir="2700000" algn="tl">
                    <a:srgbClr val="000000">
                      <a:alpha val="43137"/>
                    </a:srgbClr>
                  </a:outerShdw>
                </a:effectLst>
                <a:latin typeface="Candara" panose="020E0502030303020204" pitchFamily="34" charset="0"/>
              </a:rPr>
              <a:t>, as it provides </a:t>
            </a:r>
            <a:r>
              <a:rPr lang="en-US" sz="2800" b="1" dirty="0" smtClean="0">
                <a:solidFill>
                  <a:srgbClr val="FFFF00"/>
                </a:solidFill>
                <a:effectLst>
                  <a:outerShdw blurRad="38100" dist="38100" dir="2700000" algn="tl">
                    <a:srgbClr val="000000">
                      <a:alpha val="43137"/>
                    </a:srgbClr>
                  </a:outerShdw>
                </a:effectLst>
                <a:latin typeface="Candara" panose="020E0502030303020204" pitchFamily="34" charset="0"/>
              </a:rPr>
              <a:t>documented evidence </a:t>
            </a:r>
            <a:r>
              <a:rPr lang="en-US" sz="2800" b="1" dirty="0">
                <a:solidFill>
                  <a:srgbClr val="FFFF00"/>
                </a:solidFill>
                <a:effectLst>
                  <a:outerShdw blurRad="38100" dist="38100" dir="2700000" algn="tl">
                    <a:srgbClr val="000000">
                      <a:alpha val="43137"/>
                    </a:srgbClr>
                  </a:outerShdw>
                </a:effectLst>
                <a:latin typeface="Candara" panose="020E0502030303020204" pitchFamily="34" charset="0"/>
              </a:rPr>
              <a:t>of a person’s engagement with a </a:t>
            </a:r>
            <a:r>
              <a:rPr lang="en-US" sz="2800" b="1" dirty="0" smtClean="0">
                <a:solidFill>
                  <a:srgbClr val="FFFF00"/>
                </a:solidFill>
                <a:effectLst>
                  <a:outerShdw blurRad="38100" dist="38100" dir="2700000" algn="tl">
                    <a:srgbClr val="000000">
                      <a:alpha val="43137"/>
                    </a:srgbClr>
                  </a:outerShdw>
                </a:effectLst>
                <a:latin typeface="Candara" panose="020E0502030303020204" pitchFamily="34" charset="0"/>
              </a:rPr>
              <a:t>written text.</a:t>
            </a:r>
          </a:p>
          <a:p>
            <a:endParaRPr lang="en-US" sz="8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800" b="1" dirty="0">
                <a:solidFill>
                  <a:schemeClr val="bg1"/>
                </a:solidFill>
                <a:effectLst>
                  <a:outerShdw blurRad="38100" dist="38100" dir="2700000" algn="tl">
                    <a:srgbClr val="000000">
                      <a:alpha val="43137"/>
                    </a:srgbClr>
                  </a:outerShdw>
                </a:effectLst>
                <a:latin typeface="Candara" panose="020E0502030303020204" pitchFamily="34" charset="0"/>
              </a:rPr>
              <a:t>	</a:t>
            </a:r>
            <a:r>
              <a:rPr lang="en-US" sz="2800" b="1" i="1" dirty="0" smtClean="0">
                <a:solidFill>
                  <a:schemeClr val="bg1"/>
                </a:solidFill>
                <a:effectLst>
                  <a:outerShdw blurRad="38100" dist="38100" dir="2700000" algn="tl">
                    <a:srgbClr val="000000">
                      <a:alpha val="43137"/>
                    </a:srgbClr>
                  </a:outerShdw>
                </a:effectLst>
                <a:latin typeface="Candara" panose="020E0502030303020204" pitchFamily="34" charset="0"/>
                <a:sym typeface="Wingdings" panose="05000000000000000000" pitchFamily="2" charset="2"/>
              </a:rPr>
              <a:t>  </a:t>
            </a:r>
            <a:r>
              <a:rPr lang="en-US" sz="2800" b="1" i="1" dirty="0" smtClean="0">
                <a:solidFill>
                  <a:schemeClr val="bg1"/>
                </a:solidFill>
                <a:effectLst>
                  <a:outerShdw blurRad="38100" dist="38100" dir="2700000" algn="tl">
                    <a:srgbClr val="000000">
                      <a:alpha val="43137"/>
                    </a:srgbClr>
                  </a:outerShdw>
                </a:effectLst>
                <a:latin typeface="Candara" panose="020E0502030303020204" pitchFamily="34" charset="0"/>
              </a:rPr>
              <a:t>first </a:t>
            </a:r>
            <a:r>
              <a:rPr lang="en-US" sz="2800" b="1" i="1" dirty="0">
                <a:solidFill>
                  <a:schemeClr val="bg1"/>
                </a:solidFill>
                <a:effectLst>
                  <a:outerShdw blurRad="38100" dist="38100" dir="2700000" algn="tl">
                    <a:srgbClr val="000000">
                      <a:alpha val="43137"/>
                    </a:srgbClr>
                  </a:outerShdw>
                </a:effectLst>
                <a:latin typeface="Candara" panose="020E0502030303020204" pitchFamily="34" charset="0"/>
              </a:rPr>
              <a:t>impressions may be forgotten or </a:t>
            </a:r>
            <a:r>
              <a:rPr lang="en-US" sz="2800" b="1" i="1" dirty="0" smtClean="0">
                <a:solidFill>
                  <a:schemeClr val="bg1"/>
                </a:solidFill>
                <a:effectLst>
                  <a:outerShdw blurRad="38100" dist="38100" dir="2700000" algn="tl">
                    <a:srgbClr val="000000">
                      <a:alpha val="43137"/>
                    </a:srgbClr>
                  </a:outerShdw>
                </a:effectLst>
                <a:latin typeface="Candara" panose="020E0502030303020204" pitchFamily="34" charset="0"/>
              </a:rPr>
              <a:t>	dismissed </a:t>
            </a:r>
            <a:r>
              <a:rPr lang="en-US" sz="2800" b="1" i="1" dirty="0">
                <a:solidFill>
                  <a:schemeClr val="bg1"/>
                </a:solidFill>
                <a:effectLst>
                  <a:outerShdw blurRad="38100" dist="38100" dir="2700000" algn="tl">
                    <a:srgbClr val="000000">
                      <a:alpha val="43137"/>
                    </a:srgbClr>
                  </a:outerShdw>
                </a:effectLst>
                <a:latin typeface="Candara" panose="020E0502030303020204" pitchFamily="34" charset="0"/>
              </a:rPr>
              <a:t>if </a:t>
            </a:r>
            <a:r>
              <a:rPr lang="en-US" sz="2800" b="1" i="1" u="sng" dirty="0">
                <a:solidFill>
                  <a:schemeClr val="bg1"/>
                </a:solidFill>
                <a:effectLst>
                  <a:outerShdw blurRad="38100" dist="38100" dir="2700000" algn="tl">
                    <a:srgbClr val="000000">
                      <a:alpha val="43137"/>
                    </a:srgbClr>
                  </a:outerShdw>
                </a:effectLst>
                <a:latin typeface="Candara" panose="020E0502030303020204" pitchFamily="34" charset="0"/>
              </a:rPr>
              <a:t>not</a:t>
            </a:r>
            <a:r>
              <a:rPr lang="en-US" sz="2800" b="1" i="1" dirty="0">
                <a:solidFill>
                  <a:schemeClr val="bg1"/>
                </a:solidFill>
                <a:effectLst>
                  <a:outerShdw blurRad="38100" dist="38100" dir="2700000" algn="tl">
                    <a:srgbClr val="000000">
                      <a:alpha val="43137"/>
                    </a:srgbClr>
                  </a:outerShdw>
                </a:effectLst>
                <a:latin typeface="Candara" panose="020E0502030303020204" pitchFamily="34" charset="0"/>
              </a:rPr>
              <a:t> written </a:t>
            </a:r>
            <a:r>
              <a:rPr lang="en-US" sz="2800" b="1" i="1" dirty="0" smtClean="0">
                <a:solidFill>
                  <a:schemeClr val="bg1"/>
                </a:solidFill>
                <a:effectLst>
                  <a:outerShdw blurRad="38100" dist="38100" dir="2700000" algn="tl">
                    <a:srgbClr val="000000">
                      <a:alpha val="43137"/>
                    </a:srgbClr>
                  </a:outerShdw>
                </a:effectLst>
                <a:latin typeface="Candara" panose="020E0502030303020204" pitchFamily="34" charset="0"/>
              </a:rPr>
              <a:t>down</a:t>
            </a:r>
            <a:r>
              <a:rPr lang="en-US" sz="2800" b="1" i="1" dirty="0">
                <a:solidFill>
                  <a:schemeClr val="bg1"/>
                </a:solidFill>
                <a:effectLst>
                  <a:outerShdw blurRad="38100" dist="38100" dir="2700000" algn="tl">
                    <a:srgbClr val="000000">
                      <a:alpha val="43137"/>
                    </a:srgbClr>
                  </a:outerShdw>
                </a:effectLst>
                <a:latin typeface="Candara" panose="020E0502030303020204" pitchFamily="34" charset="0"/>
              </a:rPr>
              <a:t>.</a:t>
            </a:r>
            <a:endParaRPr lang="en-US" sz="2800" b="1" i="1" dirty="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1200" b="1" dirty="0">
                <a:solidFill>
                  <a:schemeClr val="bg1"/>
                </a:solidFill>
                <a:effectLst>
                  <a:outerShdw blurRad="38100" dist="38100" dir="2700000" algn="tl">
                    <a:srgbClr val="000000">
                      <a:alpha val="43137"/>
                    </a:srgbClr>
                  </a:outerShdw>
                </a:effectLst>
                <a:latin typeface="Candara" panose="020E0502030303020204" pitchFamily="34" charset="0"/>
              </a:rPr>
              <a:t> </a:t>
            </a:r>
          </a:p>
          <a:p>
            <a:r>
              <a:rPr lang="en-US" sz="2800" b="1" dirty="0" smtClean="0">
                <a:solidFill>
                  <a:schemeClr val="bg1"/>
                </a:solidFill>
                <a:effectLst>
                  <a:outerShdw blurRad="38100" dist="38100" dir="2700000" algn="tl">
                    <a:srgbClr val="000000">
                      <a:alpha val="43137"/>
                    </a:srgbClr>
                  </a:outerShdw>
                </a:effectLst>
                <a:latin typeface="Candara" panose="020E0502030303020204" pitchFamily="34" charset="0"/>
              </a:rPr>
              <a:t>This includes </a:t>
            </a:r>
            <a:r>
              <a:rPr lang="en-US" sz="2800" b="1" dirty="0">
                <a:solidFill>
                  <a:schemeClr val="bg1"/>
                </a:solidFill>
                <a:effectLst>
                  <a:outerShdw blurRad="38100" dist="38100" dir="2700000" algn="tl">
                    <a:srgbClr val="000000">
                      <a:alpha val="43137"/>
                    </a:srgbClr>
                  </a:outerShdw>
                </a:effectLst>
                <a:latin typeface="Candara" panose="020E0502030303020204" pitchFamily="34" charset="0"/>
              </a:rPr>
              <a:t>adding notes, definitions, reactions, questions, and explanations to a text in order to record impressions and reactions while analyzing a work. </a:t>
            </a:r>
            <a:endParaRPr lang="en-US" sz="1200" b="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704240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9715"/>
            <a:ext cx="9067800" cy="5255285"/>
          </a:xfrm>
          <a:prstGeom prst="rect">
            <a:avLst/>
          </a:prstGeom>
        </p:spPr>
        <p:txBody>
          <a:bodyPr wrap="square">
            <a:spAutoFit/>
          </a:bodyPr>
          <a:lstStyle/>
          <a:p>
            <a:r>
              <a:rPr lang="en-US" sz="2500" b="1" i="1" dirty="0" smtClean="0">
                <a:solidFill>
                  <a:schemeClr val="bg1"/>
                </a:solidFill>
                <a:effectLst>
                  <a:outerShdw blurRad="38100" dist="38100" dir="2700000" algn="tl">
                    <a:srgbClr val="000000">
                      <a:alpha val="43137"/>
                    </a:srgbClr>
                  </a:outerShdw>
                </a:effectLst>
                <a:latin typeface="Candara" panose="020E0502030303020204" pitchFamily="34" charset="0"/>
              </a:rPr>
              <a:t>Here </a:t>
            </a:r>
            <a:r>
              <a:rPr lang="en-US" sz="2500" b="1" i="1" dirty="0">
                <a:solidFill>
                  <a:schemeClr val="bg1"/>
                </a:solidFill>
                <a:effectLst>
                  <a:outerShdw blurRad="38100" dist="38100" dir="2700000" algn="tl">
                    <a:srgbClr val="000000">
                      <a:alpha val="43137"/>
                    </a:srgbClr>
                  </a:outerShdw>
                </a:effectLst>
                <a:latin typeface="Candara" panose="020E0502030303020204" pitchFamily="34" charset="0"/>
              </a:rPr>
              <a:t>are some suggestions that </a:t>
            </a:r>
            <a:r>
              <a:rPr lang="en-US" sz="2500" b="1" i="1" dirty="0" smtClean="0">
                <a:solidFill>
                  <a:schemeClr val="bg1"/>
                </a:solidFill>
                <a:effectLst>
                  <a:outerShdw blurRad="38100" dist="38100" dir="2700000" algn="tl">
                    <a:srgbClr val="000000">
                      <a:alpha val="43137"/>
                    </a:srgbClr>
                  </a:outerShdw>
                </a:effectLst>
                <a:latin typeface="Candara" panose="020E0502030303020204" pitchFamily="34" charset="0"/>
              </a:rPr>
              <a:t>will help </a:t>
            </a:r>
            <a:r>
              <a:rPr lang="en-US" sz="2500" b="1" i="1" dirty="0">
                <a:solidFill>
                  <a:schemeClr val="bg1"/>
                </a:solidFill>
                <a:effectLst>
                  <a:outerShdw blurRad="38100" dist="38100" dir="2700000" algn="tl">
                    <a:srgbClr val="000000">
                      <a:alpha val="43137"/>
                    </a:srgbClr>
                  </a:outerShdw>
                </a:effectLst>
                <a:latin typeface="Candara" panose="020E0502030303020204" pitchFamily="34" charset="0"/>
              </a:rPr>
              <a:t>you with your brainstorming</a:t>
            </a:r>
            <a:r>
              <a:rPr lang="en-US" sz="2500" b="1" i="1" dirty="0" smtClean="0">
                <a:solidFill>
                  <a:schemeClr val="bg1"/>
                </a:solidFill>
                <a:effectLst>
                  <a:outerShdw blurRad="38100" dist="38100" dir="2700000" algn="tl">
                    <a:srgbClr val="000000">
                      <a:alpha val="43137"/>
                    </a:srgbClr>
                  </a:outerShdw>
                </a:effectLst>
                <a:latin typeface="Candara" panose="020E0502030303020204" pitchFamily="34" charset="0"/>
              </a:rPr>
              <a:t>.</a:t>
            </a:r>
          </a:p>
          <a:p>
            <a:endParaRPr lang="en-US" sz="1050" b="1" dirty="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Vocabulary—define words or slang; </a:t>
            </a:r>
            <a:endPar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 </a:t>
            </a:r>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Make connections to other parts of the book. </a:t>
            </a:r>
            <a:endPar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 </a:t>
            </a:r>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Make connections to other </a:t>
            </a:r>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works that you have read.</a:t>
            </a:r>
          </a:p>
          <a:p>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 </a:t>
            </a:r>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Visual connections—include </a:t>
            </a:r>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the artwork, photo, or drawing </a:t>
            </a:r>
            <a:endPar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 </a:t>
            </a:r>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Rewrite, paraphrase, or summarize a </a:t>
            </a:r>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part </a:t>
            </a:r>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of the text.</a:t>
            </a: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Make connections to your life.</a:t>
            </a: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Give the historical context of situations described.</a:t>
            </a: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Give an explanation of the text for clarity.</a:t>
            </a: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Give an analysis of what is happening in the text.</a:t>
            </a: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Do research on the Internet to see what others are saying </a:t>
            </a:r>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it.</a:t>
            </a:r>
            <a:endParaRPr lang="en-US" sz="2500" b="1" dirty="0">
              <a:solidFill>
                <a:schemeClr val="bg1"/>
              </a:solidFill>
              <a:effectLst>
                <a:outerShdw blurRad="38100" dist="38100" dir="2700000" algn="tl">
                  <a:srgbClr val="000000">
                    <a:alpha val="43137"/>
                  </a:srgbClr>
                </a:outerShdw>
              </a:effectLst>
              <a:latin typeface="Candara" panose="020E0502030303020204" pitchFamily="34" charset="0"/>
            </a:endParaRPr>
          </a:p>
          <a:p>
            <a:r>
              <a:rPr lang="en-US" sz="2500" b="1" dirty="0">
                <a:solidFill>
                  <a:schemeClr val="bg1"/>
                </a:solidFill>
                <a:effectLst>
                  <a:outerShdw blurRad="38100" dist="38100" dir="2700000" algn="tl">
                    <a:srgbClr val="000000">
                      <a:alpha val="43137"/>
                    </a:srgbClr>
                  </a:outerShdw>
                </a:effectLst>
                <a:latin typeface="Candara" panose="020E0502030303020204" pitchFamily="34" charset="0"/>
              </a:rPr>
              <a:t>• Challenge yourself: Find some literary criticism on </a:t>
            </a:r>
            <a:r>
              <a:rPr lang="en-US" sz="2500" b="1" dirty="0" smtClean="0">
                <a:solidFill>
                  <a:schemeClr val="bg1"/>
                </a:solidFill>
                <a:effectLst>
                  <a:outerShdw blurRad="38100" dist="38100" dir="2700000" algn="tl">
                    <a:srgbClr val="000000">
                      <a:alpha val="43137"/>
                    </a:srgbClr>
                  </a:outerShdw>
                </a:effectLst>
                <a:latin typeface="Candara" panose="020E0502030303020204" pitchFamily="34" charset="0"/>
              </a:rPr>
              <a:t>author/text</a:t>
            </a:r>
            <a:endParaRPr lang="en-US" sz="2500" b="1" dirty="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84226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N:\ENG-LA\READING &amp; LITERACY\READING - STRATEGIES\Making Annotations- A User's Guide (sample).png"/>
          <p:cNvPicPr>
            <a:picLocks noChangeAspect="1" noChangeArrowheads="1"/>
          </p:cNvPicPr>
          <p:nvPr/>
        </p:nvPicPr>
        <p:blipFill rotWithShape="1">
          <a:blip r:embed="rId2">
            <a:extLst>
              <a:ext uri="{28A0092B-C50C-407E-A947-70E740481C1C}">
                <a14:useLocalDpi xmlns:a14="http://schemas.microsoft.com/office/drawing/2010/main" val="0"/>
              </a:ext>
            </a:extLst>
          </a:blip>
          <a:srcRect l="2843" t="3696" r="2783" b="4673"/>
          <a:stretch/>
        </p:blipFill>
        <p:spPr bwMode="auto">
          <a:xfrm>
            <a:off x="76200" y="170865"/>
            <a:ext cx="8991600" cy="638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334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133600"/>
            <a:ext cx="8229600" cy="1143000"/>
          </a:xfrm>
        </p:spPr>
        <p:txBody>
          <a:bodyPr>
            <a:normAutofit fontScale="90000"/>
          </a:bodyPr>
          <a:lstStyle/>
          <a:p>
            <a:r>
              <a:rPr lang="en-US" altLang="en-US" b="1" u="sng" dirty="0">
                <a:effectLst>
                  <a:outerShdw blurRad="38100" dist="38100" dir="2700000" algn="tl">
                    <a:srgbClr val="000000">
                      <a:alpha val="43137"/>
                    </a:srgbClr>
                  </a:outerShdw>
                </a:effectLst>
                <a:latin typeface="Candara" panose="020E0502030303020204" pitchFamily="34" charset="0"/>
              </a:rPr>
              <a:t>Annotation Practice </a:t>
            </a:r>
            <a:r>
              <a:rPr lang="en-US" altLang="en-US" b="1" u="sng" dirty="0" smtClean="0">
                <a:effectLst>
                  <a:outerShdw blurRad="38100" dist="38100" dir="2700000" algn="tl">
                    <a:srgbClr val="000000">
                      <a:alpha val="43137"/>
                    </a:srgbClr>
                  </a:outerShdw>
                </a:effectLst>
                <a:latin typeface="Candara" panose="020E0502030303020204" pitchFamily="34" charset="0"/>
              </a:rPr>
              <a:t>#1:</a:t>
            </a:r>
            <a:r>
              <a:rPr lang="en-US" altLang="en-US" b="1" dirty="0">
                <a:effectLst>
                  <a:outerShdw blurRad="38100" dist="38100" dir="2700000" algn="tl">
                    <a:srgbClr val="000000">
                      <a:alpha val="43137"/>
                    </a:srgbClr>
                  </a:outerShdw>
                </a:effectLst>
                <a:latin typeface="Candara" panose="020E0502030303020204" pitchFamily="34" charset="0"/>
              </a:rPr>
              <a:t/>
            </a:r>
            <a:br>
              <a:rPr lang="en-US" altLang="en-US" b="1" dirty="0">
                <a:effectLst>
                  <a:outerShdw blurRad="38100" dist="38100" dir="2700000" algn="tl">
                    <a:srgbClr val="000000">
                      <a:alpha val="43137"/>
                    </a:srgbClr>
                  </a:outerShdw>
                </a:effectLst>
                <a:latin typeface="Candara" panose="020E0502030303020204" pitchFamily="34" charset="0"/>
              </a:rPr>
            </a:br>
            <a:r>
              <a:rPr lang="en-US" altLang="en-US" b="1" dirty="0">
                <a:effectLst>
                  <a:outerShdw blurRad="38100" dist="38100" dir="2700000" algn="tl">
                    <a:srgbClr val="000000">
                      <a:alpha val="43137"/>
                    </a:srgbClr>
                  </a:outerShdw>
                </a:effectLst>
                <a:latin typeface="Candara" panose="020E0502030303020204" pitchFamily="34" charset="0"/>
              </a:rPr>
              <a:t>“If We Must Die</a:t>
            </a:r>
            <a:r>
              <a:rPr lang="en-US" altLang="en-US" b="1" dirty="0" smtClean="0">
                <a:effectLst>
                  <a:outerShdw blurRad="38100" dist="38100" dir="2700000" algn="tl">
                    <a:srgbClr val="000000">
                      <a:alpha val="43137"/>
                    </a:srgbClr>
                  </a:outerShdw>
                </a:effectLst>
                <a:latin typeface="Candara" panose="020E0502030303020204" pitchFamily="34" charset="0"/>
              </a:rPr>
              <a:t>”</a:t>
            </a:r>
            <a:endParaRPr lang="en-US" altLang="en-US" b="1" dirty="0" smtClean="0">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855372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04800" y="462945"/>
            <a:ext cx="8077200" cy="570925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If We Must </a:t>
            </a:r>
            <a:r>
              <a:rPr lang="en-US" sz="2000" b="1" dirty="0" smtClean="0">
                <a:latin typeface="Times New Roman" panose="02020603050405020304" pitchFamily="18" charset="0"/>
                <a:cs typeface="Times New Roman" panose="02020603050405020304" pitchFamily="18" charset="0"/>
              </a:rPr>
              <a:t>Die</a:t>
            </a:r>
            <a:endParaRPr lang="en-US" sz="2000" dirty="0" smtClean="0">
              <a:latin typeface="Times New Roman" panose="02020603050405020304" pitchFamily="18" charset="0"/>
              <a:cs typeface="Times New Roman" panose="02020603050405020304" pitchFamily="18" charset="0"/>
            </a:endParaRPr>
          </a:p>
          <a:p>
            <a:endParaRPr lang="en-US" sz="5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we must die, let it not be like hogs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Hunted and penned in an inglorious spot,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While round us bark the mad and hungry dogs,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Making their mock at our </a:t>
            </a:r>
            <a:r>
              <a:rPr lang="en-US" sz="2000" dirty="0" err="1">
                <a:latin typeface="Times New Roman" panose="02020603050405020304" pitchFamily="18" charset="0"/>
                <a:cs typeface="Times New Roman" panose="02020603050405020304" pitchFamily="18" charset="0"/>
              </a:rPr>
              <a:t>accursèd</a:t>
            </a:r>
            <a:r>
              <a:rPr lang="en-US" sz="2000" dirty="0">
                <a:latin typeface="Times New Roman" panose="02020603050405020304" pitchFamily="18" charset="0"/>
                <a:cs typeface="Times New Roman" panose="02020603050405020304" pitchFamily="18" charset="0"/>
              </a:rPr>
              <a:t> lot.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If we must die, O let us nobly die,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 that our precious blood may not be shed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vain; then even the monsters we defy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Shall be constrained to honor us though dead!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 kinsmen! we must meet the common foe!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Though far outnumbered let us show us brave,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for their thousand blows deal one death-blow!</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What though before us lies the open grave?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Like men we'll face the murderous, cowardly pack,</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Pressed to the wall, dying, but fighting back! </a:t>
            </a:r>
          </a:p>
          <a:p>
            <a:endParaRPr lang="en-US" sz="2000"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Claude McKay 1919)</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240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NG-LA\LITERATURE\POETRY\POETRY - ANALYSIS\Annotating Poetry\Annotating - sample (If We Must Die - McKay).jpg"/>
          <p:cNvPicPr>
            <a:picLocks noChangeAspect="1" noChangeArrowheads="1"/>
          </p:cNvPicPr>
          <p:nvPr/>
        </p:nvPicPr>
        <p:blipFill rotWithShape="1">
          <a:blip r:embed="rId2">
            <a:extLst>
              <a:ext uri="{28A0092B-C50C-407E-A947-70E740481C1C}">
                <a14:useLocalDpi xmlns:a14="http://schemas.microsoft.com/office/drawing/2010/main" val="0"/>
              </a:ext>
            </a:extLst>
          </a:blip>
          <a:srcRect r="847"/>
          <a:stretch/>
        </p:blipFill>
        <p:spPr bwMode="auto">
          <a:xfrm>
            <a:off x="228600" y="281152"/>
            <a:ext cx="8915400" cy="589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51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133600"/>
            <a:ext cx="8229600" cy="1143000"/>
          </a:xfrm>
        </p:spPr>
        <p:txBody>
          <a:bodyPr>
            <a:normAutofit fontScale="90000"/>
          </a:bodyPr>
          <a:lstStyle/>
          <a:p>
            <a:pPr eaLnBrk="1" hangingPunct="1"/>
            <a:r>
              <a:rPr lang="en-US" altLang="en-US" b="1" u="sng" dirty="0" smtClean="0">
                <a:effectLst>
                  <a:outerShdw blurRad="38100" dist="38100" dir="2700000" algn="tl">
                    <a:srgbClr val="000000">
                      <a:alpha val="43137"/>
                    </a:srgbClr>
                  </a:outerShdw>
                </a:effectLst>
                <a:latin typeface="Candara" panose="020E0502030303020204" pitchFamily="34" charset="0"/>
              </a:rPr>
              <a:t>Annotation Practice #2:</a:t>
            </a:r>
            <a:r>
              <a:rPr lang="en-US" altLang="en-US" b="1" dirty="0" smtClean="0">
                <a:effectLst>
                  <a:outerShdw blurRad="38100" dist="38100" dir="2700000" algn="tl">
                    <a:srgbClr val="000000">
                      <a:alpha val="43137"/>
                    </a:srgbClr>
                  </a:outerShdw>
                </a:effectLst>
                <a:latin typeface="Candara" panose="020E0502030303020204" pitchFamily="34" charset="0"/>
              </a:rPr>
              <a:t/>
            </a:r>
            <a:br>
              <a:rPr lang="en-US" altLang="en-US" b="1" dirty="0" smtClean="0">
                <a:effectLst>
                  <a:outerShdw blurRad="38100" dist="38100" dir="2700000" algn="tl">
                    <a:srgbClr val="000000">
                      <a:alpha val="43137"/>
                    </a:srgbClr>
                  </a:outerShdw>
                </a:effectLst>
                <a:latin typeface="Candara" panose="020E0502030303020204" pitchFamily="34" charset="0"/>
              </a:rPr>
            </a:br>
            <a:r>
              <a:rPr lang="en-US" altLang="en-US" b="1" dirty="0" smtClean="0">
                <a:effectLst>
                  <a:outerShdw blurRad="38100" dist="38100" dir="2700000" algn="tl">
                    <a:srgbClr val="000000">
                      <a:alpha val="43137"/>
                    </a:srgbClr>
                  </a:outerShdw>
                </a:effectLst>
                <a:latin typeface="Candara" panose="020E0502030303020204" pitchFamily="34" charset="0"/>
              </a:rPr>
              <a:t>“Digging”</a:t>
            </a:r>
            <a:endParaRPr lang="en-US" altLang="en-US" b="1" dirty="0" smtClean="0">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09753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90600" y="304800"/>
            <a:ext cx="8229600" cy="6740307"/>
          </a:xfrm>
          <a:prstGeom prst="rect">
            <a:avLst/>
          </a:prstGeom>
        </p:spPr>
        <p:txBody>
          <a:bodyPr wrap="square">
            <a:spAutoFit/>
          </a:bodyPr>
          <a:lstStyle/>
          <a:p>
            <a:r>
              <a:rPr lang="en-US" b="1" dirty="0" smtClean="0"/>
              <a:t>Digging</a:t>
            </a:r>
          </a:p>
          <a:p>
            <a:endParaRPr lang="en-US" dirty="0"/>
          </a:p>
          <a:p>
            <a:r>
              <a:rPr lang="en-US" dirty="0" smtClean="0"/>
              <a:t>Between </a:t>
            </a:r>
            <a:r>
              <a:rPr lang="en-US" dirty="0"/>
              <a:t>my finger and my thumb   </a:t>
            </a:r>
          </a:p>
          <a:p>
            <a:r>
              <a:rPr lang="en-US" dirty="0"/>
              <a:t>The squat pen rests; snug as a gun.</a:t>
            </a:r>
          </a:p>
          <a:p>
            <a:r>
              <a:rPr lang="en-US" dirty="0"/>
              <a:t/>
            </a:r>
            <a:br>
              <a:rPr lang="en-US" dirty="0"/>
            </a:br>
            <a:r>
              <a:rPr lang="en-US" dirty="0"/>
              <a:t>Under my window, a clean rasping sound   </a:t>
            </a:r>
          </a:p>
          <a:p>
            <a:r>
              <a:rPr lang="en-US" dirty="0"/>
              <a:t>When the spade sinks into gravelly ground:   </a:t>
            </a:r>
          </a:p>
          <a:p>
            <a:r>
              <a:rPr lang="en-US" dirty="0"/>
              <a:t>My father, digging. I look down</a:t>
            </a:r>
          </a:p>
          <a:p>
            <a:r>
              <a:rPr lang="en-US" dirty="0"/>
              <a:t/>
            </a:r>
            <a:br>
              <a:rPr lang="en-US" dirty="0"/>
            </a:br>
            <a:r>
              <a:rPr lang="en-US" dirty="0"/>
              <a:t>Till his straining rump among the flowerbeds   </a:t>
            </a:r>
          </a:p>
          <a:p>
            <a:r>
              <a:rPr lang="en-US" dirty="0"/>
              <a:t>Bends low, comes up twenty years away   </a:t>
            </a:r>
          </a:p>
          <a:p>
            <a:r>
              <a:rPr lang="en-US" dirty="0"/>
              <a:t>Stooping in rhythm through potato drills   </a:t>
            </a:r>
          </a:p>
          <a:p>
            <a:r>
              <a:rPr lang="en-US" dirty="0"/>
              <a:t>Where he was digging.</a:t>
            </a:r>
          </a:p>
          <a:p>
            <a:r>
              <a:rPr lang="en-US" dirty="0"/>
              <a:t/>
            </a:r>
            <a:br>
              <a:rPr lang="en-US" dirty="0"/>
            </a:br>
            <a:r>
              <a:rPr lang="en-US" dirty="0"/>
              <a:t>The coarse boot nestled on the lug, the shaft   </a:t>
            </a:r>
          </a:p>
          <a:p>
            <a:r>
              <a:rPr lang="en-US" dirty="0"/>
              <a:t>Against the inside knee was levered firmly.</a:t>
            </a:r>
          </a:p>
          <a:p>
            <a:r>
              <a:rPr lang="en-US" dirty="0"/>
              <a:t>He rooted out tall tops, buried the bright edge deep</a:t>
            </a:r>
          </a:p>
          <a:p>
            <a:r>
              <a:rPr lang="en-US" dirty="0"/>
              <a:t>To scatter new potatoes that we picked,</a:t>
            </a:r>
          </a:p>
          <a:p>
            <a:r>
              <a:rPr lang="en-US" dirty="0"/>
              <a:t>Loving their cool hardness in our hands.</a:t>
            </a:r>
          </a:p>
          <a:p>
            <a:r>
              <a:rPr lang="en-US" dirty="0"/>
              <a:t/>
            </a:r>
            <a:br>
              <a:rPr lang="en-US" dirty="0"/>
            </a:br>
            <a:r>
              <a:rPr lang="en-US" dirty="0"/>
              <a:t>By God, the old man could handle a spade.   </a:t>
            </a:r>
          </a:p>
          <a:p>
            <a:r>
              <a:rPr lang="en-US" dirty="0"/>
              <a:t>Just like his old man.</a:t>
            </a:r>
          </a:p>
          <a:p>
            <a:r>
              <a:rPr lang="en-US" dirty="0"/>
              <a:t/>
            </a:r>
            <a:br>
              <a:rPr lang="en-US" dirty="0"/>
            </a:br>
            <a:endParaRPr lang="en-US" dirty="0"/>
          </a:p>
        </p:txBody>
      </p:sp>
    </p:spTree>
    <p:extLst>
      <p:ext uri="{BB962C8B-B14F-4D97-AF65-F5344CB8AC3E}">
        <p14:creationId xmlns:p14="http://schemas.microsoft.com/office/powerpoint/2010/main" val="1170758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DiggingAnnotated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42" b="51809"/>
          <a:stretch/>
        </p:blipFill>
        <p:spPr bwMode="auto">
          <a:xfrm>
            <a:off x="152400" y="361950"/>
            <a:ext cx="8604068"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7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b="1" dirty="0">
                <a:solidFill>
                  <a:schemeClr val="bg1"/>
                </a:solidFill>
                <a:effectLst>
                  <a:outerShdw blurRad="38100" dist="38100" dir="2700000" algn="tl">
                    <a:srgbClr val="000000">
                      <a:alpha val="43137"/>
                    </a:srgbClr>
                  </a:outerShdw>
                </a:effectLst>
                <a:latin typeface="Candara" panose="020E0502030303020204" pitchFamily="34" charset="0"/>
              </a:rPr>
              <a:t>What is Close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Reading?</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7411" name="Rectangle 3"/>
          <p:cNvSpPr>
            <a:spLocks noGrp="1" noChangeArrowheads="1"/>
          </p:cNvSpPr>
          <p:nvPr>
            <p:ph type="body" idx="1"/>
          </p:nvPr>
        </p:nvSpPr>
        <p:spPr>
          <a:xfrm>
            <a:off x="457200" y="1600201"/>
            <a:ext cx="8229600" cy="3200400"/>
          </a:xfrm>
        </p:spPr>
        <p:txBody>
          <a:bodyPr/>
          <a:lstStyle/>
          <a:p>
            <a:pPr eaLnBrk="1" hangingPunct="1">
              <a:buFontTx/>
              <a:buNone/>
            </a:pPr>
            <a:r>
              <a:rPr lang="en-US" altLang="en-US" b="1" u="sng" dirty="0">
                <a:solidFill>
                  <a:schemeClr val="bg1"/>
                </a:solidFill>
                <a:effectLst>
                  <a:outerShdw blurRad="38100" dist="38100" dir="2700000" algn="tl">
                    <a:srgbClr val="000000">
                      <a:alpha val="43137"/>
                    </a:srgbClr>
                  </a:outerShdw>
                </a:effectLst>
                <a:latin typeface="Candara" panose="020E0502030303020204" pitchFamily="34" charset="0"/>
              </a:rPr>
              <a:t>C</a:t>
            </a:r>
            <a:r>
              <a:rPr lang="en-US" altLang="en-US" b="1" u="sng" dirty="0" smtClean="0">
                <a:solidFill>
                  <a:schemeClr val="bg1"/>
                </a:solidFill>
                <a:effectLst>
                  <a:outerShdw blurRad="38100" dist="38100" dir="2700000" algn="tl">
                    <a:srgbClr val="000000">
                      <a:alpha val="43137"/>
                    </a:srgbClr>
                  </a:outerShdw>
                </a:effectLst>
                <a:latin typeface="Candara" panose="020E0502030303020204" pitchFamily="34" charset="0"/>
              </a:rPr>
              <a:t>lose </a:t>
            </a:r>
            <a:r>
              <a:rPr lang="en-US" altLang="en-US" b="1" u="sng" dirty="0">
                <a:solidFill>
                  <a:schemeClr val="bg1"/>
                </a:solidFill>
                <a:effectLst>
                  <a:outerShdw blurRad="38100" dist="38100" dir="2700000" algn="tl">
                    <a:srgbClr val="000000">
                      <a:alpha val="43137"/>
                    </a:srgbClr>
                  </a:outerShdw>
                </a:effectLst>
                <a:latin typeface="Candara" panose="020E0502030303020204" pitchFamily="34" charset="0"/>
              </a:rPr>
              <a:t>R</a:t>
            </a:r>
            <a:r>
              <a:rPr lang="en-US" altLang="en-US" b="1" u="sng" dirty="0" smtClean="0">
                <a:solidFill>
                  <a:schemeClr val="bg1"/>
                </a:solidFill>
                <a:effectLst>
                  <a:outerShdw blurRad="38100" dist="38100" dir="2700000" algn="tl">
                    <a:srgbClr val="000000">
                      <a:alpha val="43137"/>
                    </a:srgbClr>
                  </a:outerShdw>
                </a:effectLst>
                <a:latin typeface="Candara" panose="020E0502030303020204" pitchFamily="34" charset="0"/>
              </a:rPr>
              <a:t>eading</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is the careful,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sustained</a:t>
            </a:r>
          </a:p>
          <a:p>
            <a:pPr eaLnBrk="1" hangingPunct="1">
              <a:buFontTx/>
              <a:buNone/>
            </a:pP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analysis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of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a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text that focuses on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details, </a:t>
            </a:r>
          </a:p>
          <a:p>
            <a:pPr eaLnBrk="1" hangingPunct="1">
              <a:buFontTx/>
              <a:buNone/>
            </a:pP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patterns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and that typically examines </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Tx/>
              <a:buNone/>
            </a:pP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some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aspect of the text’s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form and meaning.</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43986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66800" y="76200"/>
            <a:ext cx="8229600" cy="5632311"/>
          </a:xfrm>
          <a:prstGeom prst="rect">
            <a:avLst/>
          </a:prstGeom>
        </p:spPr>
        <p:txBody>
          <a:bodyPr wrap="square">
            <a:spAutoFit/>
          </a:bodyPr>
          <a:lstStyle/>
          <a:p>
            <a:r>
              <a:rPr lang="en-US" dirty="0"/>
              <a:t/>
            </a:r>
            <a:br>
              <a:rPr lang="en-US" dirty="0"/>
            </a:br>
            <a:r>
              <a:rPr lang="en-US" dirty="0"/>
              <a:t>My grandfather cut more turf in a day</a:t>
            </a:r>
          </a:p>
          <a:p>
            <a:r>
              <a:rPr lang="en-US" dirty="0"/>
              <a:t>Than any other man on Toner’s bog.</a:t>
            </a:r>
          </a:p>
          <a:p>
            <a:r>
              <a:rPr lang="en-US" dirty="0"/>
              <a:t>Once I carried him milk in a bottle</a:t>
            </a:r>
          </a:p>
          <a:p>
            <a:r>
              <a:rPr lang="en-US" dirty="0"/>
              <a:t>Corked sloppily with paper. He straightened up</a:t>
            </a:r>
          </a:p>
          <a:p>
            <a:r>
              <a:rPr lang="en-US" dirty="0"/>
              <a:t>To drink it, then fell to right away</a:t>
            </a:r>
          </a:p>
          <a:p>
            <a:r>
              <a:rPr lang="en-US" dirty="0"/>
              <a:t>Nicking and slicing neatly, heaving sods</a:t>
            </a:r>
          </a:p>
          <a:p>
            <a:r>
              <a:rPr lang="en-US" dirty="0"/>
              <a:t>Over his shoulder, going down and down</a:t>
            </a:r>
          </a:p>
          <a:p>
            <a:r>
              <a:rPr lang="en-US" dirty="0"/>
              <a:t>For the good turf. Digging.</a:t>
            </a:r>
          </a:p>
          <a:p>
            <a:r>
              <a:rPr lang="en-US" dirty="0"/>
              <a:t/>
            </a:r>
            <a:br>
              <a:rPr lang="en-US" dirty="0"/>
            </a:br>
            <a:r>
              <a:rPr lang="en-US" dirty="0"/>
              <a:t>The cold smell of potato </a:t>
            </a:r>
            <a:r>
              <a:rPr lang="en-US" dirty="0" err="1"/>
              <a:t>mould</a:t>
            </a:r>
            <a:r>
              <a:rPr lang="en-US" dirty="0"/>
              <a:t>, the squelch and slap</a:t>
            </a:r>
          </a:p>
          <a:p>
            <a:r>
              <a:rPr lang="en-US" dirty="0"/>
              <a:t>Of soggy peat, the curt cuts of an edge</a:t>
            </a:r>
          </a:p>
          <a:p>
            <a:r>
              <a:rPr lang="en-US" dirty="0"/>
              <a:t>Through living roots awaken in my head.</a:t>
            </a:r>
          </a:p>
          <a:p>
            <a:r>
              <a:rPr lang="en-US" dirty="0"/>
              <a:t>But I’ve no spade to follow men like them.</a:t>
            </a:r>
          </a:p>
          <a:p>
            <a:r>
              <a:rPr lang="en-US" dirty="0"/>
              <a:t/>
            </a:r>
            <a:br>
              <a:rPr lang="en-US" dirty="0"/>
            </a:br>
            <a:r>
              <a:rPr lang="en-US" dirty="0"/>
              <a:t>Between my finger and my thumb</a:t>
            </a:r>
          </a:p>
          <a:p>
            <a:r>
              <a:rPr lang="en-US" dirty="0"/>
              <a:t>The squat pen rests.</a:t>
            </a:r>
          </a:p>
          <a:p>
            <a:r>
              <a:rPr lang="en-US" dirty="0"/>
              <a:t>I’ll dig with it</a:t>
            </a:r>
            <a:r>
              <a:rPr lang="en-US" dirty="0" smtClean="0"/>
              <a:t>.</a:t>
            </a:r>
          </a:p>
          <a:p>
            <a:endParaRPr lang="en-US" dirty="0"/>
          </a:p>
          <a:p>
            <a:r>
              <a:rPr lang="en-US" b="1" dirty="0" smtClean="0"/>
              <a:t>Seamus Heaney</a:t>
            </a:r>
            <a:endParaRPr lang="en-US" b="1" dirty="0"/>
          </a:p>
        </p:txBody>
      </p:sp>
    </p:spTree>
    <p:extLst>
      <p:ext uri="{BB962C8B-B14F-4D97-AF65-F5344CB8AC3E}">
        <p14:creationId xmlns:p14="http://schemas.microsoft.com/office/powerpoint/2010/main" val="2444136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DiggingAnnotated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8735" r="1942"/>
          <a:stretch/>
        </p:blipFill>
        <p:spPr bwMode="auto">
          <a:xfrm>
            <a:off x="76200" y="381000"/>
            <a:ext cx="8681962"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59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bmcdonald\Desktop\annotationBA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7227"/>
          <a:stretch/>
        </p:blipFill>
        <p:spPr bwMode="auto">
          <a:xfrm>
            <a:off x="1905000" y="65672"/>
            <a:ext cx="7086600" cy="67161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a:xfrm rot="20312006">
            <a:off x="-279778" y="465987"/>
            <a:ext cx="2874597" cy="1143000"/>
          </a:xfrm>
        </p:spPr>
        <p:txBody>
          <a:bodyPr>
            <a:noAutofit/>
          </a:bodyPr>
          <a:lstStyle/>
          <a:p>
            <a:pPr eaLnBrk="1" hangingPunct="1"/>
            <a:r>
              <a:rPr lang="en-US" altLang="en-US" sz="3200" b="1" u="sng" dirty="0" smtClean="0">
                <a:solidFill>
                  <a:srgbClr val="FF0000"/>
                </a:solidFill>
                <a:effectLst>
                  <a:outerShdw blurRad="38100" dist="38100" dir="2700000" algn="tl">
                    <a:srgbClr val="000000">
                      <a:alpha val="43137"/>
                    </a:srgbClr>
                  </a:outerShdw>
                </a:effectLst>
              </a:rPr>
              <a:t>TOO </a:t>
            </a:r>
            <a:br>
              <a:rPr lang="en-US" altLang="en-US" sz="3200" b="1" u="sng" dirty="0" smtClean="0">
                <a:solidFill>
                  <a:srgbClr val="FF0000"/>
                </a:solidFill>
                <a:effectLst>
                  <a:outerShdw blurRad="38100" dist="38100" dir="2700000" algn="tl">
                    <a:srgbClr val="000000">
                      <a:alpha val="43137"/>
                    </a:srgbClr>
                  </a:outerShdw>
                </a:effectLst>
              </a:rPr>
            </a:br>
            <a:r>
              <a:rPr lang="en-US" altLang="en-US" sz="3200" b="1" u="sng" dirty="0" smtClean="0">
                <a:solidFill>
                  <a:srgbClr val="FF0000"/>
                </a:solidFill>
                <a:effectLst>
                  <a:outerShdw blurRad="38100" dist="38100" dir="2700000" algn="tl">
                    <a:srgbClr val="000000">
                      <a:alpha val="43137"/>
                    </a:srgbClr>
                  </a:outerShdw>
                </a:effectLst>
              </a:rPr>
              <a:t>MUCH</a:t>
            </a:r>
            <a:br>
              <a:rPr lang="en-US" altLang="en-US" sz="3200" b="1" u="sng" dirty="0" smtClean="0">
                <a:solidFill>
                  <a:srgbClr val="FF0000"/>
                </a:solidFill>
                <a:effectLst>
                  <a:outerShdw blurRad="38100" dist="38100" dir="2700000" algn="tl">
                    <a:srgbClr val="000000">
                      <a:alpha val="43137"/>
                    </a:srgbClr>
                  </a:outerShdw>
                </a:effectLst>
              </a:rPr>
            </a:br>
            <a:r>
              <a:rPr lang="en-US" altLang="en-US" sz="3200" b="1" u="sng" dirty="0" smtClean="0">
                <a:solidFill>
                  <a:srgbClr val="FF0000"/>
                </a:solidFill>
                <a:effectLst>
                  <a:outerShdw blurRad="38100" dist="38100" dir="2700000" algn="tl">
                    <a:srgbClr val="000000">
                      <a:alpha val="43137"/>
                    </a:srgbClr>
                  </a:outerShdw>
                </a:effectLst>
              </a:rPr>
              <a:t>Annotation!</a:t>
            </a:r>
            <a:endParaRPr lang="en-US" altLang="en-US" sz="32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773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773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773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773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77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04800" y="1600200"/>
            <a:ext cx="8839200" cy="4525963"/>
          </a:xfrm>
        </p:spPr>
        <p:txBody>
          <a:bodyPr>
            <a:normAutofit/>
          </a:bodyPr>
          <a:lstStyle/>
          <a:p>
            <a:pPr eaLnBrk="1" hangingPunct="1">
              <a:buFontTx/>
              <a:buNone/>
            </a:pP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Overall, the goals of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close reading are to…</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Tx/>
              <a:buNone/>
            </a:pPr>
            <a:endParaRPr lang="en-US" altLang="en-US" sz="10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Learn about language and rhetorical </a:t>
            </a:r>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technique.</a:t>
            </a:r>
            <a:endPar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Gain a deeper understanding of a </a:t>
            </a:r>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text.</a:t>
            </a:r>
            <a:endPar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Explore a specific theme or pattern within a </a:t>
            </a:r>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text.</a:t>
            </a:r>
            <a:endPar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Understand how writers craft their </a:t>
            </a:r>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work.</a:t>
            </a:r>
            <a:endPar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Close Reading Goals</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507512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eaLnBrk="1" hangingPunct="1">
              <a:buFont typeface="Helvetica" charset="0"/>
              <a:buNone/>
            </a:pP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When you first approach a poem</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a:t>
            </a:r>
            <a:endParaRPr lang="en-US" altLang="en-US" sz="16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None/>
            </a:pPr>
            <a:endParaRPr lang="en-US" altLang="en-US" sz="11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Char char="•"/>
            </a:pPr>
            <a:r>
              <a:rPr lang="en-US" altLang="en-US" sz="3000" b="1" i="1" dirty="0" smtClean="0">
                <a:solidFill>
                  <a:schemeClr val="bg1"/>
                </a:solidFill>
                <a:effectLst>
                  <a:outerShdw blurRad="38100" dist="38100" dir="2700000" algn="tl">
                    <a:srgbClr val="000000">
                      <a:alpha val="43137"/>
                    </a:srgbClr>
                  </a:outerShdw>
                </a:effectLst>
                <a:latin typeface="Candara" panose="020E0502030303020204" pitchFamily="34" charset="0"/>
              </a:rPr>
              <a:t>Read the poem slowly</a:t>
            </a:r>
          </a:p>
          <a:p>
            <a:pPr eaLnBrk="1" hangingPunct="1">
              <a:buFont typeface="Helvetica" charset="0"/>
              <a:buChar char="•"/>
            </a:pPr>
            <a:r>
              <a:rPr lang="en-US" altLang="en-US" sz="3000" b="1" i="1" dirty="0" smtClean="0">
                <a:solidFill>
                  <a:schemeClr val="bg1"/>
                </a:solidFill>
                <a:effectLst>
                  <a:outerShdw blurRad="38100" dist="38100" dir="2700000" algn="tl">
                    <a:srgbClr val="000000">
                      <a:alpha val="43137"/>
                    </a:srgbClr>
                  </a:outerShdw>
                </a:effectLst>
                <a:latin typeface="Candara" panose="020E0502030303020204" pitchFamily="34" charset="0"/>
              </a:rPr>
              <a:t>Read it at least twice</a:t>
            </a:r>
          </a:p>
          <a:p>
            <a:pPr eaLnBrk="1" hangingPunct="1">
              <a:buFont typeface="Helvetica" charset="0"/>
              <a:buChar char="•"/>
            </a:pPr>
            <a:r>
              <a:rPr lang="en-US" altLang="en-US" sz="3000" b="1" i="1" dirty="0" smtClean="0">
                <a:solidFill>
                  <a:schemeClr val="bg1"/>
                </a:solidFill>
                <a:effectLst>
                  <a:outerShdw blurRad="38100" dist="38100" dir="2700000" algn="tl">
                    <a:srgbClr val="000000">
                      <a:alpha val="43137"/>
                    </a:srgbClr>
                  </a:outerShdw>
                </a:effectLst>
                <a:latin typeface="Candara" panose="020E0502030303020204" pitchFamily="34" charset="0"/>
              </a:rPr>
              <a:t>Read it aloud to yourself</a:t>
            </a:r>
          </a:p>
          <a:p>
            <a:pPr eaLnBrk="1" hangingPunct="1">
              <a:buFont typeface="Helvetica" charset="0"/>
              <a:buChar char="•"/>
            </a:pPr>
            <a:r>
              <a:rPr lang="en-US" altLang="en-US" sz="3000" b="1" i="1" dirty="0" smtClean="0">
                <a:solidFill>
                  <a:schemeClr val="bg1"/>
                </a:solidFill>
                <a:effectLst>
                  <a:outerShdw blurRad="38100" dist="38100" dir="2700000" algn="tl">
                    <a:srgbClr val="000000">
                      <a:alpha val="43137"/>
                    </a:srgbClr>
                  </a:outerShdw>
                </a:effectLst>
                <a:latin typeface="Candara" panose="020E0502030303020204" pitchFamily="34" charset="0"/>
              </a:rPr>
              <a:t>Note important </a:t>
            </a:r>
            <a:r>
              <a:rPr lang="en-US" altLang="en-US" sz="3000" b="1" i="1" dirty="0" smtClean="0">
                <a:solidFill>
                  <a:schemeClr val="bg1"/>
                </a:solidFill>
                <a:effectLst>
                  <a:outerShdw blurRad="38100" dist="38100" dir="2700000" algn="tl">
                    <a:srgbClr val="000000">
                      <a:alpha val="43137"/>
                    </a:srgbClr>
                  </a:outerShdw>
                </a:effectLst>
                <a:latin typeface="Candara" panose="020E0502030303020204" pitchFamily="34" charset="0"/>
              </a:rPr>
              <a:t>words, </a:t>
            </a:r>
            <a:r>
              <a:rPr lang="en-US" altLang="en-US" sz="3000" b="1" i="1" dirty="0" smtClean="0">
                <a:solidFill>
                  <a:schemeClr val="bg1"/>
                </a:solidFill>
                <a:effectLst>
                  <a:outerShdw blurRad="38100" dist="38100" dir="2700000" algn="tl">
                    <a:srgbClr val="000000">
                      <a:alpha val="43137"/>
                    </a:srgbClr>
                  </a:outerShdw>
                </a:effectLst>
                <a:latin typeface="Candara" panose="020E0502030303020204" pitchFamily="34" charset="0"/>
              </a:rPr>
              <a:t>images and phrases</a:t>
            </a:r>
            <a:r>
              <a:rPr lang="en-US" altLang="en-US" sz="3000" b="1" i="1" dirty="0">
                <a:solidFill>
                  <a:schemeClr val="bg1"/>
                </a:solidFill>
                <a:effectLst>
                  <a:outerShdw blurRad="38100" dist="38100" dir="2700000" algn="tl">
                    <a:srgbClr val="000000">
                      <a:alpha val="43137"/>
                    </a:srgbClr>
                  </a:outerShdw>
                </a:effectLst>
                <a:latin typeface="Candara" panose="020E0502030303020204" pitchFamily="34" charset="0"/>
              </a:rPr>
              <a:t>.</a:t>
            </a:r>
            <a:endParaRPr lang="en-US" altLang="en-US" sz="30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None/>
            </a:pP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5" name="Rectangle 2"/>
          <p:cNvSpPr>
            <a:spLocks noGrp="1" noChangeArrowheads="1"/>
          </p:cNvSpPr>
          <p:nvPr>
            <p:ph type="title"/>
          </p:nvPr>
        </p:nvSpPr>
        <p:spPr>
          <a:xfrm>
            <a:off x="457200" y="274638"/>
            <a:ext cx="8229600" cy="1143000"/>
          </a:xfrm>
        </p:spPr>
        <p:txBody>
          <a:bodyPr/>
          <a:lstStyle/>
          <a:p>
            <a:pPr eaLnBrk="1" hangingPunct="1"/>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Tips for Reading</a:t>
            </a:r>
            <a:r>
              <a:rPr lang="en-US" altLang="en-US" b="1" dirty="0">
                <a:solidFill>
                  <a:schemeClr val="bg1"/>
                </a:solidFill>
                <a:effectLst>
                  <a:outerShdw blurRad="38100" dist="38100" dir="2700000" algn="tl">
                    <a:srgbClr val="000000">
                      <a:alpha val="43137"/>
                    </a:srgbClr>
                  </a:outerShdw>
                </a:effectLst>
                <a:latin typeface="Candara" panose="020E0502030303020204" pitchFamily="34" charset="0"/>
              </a:rPr>
              <a:t>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Poems</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2085634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85800"/>
            <a:ext cx="8229600" cy="4525963"/>
          </a:xfrm>
        </p:spPr>
        <p:txBody>
          <a:bodyPr>
            <a:normAutofit/>
          </a:bodyPr>
          <a:lstStyle/>
          <a:p>
            <a:pPr eaLnBrk="1" hangingPunct="1">
              <a:buFontTx/>
              <a:buNone/>
            </a:pP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If you’re struggling with a poem, </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try the</a:t>
            </a:r>
          </a:p>
          <a:p>
            <a:pPr eaLnBrk="1" hangingPunct="1">
              <a:buFontTx/>
              <a:buNone/>
            </a:pPr>
            <a:r>
              <a:rPr lang="en-US" altLang="en-US" b="1" dirty="0">
                <a:solidFill>
                  <a:schemeClr val="bg1"/>
                </a:solidFill>
                <a:effectLst>
                  <a:outerShdw blurRad="38100" dist="38100" dir="2700000" algn="tl">
                    <a:srgbClr val="000000">
                      <a:alpha val="43137"/>
                    </a:srgbClr>
                  </a:outerShdw>
                </a:effectLst>
                <a:latin typeface="Candara" panose="020E0502030303020204" pitchFamily="34" charset="0"/>
              </a:rPr>
              <a:t>f</a:t>
            </a:r>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ollowing steps:</a:t>
            </a:r>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Tx/>
              <a:buNone/>
            </a:pPr>
            <a:endParaRPr lang="en-US" altLang="en-US" sz="1400" b="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Examine your beliefs about what poetry should be or do</a:t>
            </a: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Rewrite the poem as a prose paragraph</a:t>
            </a: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Read with your gut and your </a:t>
            </a:r>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brain</a:t>
            </a:r>
          </a:p>
          <a:p>
            <a:pPr eaLnBrk="1" hangingPunct="1"/>
            <a:r>
              <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rPr>
              <a:t>Not all poems are logical and/or narrative</a:t>
            </a:r>
            <a:endParaRPr lang="en-US" altLang="en-US" b="1" i="1" dirty="0"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endPar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147480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Close Reading: Step 1</a:t>
            </a:r>
          </a:p>
        </p:txBody>
      </p:sp>
      <p:sp>
        <p:nvSpPr>
          <p:cNvPr id="103427" name="Rectangle 3"/>
          <p:cNvSpPr>
            <a:spLocks noGrp="1" noChangeArrowheads="1"/>
          </p:cNvSpPr>
          <p:nvPr>
            <p:ph type="body" idx="1"/>
          </p:nvPr>
        </p:nvSpPr>
        <p:spPr/>
        <p:txBody>
          <a:bodyPr/>
          <a:lstStyle/>
          <a:p>
            <a:pPr eaLnBrk="1" hangingPunct="1">
              <a:buFontTx/>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Understand the poet’s project:</a:t>
            </a:r>
          </a:p>
          <a:p>
            <a:pPr eaLnBrk="1" hangingPunct="1">
              <a:buFontTx/>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What subject(s) does the poem address?</a:t>
            </a:r>
          </a:p>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Who is the speaker of the poem?</a:t>
            </a:r>
          </a:p>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What is the poem’s larger context</a:t>
            </a:r>
            <a:r>
              <a:rPr lang="en-US" altLang="en-US" sz="3000" b="1" smtClean="0">
                <a:solidFill>
                  <a:schemeClr val="bg1"/>
                </a:solidFill>
                <a:effectLst>
                  <a:outerShdw blurRad="38100" dist="38100" dir="2700000" algn="tl">
                    <a:srgbClr val="000000">
                      <a:alpha val="43137"/>
                    </a:srgbClr>
                  </a:outerShdw>
                </a:effectLst>
                <a:latin typeface="Candara" panose="020E0502030303020204" pitchFamily="34" charset="0"/>
              </a:rPr>
              <a:t>?</a:t>
            </a:r>
          </a:p>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What genre or mode of poem are you dealing with?</a:t>
            </a:r>
          </a:p>
        </p:txBody>
      </p:sp>
    </p:spTree>
    <p:extLst>
      <p:ext uri="{BB962C8B-B14F-4D97-AF65-F5344CB8AC3E}">
        <p14:creationId xmlns:p14="http://schemas.microsoft.com/office/powerpoint/2010/main" val="2982853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Close Reading: Step 2</a:t>
            </a:r>
          </a:p>
        </p:txBody>
      </p:sp>
      <p:sp>
        <p:nvSpPr>
          <p:cNvPr id="29699" name="Rectangle 3"/>
          <p:cNvSpPr>
            <a:spLocks noGrp="1" noChangeArrowheads="1"/>
          </p:cNvSpPr>
          <p:nvPr>
            <p:ph type="body" idx="1"/>
          </p:nvPr>
        </p:nvSpPr>
        <p:spPr/>
        <p:txBody>
          <a:bodyPr>
            <a:normAutofit lnSpcReduction="10000"/>
          </a:bodyPr>
          <a:lstStyle/>
          <a:p>
            <a:pPr eaLnBrk="1" hangingPunct="1">
              <a:lnSpc>
                <a:spcPct val="90000"/>
              </a:lnSpc>
              <a:buFontTx/>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Examine the poem’s form and structure:</a:t>
            </a:r>
          </a:p>
          <a:p>
            <a:pPr eaLnBrk="1" hangingPunct="1">
              <a:lnSpc>
                <a:spcPct val="90000"/>
              </a:lnSpc>
              <a:buFont typeface="Helvetica" charset="0"/>
              <a:buChar char="•"/>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lnSpc>
                <a:spcPct val="90000"/>
              </a:lnSpc>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Use of closed or nonce form</a:t>
            </a:r>
          </a:p>
          <a:p>
            <a:pPr eaLnBrk="1" hangingPunct="1">
              <a:lnSpc>
                <a:spcPct val="90000"/>
              </a:lnSpc>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Stanzaic make-up</a:t>
            </a:r>
          </a:p>
          <a:p>
            <a:pPr eaLnBrk="1" hangingPunct="1">
              <a:lnSpc>
                <a:spcPct val="90000"/>
              </a:lnSpc>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Devices like repetition, punctuation, or section divisions</a:t>
            </a:r>
          </a:p>
          <a:p>
            <a:pPr eaLnBrk="1" hangingPunct="1">
              <a:lnSpc>
                <a:spcPct val="90000"/>
              </a:lnSpc>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Use of negative vs. positive space</a:t>
            </a:r>
          </a:p>
          <a:p>
            <a:pPr eaLnBrk="1" hangingPunct="1">
              <a:lnSpc>
                <a:spcPct val="90000"/>
              </a:lnSpc>
              <a:buFont typeface="Helvetica" charset="0"/>
              <a:buChar char="•"/>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lnSpc>
                <a:spcPct val="90000"/>
              </a:lnSpc>
              <a:buFont typeface="Helvetica" charset="0"/>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How is the poem put together?</a:t>
            </a:r>
          </a:p>
          <a:p>
            <a:pPr eaLnBrk="1" hangingPunct="1">
              <a:lnSpc>
                <a:spcPct val="90000"/>
              </a:lnSpc>
              <a:buFontTx/>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lnSpc>
                <a:spcPct val="90000"/>
              </a:lnSpc>
              <a:buFontTx/>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4135688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dirty="0" smtClean="0">
                <a:solidFill>
                  <a:schemeClr val="bg1"/>
                </a:solidFill>
                <a:effectLst>
                  <a:outerShdw blurRad="38100" dist="38100" dir="2700000" algn="tl">
                    <a:srgbClr val="000000">
                      <a:alpha val="43137"/>
                    </a:srgbClr>
                  </a:outerShdw>
                </a:effectLst>
                <a:latin typeface="Candara" panose="020E0502030303020204" pitchFamily="34" charset="0"/>
              </a:rPr>
              <a:t>Close Reading: Step 3</a:t>
            </a:r>
          </a:p>
        </p:txBody>
      </p:sp>
      <p:sp>
        <p:nvSpPr>
          <p:cNvPr id="44035" name="Rectangle 3"/>
          <p:cNvSpPr>
            <a:spLocks noGrp="1" noChangeArrowheads="1"/>
          </p:cNvSpPr>
          <p:nvPr>
            <p:ph type="body" idx="1"/>
          </p:nvPr>
        </p:nvSpPr>
        <p:spPr>
          <a:xfrm>
            <a:off x="381000" y="1219200"/>
            <a:ext cx="8382000" cy="5105400"/>
          </a:xfrm>
        </p:spPr>
        <p:txBody>
          <a:bodyPr/>
          <a:lstStyle/>
          <a:p>
            <a:pPr eaLnBrk="1" hangingPunct="1">
              <a:buFontTx/>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Look more closely at line within the poem:</a:t>
            </a:r>
          </a:p>
          <a:p>
            <a:pPr eaLnBrk="1" hangingPunct="1">
              <a:buFontTx/>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Meter or rhythm within line</a:t>
            </a: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Line length and variation</a:t>
            </a: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Line break (white space)</a:t>
            </a: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Enjambed vs. end-stopped lines</a:t>
            </a:r>
          </a:p>
          <a:p>
            <a:pPr eaLnBrk="1" hangingPunct="1">
              <a:buFont typeface="Helvetica" charset="0"/>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Elements of line can be dictated by form.</a:t>
            </a:r>
          </a:p>
        </p:txBody>
      </p:sp>
    </p:spTree>
    <p:extLst>
      <p:ext uri="{BB962C8B-B14F-4D97-AF65-F5344CB8AC3E}">
        <p14:creationId xmlns:p14="http://schemas.microsoft.com/office/powerpoint/2010/main" val="2636928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Close Reading: Step 4</a:t>
            </a:r>
          </a:p>
        </p:txBody>
      </p:sp>
      <p:sp>
        <p:nvSpPr>
          <p:cNvPr id="44035" name="Rectangle 3"/>
          <p:cNvSpPr>
            <a:spLocks noGrp="1" noChangeArrowheads="1"/>
          </p:cNvSpPr>
          <p:nvPr>
            <p:ph type="body" idx="1"/>
          </p:nvPr>
        </p:nvSpPr>
        <p:spPr>
          <a:xfrm>
            <a:off x="533400" y="1219200"/>
            <a:ext cx="8305800" cy="5105400"/>
          </a:xfrm>
        </p:spPr>
        <p:txBody>
          <a:bodyPr/>
          <a:lstStyle/>
          <a:p>
            <a:pPr eaLnBrk="1" hangingPunct="1">
              <a:buFont typeface="Helvetica" charset="0"/>
              <a:buNone/>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Look closely at the language the poet uses:</a:t>
            </a:r>
          </a:p>
          <a:p>
            <a:pPr eaLnBrk="1" hangingPunct="1">
              <a:buFont typeface="Helvetica" charset="0"/>
              <a:buNone/>
            </a:pPr>
            <a:endParaRPr lang="en-US" altLang="en-US" sz="2800"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What kind of diction does the poet use?</a:t>
            </a: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What is the tone/mood of the poem?</a:t>
            </a: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Which images stand out and why?</a:t>
            </a:r>
          </a:p>
          <a:p>
            <a:pPr eaLnBrk="1" hangingPunct="1">
              <a:buFont typeface="Helvetica" charset="0"/>
              <a:buChar char="•"/>
            </a:pPr>
            <a:r>
              <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rPr>
              <a:t>Does the poet use figurative language?</a:t>
            </a:r>
          </a:p>
          <a:p>
            <a:pPr eaLnBrk="1" hangingPunct="1">
              <a:buFont typeface="Helvetica" charset="0"/>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a:p>
            <a:pPr eaLnBrk="1" hangingPunct="1">
              <a:buFont typeface="Helvetica" charset="0"/>
              <a:buNone/>
            </a:pPr>
            <a:endParaRPr lang="en-US" altLang="en-US" b="1"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42443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1814</Words>
  <Application>Microsoft Office PowerPoint</Application>
  <PresentationFormat>On-screen Show (4:3)</PresentationFormat>
  <Paragraphs>172</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Making Annotations: A User’s Guide</vt:lpstr>
      <vt:lpstr>What is Close Reading?</vt:lpstr>
      <vt:lpstr>Close Reading Goals</vt:lpstr>
      <vt:lpstr>Tips for Reading Poems</vt:lpstr>
      <vt:lpstr>PowerPoint Presentation</vt:lpstr>
      <vt:lpstr>Close Reading: Step 1</vt:lpstr>
      <vt:lpstr>Close Reading: Step 2</vt:lpstr>
      <vt:lpstr>Close Reading: Step 3</vt:lpstr>
      <vt:lpstr>Close Reading: Step 4</vt:lpstr>
      <vt:lpstr>Close Reading: Step 5</vt:lpstr>
      <vt:lpstr>PowerPoint Presentation</vt:lpstr>
      <vt:lpstr>PowerPoint Presentation</vt:lpstr>
      <vt:lpstr>PowerPoint Presentation</vt:lpstr>
      <vt:lpstr>Annotation Practice #1: “If We Must Die”</vt:lpstr>
      <vt:lpstr>PowerPoint Presentation</vt:lpstr>
      <vt:lpstr>PowerPoint Presentation</vt:lpstr>
      <vt:lpstr>Annotation Practice #2: “Digging”</vt:lpstr>
      <vt:lpstr>PowerPoint Presentation</vt:lpstr>
      <vt:lpstr>PowerPoint Presentation</vt:lpstr>
      <vt:lpstr>PowerPoint Presentation</vt:lpstr>
      <vt:lpstr>PowerPoint Presentation</vt:lpstr>
      <vt:lpstr>TOO  MUCH Annotation!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Benjamin</dc:creator>
  <cp:lastModifiedBy>McDonald, Benjamin</cp:lastModifiedBy>
  <cp:revision>64</cp:revision>
  <dcterms:created xsi:type="dcterms:W3CDTF">2015-10-22T15:32:06Z</dcterms:created>
  <dcterms:modified xsi:type="dcterms:W3CDTF">2015-10-23T18:57:06Z</dcterms:modified>
</cp:coreProperties>
</file>