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22" r:id="rId2"/>
    <p:sldId id="321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67" d="100"/>
          <a:sy n="67" d="100"/>
        </p:scale>
        <p:origin x="-12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06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57" tIns="46429" rIns="92857" bIns="464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57" tIns="46429" rIns="92857" bIns="46429" rtlCol="0"/>
          <a:lstStyle>
            <a:lvl1pPr algn="r">
              <a:defRPr sz="1200"/>
            </a:lvl1pPr>
          </a:lstStyle>
          <a:p>
            <a:fld id="{033C97ED-9024-4C4E-93F2-B3D59E2CAB75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57" tIns="46429" rIns="92857" bIns="464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57" tIns="46429" rIns="92857" bIns="46429" rtlCol="0" anchor="b"/>
          <a:lstStyle>
            <a:lvl1pPr algn="r">
              <a:defRPr sz="1200"/>
            </a:lvl1pPr>
          </a:lstStyle>
          <a:p>
            <a:fld id="{FB6466B5-B3FB-4DF4-81D7-79E9187B6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0992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57" tIns="46429" rIns="92857" bIns="464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57" tIns="46429" rIns="92857" bIns="46429" rtlCol="0"/>
          <a:lstStyle>
            <a:lvl1pPr algn="r">
              <a:defRPr sz="1200"/>
            </a:lvl1pPr>
          </a:lstStyle>
          <a:p>
            <a:fld id="{1D23AA2E-ED54-451F-A03F-907B789A504F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7" tIns="46429" rIns="92857" bIns="464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57" tIns="46429" rIns="92857" bIns="464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57" tIns="46429" rIns="92857" bIns="464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57" tIns="46429" rIns="92857" bIns="46429" rtlCol="0" anchor="b"/>
          <a:lstStyle>
            <a:lvl1pPr algn="r">
              <a:defRPr sz="1200"/>
            </a:lvl1pPr>
          </a:lstStyle>
          <a:p>
            <a:fld id="{B7ED9CBB-4BFA-4581-9715-5B506B25E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050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D9CBB-4BFA-4581-9715-5B506B25EDC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D9CBB-4BFA-4581-9715-5B506B25EDC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03E3BD-24D6-4352-83BB-FDF33C33A193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F82E70-B3A2-4C67-9AD5-CA3AC86B9DA5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D9CBB-4BFA-4581-9715-5B506B25EDC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330E20-5D7C-4251-85B8-491C064C13A7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F45291-95EE-4BC3-8258-B18B12A2219B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92AEE1-DC47-4982-9C34-2C54FE770F80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3762CF-1A2B-4218-AA6D-A40D758B171D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B37E82-ED83-43F3-8F8C-03F98D53BF0D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D9CBB-4BFA-4581-9715-5B506B25EDC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750A-3FB5-443D-8B54-92B78F0C7448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53EB-9E8E-41A9-9A08-3A764F543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750A-3FB5-443D-8B54-92B78F0C7448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53EB-9E8E-41A9-9A08-3A764F543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750A-3FB5-443D-8B54-92B78F0C7448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53EB-9E8E-41A9-9A08-3A764F543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7" descr="Gold Strip"/>
          <p:cNvPicPr>
            <a:picLocks noChangeAspect="1" noChangeArrowheads="1"/>
          </p:cNvPicPr>
          <p:nvPr userDrawn="1"/>
        </p:nvPicPr>
        <p:blipFill>
          <a:blip r:embed="rId2" cstate="print"/>
          <a:srcRect r="3096"/>
          <a:stretch>
            <a:fillRect/>
          </a:stretch>
        </p:blipFill>
        <p:spPr bwMode="auto">
          <a:xfrm>
            <a:off x="0" y="0"/>
            <a:ext cx="1143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750A-3FB5-443D-8B54-92B78F0C7448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53EB-9E8E-41A9-9A08-3A764F543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750A-3FB5-443D-8B54-92B78F0C7448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53EB-9E8E-41A9-9A08-3A764F543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750A-3FB5-443D-8B54-92B78F0C7448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53EB-9E8E-41A9-9A08-3A764F543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750A-3FB5-443D-8B54-92B78F0C7448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53EB-9E8E-41A9-9A08-3A764F543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750A-3FB5-443D-8B54-92B78F0C7448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53EB-9E8E-41A9-9A08-3A764F543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750A-3FB5-443D-8B54-92B78F0C7448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53EB-9E8E-41A9-9A08-3A764F543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750A-3FB5-443D-8B54-92B78F0C7448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53EB-9E8E-41A9-9A08-3A764F543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750A-3FB5-443D-8B54-92B78F0C7448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53EB-9E8E-41A9-9A08-3A764F543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2750A-3FB5-443D-8B54-92B78F0C7448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B53EB-9E8E-41A9-9A08-3A764F543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jpeg"/><Relationship Id="rId5" Type="http://schemas.openxmlformats.org/officeDocument/2006/relationships/hyperlink" Target="http://media-cdn.tripadvisor.com/media/photo-s/01/0d/52/53/versailles.jpg" TargetMode="Externa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youtube.com/watch?v=5JR6v3mLEo8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youtube.com/watch?v=vozzXRIEDhw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youtube.com/watch?NR=1&amp;v=0KfBBTtEmSk&amp;feature=endscre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OUIKm8e7Y0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atlas.com/history_europe/europe_map_1700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381000"/>
            <a:ext cx="6459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Baroque Architecture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6" descr="http://rlv.zcache.com/cathedral_in_mexico_city_1899_poster-p228007265727699400qzz0_400.jpg"/>
          <p:cNvPicPr>
            <a:picLocks noChangeAspect="1" noChangeArrowheads="1"/>
          </p:cNvPicPr>
          <p:nvPr/>
        </p:nvPicPr>
        <p:blipFill>
          <a:blip r:embed="rId2" cstate="print"/>
          <a:srcRect l="6000" t="16000" r="6000" b="16000"/>
          <a:stretch>
            <a:fillRect/>
          </a:stretch>
        </p:blipFill>
        <p:spPr bwMode="auto">
          <a:xfrm>
            <a:off x="228600" y="4578927"/>
            <a:ext cx="3048000" cy="2355273"/>
          </a:xfrm>
          <a:prstGeom prst="rect">
            <a:avLst/>
          </a:prstGeom>
          <a:noFill/>
        </p:spPr>
      </p:pic>
      <p:pic>
        <p:nvPicPr>
          <p:cNvPr id="6" name="Picture 4" descr="boullecabi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2025" y="1905000"/>
            <a:ext cx="3101975" cy="4876800"/>
          </a:xfrm>
          <a:prstGeom prst="rect">
            <a:avLst/>
          </a:prstGeom>
          <a:noFill/>
          <a:ln w="9525">
            <a:solidFill>
              <a:srgbClr val="E8DB98"/>
            </a:solidFill>
            <a:miter lim="800000"/>
            <a:headEnd/>
            <a:tailEnd/>
          </a:ln>
        </p:spPr>
      </p:pic>
      <p:pic>
        <p:nvPicPr>
          <p:cNvPr id="7" name="Picture 2" descr="http://www.inetours.com/England/London/images/StPauls/St-Pauls_W_89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752600"/>
            <a:ext cx="2362200" cy="2821517"/>
          </a:xfrm>
          <a:prstGeom prst="rect">
            <a:avLst/>
          </a:prstGeom>
          <a:noFill/>
        </p:spPr>
      </p:pic>
      <p:pic>
        <p:nvPicPr>
          <p:cNvPr id="8" name="Picture 2" descr="http://www.patoczka.net/Italy%201/images/16%20Bernini%27s%20canopy%20(Baldacchino)%20above%20St.%20Peters%20tomb,%20St.%20Peters%20Basilica,%20Rome.jpg"/>
          <p:cNvPicPr>
            <a:picLocks noChangeAspect="1" noChangeArrowheads="1"/>
          </p:cNvPicPr>
          <p:nvPr/>
        </p:nvPicPr>
        <p:blipFill>
          <a:blip r:embed="rId5" cstate="print"/>
          <a:srcRect r="9524"/>
          <a:stretch>
            <a:fillRect/>
          </a:stretch>
        </p:blipFill>
        <p:spPr bwMode="auto">
          <a:xfrm>
            <a:off x="3200400" y="1828800"/>
            <a:ext cx="2895600" cy="4092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3352800" cy="1162050"/>
          </a:xfrm>
        </p:spPr>
        <p:txBody>
          <a:bodyPr>
            <a:noAutofit/>
          </a:bodyPr>
          <a:lstStyle/>
          <a:p>
            <a:r>
              <a:rPr lang="en-US" sz="2800" dirty="0" smtClean="0"/>
              <a:t>Baroque Architecture Activity</a:t>
            </a:r>
            <a:endParaRPr lang="en-US" sz="2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0" y="914400"/>
            <a:ext cx="3008313" cy="5943600"/>
          </a:xfrm>
        </p:spPr>
        <p:txBody>
          <a:bodyPr>
            <a:normAutofit fontScale="77500" lnSpcReduction="20000"/>
          </a:bodyPr>
          <a:lstStyle/>
          <a:p>
            <a:pPr>
              <a:buFont typeface="Arial" charset="0"/>
              <a:buChar char="•"/>
            </a:pPr>
            <a:endParaRPr lang="en-US" sz="2600" dirty="0" smtClean="0"/>
          </a:p>
          <a:p>
            <a:pPr lvl="1">
              <a:buFont typeface="Arial" charset="0"/>
              <a:buChar char="•"/>
            </a:pPr>
            <a:r>
              <a:rPr lang="en-US" sz="2600" b="1" dirty="0" smtClean="0">
                <a:solidFill>
                  <a:srgbClr val="002060"/>
                </a:solidFill>
              </a:rPr>
              <a:t>Items you must know:</a:t>
            </a:r>
          </a:p>
          <a:p>
            <a:pPr lvl="2">
              <a:buFont typeface="Arial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Be able to identify the </a:t>
            </a:r>
            <a:r>
              <a:rPr lang="en-US" sz="2400" b="1" dirty="0" err="1" smtClean="0">
                <a:solidFill>
                  <a:srgbClr val="002060"/>
                </a:solidFill>
              </a:rPr>
              <a:t>floorplan</a:t>
            </a:r>
            <a:r>
              <a:rPr lang="en-US" sz="2400" b="1" dirty="0" smtClean="0">
                <a:solidFill>
                  <a:srgbClr val="002060"/>
                </a:solidFill>
              </a:rPr>
              <a:t> of the Escorial Palace</a:t>
            </a:r>
          </a:p>
          <a:p>
            <a:pPr lvl="2">
              <a:buFont typeface="Arial" charset="0"/>
              <a:buChar char="•"/>
            </a:pPr>
            <a:endParaRPr lang="en-US" sz="2400" b="1" dirty="0" smtClean="0">
              <a:solidFill>
                <a:srgbClr val="002060"/>
              </a:solidFill>
            </a:endParaRPr>
          </a:p>
          <a:p>
            <a:pPr lvl="2">
              <a:buFont typeface="Arial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Be able to explain why the Hall of Mirrors from Versailles is Baroque</a:t>
            </a:r>
          </a:p>
          <a:p>
            <a:pPr lvl="2">
              <a:buFont typeface="Arial" charset="0"/>
              <a:buChar char="•"/>
            </a:pPr>
            <a:endParaRPr lang="en-US" sz="2400" b="1" dirty="0" smtClean="0">
              <a:solidFill>
                <a:srgbClr val="002060"/>
              </a:solidFill>
            </a:endParaRPr>
          </a:p>
          <a:p>
            <a:pPr lvl="2">
              <a:buFont typeface="Arial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Be able identify the major architectural styles involved in St. Paul’s Cathedral </a:t>
            </a:r>
          </a:p>
          <a:p>
            <a:pPr lvl="1">
              <a:buFont typeface="Arial" charset="0"/>
              <a:buChar char="•"/>
            </a:pPr>
            <a:endParaRPr lang="en-US" sz="2600" dirty="0" smtClean="0"/>
          </a:p>
          <a:p>
            <a:pPr lvl="1">
              <a:buFont typeface="Arial" charset="0"/>
              <a:buChar char="•"/>
            </a:pPr>
            <a:r>
              <a:rPr lang="en-US" sz="2600" dirty="0" smtClean="0"/>
              <a:t>Each reading portion will be timed.  5 min.</a:t>
            </a:r>
          </a:p>
        </p:txBody>
      </p:sp>
      <p:pic>
        <p:nvPicPr>
          <p:cNvPr id="43010" name="Picture 2" descr="http://www.inetours.com/England/London/images/StPauls/St-Pauls_W_89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0"/>
            <a:ext cx="2514600" cy="3276600"/>
          </a:xfrm>
          <a:prstGeom prst="rect">
            <a:avLst/>
          </a:prstGeom>
          <a:noFill/>
        </p:spPr>
      </p:pic>
      <p:pic>
        <p:nvPicPr>
          <p:cNvPr id="43012" name="Picture 4" descr="http://media-cdn.tripadvisor.com/media/photo-s/01/0d/52/53/versail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657600"/>
            <a:ext cx="2514600" cy="2667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705600" y="63963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hlinkClick r:id="rId5"/>
              </a:rPr>
              <a:t>http://media-cdn.tripadvisor.com/media/photo-s/01/0d/52/53/versailles.jpg</a:t>
            </a:r>
            <a:r>
              <a:rPr lang="en-US" sz="800" dirty="0" smtClean="0"/>
              <a:t> </a:t>
            </a:r>
            <a:endParaRPr lang="en-US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6934200" y="33528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http://www.inetours.com/England/London/images/StPauls/St-Pauls_W_8926.jpg</a:t>
            </a:r>
            <a:endParaRPr lang="en-US" sz="800" dirty="0"/>
          </a:p>
        </p:txBody>
      </p:sp>
      <p:pic>
        <p:nvPicPr>
          <p:cNvPr id="43014" name="Picture 6" descr="http://rlv.zcache.com/cathedral_in_mexico_city_1899_poster-p228007265727699400qzz0_400.jpg"/>
          <p:cNvPicPr>
            <a:picLocks noChangeAspect="1" noChangeArrowheads="1"/>
          </p:cNvPicPr>
          <p:nvPr/>
        </p:nvPicPr>
        <p:blipFill>
          <a:blip r:embed="rId6" cstate="print"/>
          <a:srcRect l="6000" t="14000" r="6000" b="16000"/>
          <a:stretch>
            <a:fillRect/>
          </a:stretch>
        </p:blipFill>
        <p:spPr bwMode="auto">
          <a:xfrm>
            <a:off x="3352800" y="3657600"/>
            <a:ext cx="3352800" cy="2667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352800" y="6400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http://rlv.zcache.com/cathedral_in_mexico_city_1899_poster-p228007265727699400qzz0_400.jpg</a:t>
            </a:r>
            <a:endParaRPr lang="en-US" sz="900" dirty="0"/>
          </a:p>
        </p:txBody>
      </p:sp>
      <p:pic>
        <p:nvPicPr>
          <p:cNvPr id="43016" name="Picture 8" descr="http://media-2.web.britannica.com/eb-media/86/121386-050-4964D6D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0"/>
            <a:ext cx="3333750" cy="32766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352800" y="32766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http://media-2.web.britannica.com/eb-media/86/121386-050-4964D6D7.jpg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Baroque Application: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St. Paul’s Cathedral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/>
              <a:t>London, England</a:t>
            </a:r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324600"/>
            <a:ext cx="830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www.youtube.com/watch?v=5JR6v3mLEo8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29" y="116568"/>
            <a:ext cx="4724400" cy="616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53340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Time Remaining: </a:t>
            </a:r>
            <a:endParaRPr lang="en-US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3" y="1752600"/>
            <a:ext cx="3609117" cy="266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65715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Baroque Application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Versailles Palace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/>
              <a:t>Versailles, France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6433066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www.youtube.com/watch?v=vozzXRIEDhw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45720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Time Remaining: </a:t>
            </a:r>
            <a:endParaRPr lang="en-US" sz="2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4048508"/>
            <a:ext cx="3614057" cy="2417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11430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72" y="989622"/>
            <a:ext cx="4978342" cy="308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8314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5626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Hall of Mirrors- Versailles</a:t>
            </a:r>
          </a:p>
          <a:p>
            <a:pPr lvl="1"/>
            <a:r>
              <a:rPr lang="en-US" sz="2400" dirty="0" smtClean="0"/>
              <a:t>The 17 mirrored arches reflect windows overlooking the gardens, creating a feeling of </a:t>
            </a:r>
            <a:r>
              <a:rPr lang="en-US" sz="2400" b="1" u="sng" dirty="0" smtClean="0"/>
              <a:t>light</a:t>
            </a:r>
            <a:r>
              <a:rPr lang="en-US" sz="2400" dirty="0" smtClean="0"/>
              <a:t>, </a:t>
            </a:r>
            <a:r>
              <a:rPr lang="en-US" sz="2400" b="1" u="sng" dirty="0" smtClean="0"/>
              <a:t>drama</a:t>
            </a:r>
            <a:r>
              <a:rPr lang="en-US" sz="2400" dirty="0" smtClean="0"/>
              <a:t> and </a:t>
            </a:r>
            <a:r>
              <a:rPr lang="en-US" sz="2400" b="1" u="sng" dirty="0" smtClean="0"/>
              <a:t>extravagance</a:t>
            </a:r>
            <a:r>
              <a:rPr lang="en-US" sz="2400" dirty="0" smtClean="0"/>
              <a:t>.</a:t>
            </a:r>
            <a:endParaRPr lang="en-US" sz="2400" b="1" u="sng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While watching the following clip, take notes on the following topics:  </a:t>
            </a:r>
          </a:p>
          <a:p>
            <a:pPr lvl="1"/>
            <a:r>
              <a:rPr lang="en-US" sz="2400" dirty="0" smtClean="0"/>
              <a:t>Baroque characteristics of the Hall of Mirrors</a:t>
            </a:r>
          </a:p>
          <a:p>
            <a:pPr lvl="1"/>
            <a:r>
              <a:rPr lang="en-US" sz="2400" dirty="0" smtClean="0"/>
              <a:t>What ornamentation shows the power and influence of Louis XIV?</a:t>
            </a:r>
          </a:p>
          <a:p>
            <a:pPr lvl="2"/>
            <a:r>
              <a:rPr lang="en-US" sz="2000" dirty="0" smtClean="0"/>
              <a:t>Cite specific information</a:t>
            </a:r>
          </a:p>
          <a:p>
            <a:pPr lvl="2"/>
            <a:r>
              <a:rPr lang="en-US" sz="1700" dirty="0" smtClean="0">
                <a:hlinkClick r:id="rId2"/>
              </a:rPr>
              <a:t>http://www.youtube.com/watch?NR=1&amp;v=0KfBBTtEmSk&amp;feature=endscreen</a:t>
            </a:r>
            <a:r>
              <a:rPr lang="en-US" sz="1700" dirty="0" smtClean="0"/>
              <a:t> 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7" name="Picture 2" descr="http://upload.wikimedia.org/wikipedia/commons/f/f1/Chateau_Versailles_Galerie_des_Glac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514600"/>
            <a:ext cx="2895600" cy="1921185"/>
          </a:xfrm>
          <a:prstGeom prst="rect">
            <a:avLst/>
          </a:prstGeom>
          <a:noFill/>
        </p:spPr>
      </p:pic>
      <p:pic>
        <p:nvPicPr>
          <p:cNvPr id="8" name="Picture 2" descr="http://upload.wikimedia.org/wikipedia/commons/d/d5/Les_peintures_de_la_galerie_des_Glaces_du_ch%C3%A2teau_de_Versail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14600"/>
            <a:ext cx="2924175" cy="1940145"/>
          </a:xfrm>
          <a:prstGeom prst="rect">
            <a:avLst/>
          </a:prstGeom>
          <a:noFill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5029200" cy="1162050"/>
          </a:xfrm>
        </p:spPr>
        <p:txBody>
          <a:bodyPr>
            <a:noAutofit/>
          </a:bodyPr>
          <a:lstStyle/>
          <a:p>
            <a:pPr algn="l"/>
            <a:r>
              <a:rPr lang="en-US" sz="1800" b="0" dirty="0" smtClean="0"/>
              <a:t>Baroque Application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800" b="1" dirty="0" smtClean="0"/>
              <a:t>Th</a:t>
            </a:r>
            <a:r>
              <a:rPr lang="en-US" sz="2800" b="1" dirty="0" smtClean="0"/>
              <a:t>e Hall of Mirrors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0" dirty="0" smtClean="0"/>
              <a:t>Versailles, France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Baroque Application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Escorial Palace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/>
              <a:t>Near Madrid, Spain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2895600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63246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http://www.youtube.com/watch?v=_</a:t>
            </a:r>
            <a:r>
              <a:rPr lang="en-US" dirty="0" smtClean="0">
                <a:hlinkClick r:id="rId3"/>
              </a:rPr>
              <a:t>OUIKm8e7Y0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40829" y="6225846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Time Remaining: </a:t>
            </a:r>
            <a:endParaRPr lang="en-US" sz="24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9349"/>
            <a:ext cx="5181600" cy="3029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23300"/>
            <a:ext cx="4038600" cy="268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19420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://media-cdn.tripadvisor.com/media/photo-s/01/0d/52/53/versail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838200"/>
            <a:ext cx="2037762" cy="2283691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8728" y="228600"/>
            <a:ext cx="8955272" cy="62865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Baroque Architecture Application Activity</a:t>
            </a:r>
            <a:endParaRPr lang="en-US" sz="2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152399" y="3276600"/>
            <a:ext cx="8839201" cy="3429000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sz="2600" b="1" dirty="0" smtClean="0"/>
              <a:t>Objective: </a:t>
            </a:r>
            <a:r>
              <a:rPr lang="en-US" sz="2600" dirty="0" smtClean="0"/>
              <a:t>To demonstrate your knowledge of the characteristics of Baroque Architecture</a:t>
            </a:r>
          </a:p>
          <a:p>
            <a:pPr lvl="1"/>
            <a:r>
              <a:rPr lang="en-US" sz="2600" b="1" dirty="0" smtClean="0"/>
              <a:t>Assignment: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600" dirty="0" smtClean="0"/>
              <a:t>You must design either a </a:t>
            </a:r>
            <a:r>
              <a:rPr lang="en-US" sz="2600" b="1" dirty="0" smtClean="0"/>
              <a:t>sacred or secular</a:t>
            </a:r>
            <a:r>
              <a:rPr lang="en-US" sz="2600" dirty="0" smtClean="0"/>
              <a:t> Baroque structure.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600" dirty="0" smtClean="0"/>
              <a:t>You must identify the </a:t>
            </a:r>
            <a:r>
              <a:rPr lang="en-US" sz="2600" b="1" dirty="0" smtClean="0"/>
              <a:t>patron </a:t>
            </a:r>
            <a:r>
              <a:rPr lang="en-US" sz="2600" dirty="0" smtClean="0"/>
              <a:t>of your structure</a:t>
            </a:r>
            <a:endParaRPr lang="en-US" sz="2600" dirty="0"/>
          </a:p>
          <a:p>
            <a:pPr lvl="1"/>
            <a:r>
              <a:rPr lang="en-US" sz="2600" b="1" dirty="0" smtClean="0"/>
              <a:t>Requirements: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600" dirty="0" smtClean="0"/>
              <a:t>All appropriate characteristics must be labeled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600" dirty="0" smtClean="0"/>
              <a:t>Color must be used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600" dirty="0" smtClean="0"/>
              <a:t>Structure must fill entire space provided. </a:t>
            </a:r>
          </a:p>
          <a:p>
            <a:pPr lvl="1">
              <a:buFont typeface="Arial" charset="0"/>
              <a:buChar char="•"/>
            </a:pPr>
            <a:r>
              <a:rPr lang="en-US" sz="2600" dirty="0" smtClean="0"/>
              <a:t>Due at the last 5 minutes of class</a:t>
            </a:r>
          </a:p>
        </p:txBody>
      </p:sp>
      <p:pic>
        <p:nvPicPr>
          <p:cNvPr id="43010" name="Picture 2" descr="http://www.inetours.com/England/London/images/StPauls/St-Pauls_W_89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838200"/>
            <a:ext cx="1752600" cy="2283691"/>
          </a:xfrm>
          <a:prstGeom prst="rect">
            <a:avLst/>
          </a:prstGeom>
          <a:noFill/>
        </p:spPr>
      </p:pic>
      <p:pic>
        <p:nvPicPr>
          <p:cNvPr id="43014" name="Picture 6" descr="http://rlv.zcache.com/cathedral_in_mexico_city_1899_poster-p228007265727699400qzz0_400.jpg"/>
          <p:cNvPicPr>
            <a:picLocks noChangeAspect="1" noChangeArrowheads="1"/>
          </p:cNvPicPr>
          <p:nvPr/>
        </p:nvPicPr>
        <p:blipFill>
          <a:blip r:embed="rId5" cstate="print"/>
          <a:srcRect l="6000" t="16347" r="9512" b="16000"/>
          <a:stretch>
            <a:fillRect/>
          </a:stretch>
        </p:blipFill>
        <p:spPr bwMode="auto">
          <a:xfrm>
            <a:off x="152399" y="838200"/>
            <a:ext cx="2838362" cy="2272806"/>
          </a:xfrm>
          <a:prstGeom prst="rect">
            <a:avLst/>
          </a:prstGeom>
          <a:noFill/>
        </p:spPr>
      </p:pic>
      <p:pic>
        <p:nvPicPr>
          <p:cNvPr id="43016" name="Picture 8" descr="http://media-2.web.britannica.com/eb-media/86/121386-050-4964D6D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18514" y="838200"/>
            <a:ext cx="2325872" cy="2283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8280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pload.wikimedia.org/wikipedia/commons/c/c1/Escorial_traza_d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902819"/>
            <a:ext cx="2895600" cy="295518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01980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US" sz="2800" dirty="0" smtClean="0"/>
              <a:t> </a:t>
            </a:r>
            <a:r>
              <a:rPr lang="en-US" sz="2400" dirty="0" smtClean="0"/>
              <a:t>Complete the following chart and questions on your </a:t>
            </a:r>
          </a:p>
          <a:p>
            <a:pPr>
              <a:defRPr/>
            </a:pPr>
            <a:r>
              <a:rPr lang="en-US" sz="2400" dirty="0" smtClean="0"/>
              <a:t>1) </a:t>
            </a:r>
          </a:p>
          <a:p>
            <a:pPr>
              <a:defRPr/>
            </a:pPr>
            <a:endParaRPr lang="en-US" sz="2800" dirty="0" smtClean="0"/>
          </a:p>
          <a:p>
            <a:pPr>
              <a:buNone/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2) How did Renaissance architecture differ from Baroque      	architecture?</a:t>
            </a:r>
          </a:p>
          <a:p>
            <a:pPr>
              <a:buNone/>
              <a:defRPr/>
            </a:pPr>
            <a:r>
              <a:rPr lang="en-US" sz="2400" dirty="0" smtClean="0"/>
              <a:t>	3)  What are the Baroque characteristics seen in the Hall of Mirrors?</a:t>
            </a:r>
          </a:p>
          <a:p>
            <a:pPr>
              <a:buNone/>
              <a:defRPr/>
            </a:pPr>
            <a:r>
              <a:rPr lang="en-US" sz="2400" dirty="0" smtClean="0"/>
              <a:t>	How does this show the wealth and power of Louis XIV?</a:t>
            </a:r>
          </a:p>
          <a:p>
            <a:pPr>
              <a:defRPr/>
            </a:pPr>
            <a:r>
              <a:rPr lang="en-US" sz="2400" dirty="0" smtClean="0"/>
              <a:t>4) What are the architectural styles found in</a:t>
            </a:r>
          </a:p>
          <a:p>
            <a:pPr>
              <a:buNone/>
              <a:defRPr/>
            </a:pPr>
            <a:r>
              <a:rPr lang="en-US" sz="2400" dirty="0" smtClean="0"/>
              <a:t>             St. Paul’s Cathedral?</a:t>
            </a:r>
          </a:p>
          <a:p>
            <a:pPr>
              <a:defRPr/>
            </a:pPr>
            <a:r>
              <a:rPr lang="en-US" sz="2400" dirty="0" smtClean="0"/>
              <a:t>5) Name the building pictured here:</a:t>
            </a: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 lvl="1">
              <a:defRPr/>
            </a:pPr>
            <a:endParaRPr lang="en-US" sz="24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Exit Slip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1219200"/>
          <a:ext cx="81534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165"/>
                <a:gridCol w="1332767"/>
                <a:gridCol w="1567962"/>
                <a:gridCol w="1959952"/>
                <a:gridCol w="1881554"/>
              </a:tblGrid>
              <a:tr h="685799">
                <a:tc>
                  <a:txBody>
                    <a:bodyPr/>
                    <a:lstStyle/>
                    <a:p>
                      <a:r>
                        <a:rPr lang="en-US" dirty="0" smtClean="0"/>
                        <a:t>Artist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Artwork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Baroque Characteristics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Controversies or Cool Facts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Velazquez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Las </a:t>
                      </a:r>
                      <a:r>
                        <a:rPr lang="en-US" dirty="0" err="1" smtClean="0"/>
                        <a:t>Meninas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32437"/>
            <a:ext cx="9144000" cy="1325563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2400" b="1" dirty="0"/>
              <a:t>The Baroque period began in 1600 in Rome when Catholic popes began to finance magnificent cathedrals and works to display their faith’s triumph after the Counter-Reformation. </a:t>
            </a:r>
          </a:p>
          <a:p>
            <a:pPr lvl="1">
              <a:defRPr/>
            </a:pPr>
            <a:r>
              <a:rPr lang="en-US" sz="2000" b="1" u="sng" dirty="0"/>
              <a:t>The church wanted to attract new worshippers by overwhelming them with theatrical, “must see” architecture. </a:t>
            </a:r>
          </a:p>
          <a:p>
            <a:pPr>
              <a:buNone/>
            </a:pPr>
            <a:endParaRPr lang="en-US" b="1" dirty="0"/>
          </a:p>
        </p:txBody>
      </p:sp>
      <p:pic>
        <p:nvPicPr>
          <p:cNvPr id="2050" name="Picture 2" descr="Complete map of Europe year 17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4651" r="37391" b="23256"/>
          <a:stretch>
            <a:fillRect/>
          </a:stretch>
        </p:blipFill>
        <p:spPr bwMode="auto">
          <a:xfrm>
            <a:off x="762000" y="0"/>
            <a:ext cx="73152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1524000" y="762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996633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4600" dirty="0" smtClean="0">
                <a:solidFill>
                  <a:srgbClr val="FF9900"/>
                </a:solidFill>
                <a:latin typeface="BlackChancery" pitchFamily="2" charset="0"/>
              </a:rPr>
              <a:t>Baroque Architecture</a:t>
            </a:r>
            <a:endParaRPr lang="en-US" sz="4600" dirty="0">
              <a:solidFill>
                <a:srgbClr val="FF9900"/>
              </a:solidFill>
              <a:latin typeface="BlackChancery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752596"/>
          <a:ext cx="8534400" cy="5105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6477000"/>
              </a:tblGrid>
              <a:tr h="38336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Baroque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Basics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3368"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When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1600-1750</a:t>
                      </a:r>
                      <a:endParaRPr lang="en-US" u="sng" dirty="0"/>
                    </a:p>
                  </a:txBody>
                  <a:tcPr/>
                </a:tc>
              </a:tr>
              <a:tr h="595322"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Where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Italy,</a:t>
                      </a:r>
                      <a:r>
                        <a:rPr lang="en-US" u="sng" baseline="0" dirty="0" smtClean="0"/>
                        <a:t> Spain, </a:t>
                      </a:r>
                      <a:r>
                        <a:rPr lang="en-US" u="none" baseline="0" dirty="0" smtClean="0"/>
                        <a:t>Germany, Austria, </a:t>
                      </a:r>
                      <a:r>
                        <a:rPr lang="en-US" u="sng" baseline="0" dirty="0" smtClean="0"/>
                        <a:t>France, England</a:t>
                      </a:r>
                      <a:endParaRPr lang="en-US" u="sng" dirty="0"/>
                    </a:p>
                  </a:txBody>
                  <a:tcPr/>
                </a:tc>
              </a:tr>
              <a:tr h="595322"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Big Names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Bernini, </a:t>
                      </a:r>
                      <a:r>
                        <a:rPr lang="en-US" u="none" dirty="0" smtClean="0"/>
                        <a:t>Borromini, </a:t>
                      </a:r>
                      <a:r>
                        <a:rPr lang="en-US" u="sng" dirty="0" smtClean="0"/>
                        <a:t>Wren</a:t>
                      </a:r>
                      <a:r>
                        <a:rPr lang="en-US" u="none" dirty="0" smtClean="0"/>
                        <a:t>, Vanbrugh,</a:t>
                      </a:r>
                      <a:r>
                        <a:rPr lang="en-US" u="none" baseline="0" dirty="0" smtClean="0"/>
                        <a:t> </a:t>
                      </a:r>
                      <a:r>
                        <a:rPr lang="en-US" u="sng" baseline="0" dirty="0" smtClean="0"/>
                        <a:t>Le </a:t>
                      </a:r>
                      <a:r>
                        <a:rPr lang="en-US" u="sng" baseline="0" dirty="0" err="1" smtClean="0"/>
                        <a:t>Vau</a:t>
                      </a:r>
                      <a:endParaRPr lang="en-US" u="sng" dirty="0"/>
                    </a:p>
                  </a:txBody>
                  <a:tcPr/>
                </a:tc>
              </a:tr>
              <a:tr h="383368"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Style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Massive,</a:t>
                      </a:r>
                      <a:r>
                        <a:rPr lang="en-US" u="sng" baseline="0" dirty="0" smtClean="0"/>
                        <a:t> opulent, colorful</a:t>
                      </a:r>
                      <a:endParaRPr lang="en-US" u="sng" dirty="0"/>
                    </a:p>
                  </a:txBody>
                  <a:tcPr/>
                </a:tc>
              </a:tr>
              <a:tr h="595322"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Features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Broken contours, dramatic vistas,</a:t>
                      </a:r>
                      <a:r>
                        <a:rPr lang="en-US" u="none" baseline="0" dirty="0" smtClean="0"/>
                        <a:t> </a:t>
                      </a:r>
                      <a:r>
                        <a:rPr lang="en-US" u="sng" baseline="0" dirty="0" smtClean="0"/>
                        <a:t>lavish ornament, dynamic effect</a:t>
                      </a:r>
                      <a:endParaRPr lang="en-US" u="sng" dirty="0"/>
                    </a:p>
                  </a:txBody>
                  <a:tcPr/>
                </a:tc>
              </a:tr>
              <a:tr h="383368"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Patrons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Absolute monarchs, catholic church</a:t>
                      </a:r>
                      <a:endParaRPr lang="en-US" u="sng" dirty="0"/>
                    </a:p>
                  </a:txBody>
                  <a:tcPr/>
                </a:tc>
              </a:tr>
              <a:tr h="595322"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Distinguishing Traits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Plastic treatment of surfaces, </a:t>
                      </a:r>
                      <a:r>
                        <a:rPr lang="en-US" u="sng" dirty="0" smtClean="0"/>
                        <a:t>fusion</a:t>
                      </a:r>
                      <a:r>
                        <a:rPr lang="en-US" u="sng" baseline="0" dirty="0" smtClean="0"/>
                        <a:t> of architecture and sculpture</a:t>
                      </a:r>
                      <a:endParaRPr lang="en-US" u="sng" dirty="0"/>
                    </a:p>
                  </a:txBody>
                  <a:tcPr/>
                </a:tc>
              </a:tr>
              <a:tr h="595322"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Triumph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Creation of total environment</a:t>
                      </a:r>
                      <a:r>
                        <a:rPr lang="en-US" u="sng" baseline="0" dirty="0" smtClean="0"/>
                        <a:t> for maximum emotional effect</a:t>
                      </a:r>
                      <a:endParaRPr lang="en-US" u="sng" dirty="0"/>
                    </a:p>
                  </a:txBody>
                  <a:tcPr/>
                </a:tc>
              </a:tr>
              <a:tr h="595322"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Elements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Serpentine columns, irregular facades, oval plans</a:t>
                      </a:r>
                      <a:endParaRPr lang="en-US" u="sng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762000"/>
            <a:ext cx="8001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u="sng" dirty="0" smtClean="0"/>
              <a:t>Architecture affirmed the power of people with absolute authority through the structures and decorative programs </a:t>
            </a:r>
            <a:r>
              <a:rPr lang="en-US" b="0" dirty="0" smtClean="0"/>
              <a:t>of palaces, churches, public and government buildings, scientific and commercial buildings, &amp; military installations.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atoczka.net/Italy%201/images/16%20Bernini%27s%20canopy%20(Baldacchino)%20above%20St.%20Peters%20tomb,%20St.%20Peters%20Basilica,%20R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04800"/>
            <a:ext cx="4648200" cy="5943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640080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http://www.patoczka.net/Italy%201/images/16%20Bernini%27s%20canopy%20(Baldacchino)%20above%20St.%20Peters%20tomb,%20St.%20Peters%20Basilica,%20Rome.jpg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397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i="1" dirty="0" smtClean="0"/>
              <a:t>Renaissance </a:t>
            </a:r>
            <a:r>
              <a:rPr lang="en-US" sz="3600" b="1" i="1" dirty="0" smtClean="0"/>
              <a:t>vs. Baroque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60837"/>
            <a:ext cx="9144000" cy="26971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000" b="0" dirty="0" smtClean="0"/>
              <a:t>Since the Baroque architects now knew how to use the structures, they made them decorative. </a:t>
            </a:r>
          </a:p>
          <a:p>
            <a:pPr>
              <a:defRPr/>
            </a:pPr>
            <a:r>
              <a:rPr lang="en-US" sz="2000" b="0" dirty="0" smtClean="0"/>
              <a:t>B-arch’s emphasized the Renaissance’s use of symmetry and harmonious proportions, but their designs revealed a new sense of dynamism and grandeur. </a:t>
            </a:r>
          </a:p>
          <a:p>
            <a:pPr>
              <a:defRPr/>
            </a:pPr>
            <a:r>
              <a:rPr lang="en-US" sz="2000" b="0" u="sng" dirty="0" smtClean="0"/>
              <a:t>Renaissance architects has sought to engage the intellect, with their focus on divine sources of geometry, while their successors aimed to overwhelm the senses and emotions. </a:t>
            </a:r>
          </a:p>
          <a:p>
            <a:pPr>
              <a:defRPr/>
            </a:pPr>
            <a:r>
              <a:rPr lang="en-US" sz="2000" b="0" dirty="0" smtClean="0"/>
              <a:t>Baroque mastered the unification of the visual arts. </a:t>
            </a:r>
          </a:p>
          <a:p>
            <a:pPr>
              <a:buFont typeface="Wingdings" pitchFamily="2" charset="2"/>
              <a:buNone/>
              <a:defRPr/>
            </a:pPr>
            <a:endParaRPr lang="en-US" sz="2000" b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338" name="Picture 2" descr="http://www.dl.ket.org/humanities/arch/images/cupola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85800"/>
            <a:ext cx="4876800" cy="30861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3886200"/>
            <a:ext cx="495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http://www.dl.ket.org/humanities/arch/images/cupola_.jpg</a:t>
            </a:r>
            <a:endParaRPr lang="en-US" sz="800" dirty="0"/>
          </a:p>
        </p:txBody>
      </p:sp>
      <p:pic>
        <p:nvPicPr>
          <p:cNvPr id="14340" name="Picture 4" descr="http://londontravelogue.files.wordpress.com/2009/06/st-pau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85800"/>
            <a:ext cx="3810000" cy="30861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0" y="3886200"/>
            <a:ext cx="381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http://londontravelogue.files.wordpress.com/2009/06/st-pauls.jpg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WordArt 2"/>
          <p:cNvSpPr>
            <a:spLocks noChangeArrowheads="1" noChangeShapeType="1" noTextEdit="1"/>
          </p:cNvSpPr>
          <p:nvPr/>
        </p:nvSpPr>
        <p:spPr bwMode="auto">
          <a:xfrm>
            <a:off x="2286000" y="1066800"/>
            <a:ext cx="5334000" cy="4419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23690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solidFill>
                    <a:schemeClr val="folHlink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effectLst>
                  <a:outerShdw dist="45791" dir="3378596" algn="ctr" rotWithShape="0">
                    <a:srgbClr val="996633"/>
                  </a:outerShdw>
                </a:effectLst>
                <a:latin typeface="BlackChancery"/>
              </a:rPr>
              <a:t>Baroque</a:t>
            </a:r>
          </a:p>
          <a:p>
            <a:pPr algn="ctr"/>
            <a:r>
              <a:rPr lang="en-US" sz="3600" kern="10">
                <a:ln w="9525" cap="sq">
                  <a:solidFill>
                    <a:schemeClr val="folHlink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effectLst>
                  <a:outerShdw dist="45791" dir="3378596" algn="ctr" rotWithShape="0">
                    <a:srgbClr val="996633"/>
                  </a:outerShdw>
                </a:effectLst>
                <a:latin typeface="BlackChancery"/>
              </a:rPr>
              <a:t>Homes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676400" y="152400"/>
            <a:ext cx="6934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3600" b="1">
                <a:solidFill>
                  <a:srgbClr val="E8DB98"/>
                </a:solidFill>
                <a:latin typeface="BlackChancery" pitchFamily="2" charset="0"/>
              </a:rPr>
              <a:t>Baroque Furniture</a:t>
            </a:r>
            <a:endParaRPr lang="en-US" sz="3600">
              <a:solidFill>
                <a:srgbClr val="E8DB98"/>
              </a:solidFill>
              <a:latin typeface="BlackChancery" pitchFamily="2" charset="0"/>
            </a:endParaRPr>
          </a:p>
        </p:txBody>
      </p:sp>
      <p:pic>
        <p:nvPicPr>
          <p:cNvPr id="86020" name="Picture 4" descr="boullecabi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143000"/>
            <a:ext cx="3101975" cy="4876800"/>
          </a:xfrm>
          <a:prstGeom prst="rect">
            <a:avLst/>
          </a:prstGeom>
          <a:noFill/>
          <a:ln w="9525">
            <a:solidFill>
              <a:srgbClr val="E8DB98"/>
            </a:solidFill>
            <a:miter lim="800000"/>
            <a:headEnd/>
            <a:tailEnd/>
          </a:ln>
        </p:spPr>
      </p:pic>
      <p:pic>
        <p:nvPicPr>
          <p:cNvPr id="86021" name="Picture 5" descr="boullecabinetinteri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000" y="868363"/>
            <a:ext cx="3683000" cy="2865437"/>
          </a:xfrm>
          <a:prstGeom prst="rect">
            <a:avLst/>
          </a:prstGeom>
          <a:noFill/>
          <a:ln w="9525">
            <a:solidFill>
              <a:srgbClr val="E8DB98"/>
            </a:solidFill>
            <a:miter lim="800000"/>
            <a:headEnd/>
            <a:tailEnd/>
          </a:ln>
        </p:spPr>
      </p:pic>
      <p:pic>
        <p:nvPicPr>
          <p:cNvPr id="86022" name="Picture 6" descr="boullecabinetbird"/>
          <p:cNvPicPr>
            <a:picLocks noChangeAspect="1" noChangeArrowheads="1"/>
          </p:cNvPicPr>
          <p:nvPr/>
        </p:nvPicPr>
        <p:blipFill>
          <a:blip r:embed="rId5" cstate="print"/>
          <a:srcRect l="7831"/>
          <a:stretch>
            <a:fillRect/>
          </a:stretch>
        </p:blipFill>
        <p:spPr bwMode="auto">
          <a:xfrm>
            <a:off x="4953000" y="3886200"/>
            <a:ext cx="3886200" cy="2708275"/>
          </a:xfrm>
          <a:prstGeom prst="rect">
            <a:avLst/>
          </a:prstGeom>
          <a:noFill/>
          <a:ln w="9525">
            <a:solidFill>
              <a:srgbClr val="E8DB98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1676400" y="152400"/>
            <a:ext cx="6934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3600" b="1">
                <a:solidFill>
                  <a:srgbClr val="E8DB98"/>
                </a:solidFill>
                <a:latin typeface="BlackChancery" pitchFamily="2" charset="0"/>
              </a:rPr>
              <a:t>Baroque Furniture</a:t>
            </a:r>
            <a:endParaRPr lang="en-US" sz="3600">
              <a:solidFill>
                <a:srgbClr val="E8DB98"/>
              </a:solidFill>
              <a:latin typeface="BlackChancery" pitchFamily="2" charset="0"/>
            </a:endParaRPr>
          </a:p>
        </p:txBody>
      </p:sp>
      <p:pic>
        <p:nvPicPr>
          <p:cNvPr id="89094" name="Picture 6" descr="boulletable"/>
          <p:cNvPicPr>
            <a:picLocks noChangeAspect="1" noChangeArrowheads="1"/>
          </p:cNvPicPr>
          <p:nvPr/>
        </p:nvPicPr>
        <p:blipFill>
          <a:blip r:embed="rId3" cstate="print">
            <a:lum bright="6000" contrast="18000"/>
          </a:blip>
          <a:srcRect/>
          <a:stretch>
            <a:fillRect/>
          </a:stretch>
        </p:blipFill>
        <p:spPr bwMode="auto">
          <a:xfrm>
            <a:off x="1371600" y="990600"/>
            <a:ext cx="5105400" cy="4322763"/>
          </a:xfrm>
          <a:prstGeom prst="rect">
            <a:avLst/>
          </a:prstGeom>
          <a:noFill/>
          <a:ln w="9525">
            <a:solidFill>
              <a:srgbClr val="E8DB98"/>
            </a:solidFill>
            <a:miter lim="800000"/>
            <a:headEnd/>
            <a:tailEnd/>
          </a:ln>
        </p:spPr>
      </p:pic>
      <p:pic>
        <p:nvPicPr>
          <p:cNvPr id="89095" name="Picture 7" descr="boulletablebird"/>
          <p:cNvPicPr>
            <a:picLocks noChangeAspect="1" noChangeArrowheads="1"/>
          </p:cNvPicPr>
          <p:nvPr/>
        </p:nvPicPr>
        <p:blipFill>
          <a:blip r:embed="rId4" cstate="print">
            <a:lum bright="6000" contrast="6000"/>
          </a:blip>
          <a:srcRect/>
          <a:stretch>
            <a:fillRect/>
          </a:stretch>
        </p:blipFill>
        <p:spPr bwMode="auto">
          <a:xfrm>
            <a:off x="6705600" y="3276600"/>
            <a:ext cx="2343150" cy="3048000"/>
          </a:xfrm>
          <a:prstGeom prst="rect">
            <a:avLst/>
          </a:prstGeom>
          <a:noFill/>
          <a:ln w="9525">
            <a:solidFill>
              <a:srgbClr val="E8DB98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1828800" y="152400"/>
            <a:ext cx="678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3400" b="1">
                <a:solidFill>
                  <a:srgbClr val="E8DB98"/>
                </a:solidFill>
                <a:latin typeface="BlackChancery" pitchFamily="2" charset="0"/>
              </a:rPr>
              <a:t>A Baroque Room</a:t>
            </a:r>
            <a:endParaRPr lang="en-US" sz="3400">
              <a:solidFill>
                <a:srgbClr val="E8DB98"/>
              </a:solidFill>
              <a:latin typeface="BlackChancery" pitchFamily="2" charset="0"/>
            </a:endParaRPr>
          </a:p>
        </p:txBody>
      </p:sp>
      <p:pic>
        <p:nvPicPr>
          <p:cNvPr id="88068" name="Picture 4" descr="regence baroque interior 1719"/>
          <p:cNvPicPr>
            <a:picLocks noChangeAspect="1" noChangeArrowheads="1"/>
          </p:cNvPicPr>
          <p:nvPr/>
        </p:nvPicPr>
        <p:blipFill>
          <a:blip r:embed="rId3" cstate="print">
            <a:lum bright="12000" contrast="6000"/>
          </a:blip>
          <a:srcRect/>
          <a:stretch>
            <a:fillRect/>
          </a:stretch>
        </p:blipFill>
        <p:spPr bwMode="auto">
          <a:xfrm>
            <a:off x="1447800" y="838200"/>
            <a:ext cx="7391400" cy="5843588"/>
          </a:xfrm>
          <a:prstGeom prst="rect">
            <a:avLst/>
          </a:prstGeom>
          <a:noFill/>
          <a:ln w="9525">
            <a:solidFill>
              <a:srgbClr val="E8DB98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2958</TotalTime>
  <Words>534</Words>
  <Application>Microsoft Office PowerPoint</Application>
  <PresentationFormat>On-screen Show (4:3)</PresentationFormat>
  <Paragraphs>113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Renaissance vs. Baroque</vt:lpstr>
      <vt:lpstr>Slide 6</vt:lpstr>
      <vt:lpstr>Slide 7</vt:lpstr>
      <vt:lpstr>Slide 8</vt:lpstr>
      <vt:lpstr>Slide 9</vt:lpstr>
      <vt:lpstr>Baroque Architecture Activity</vt:lpstr>
      <vt:lpstr>Baroque Application: St. Paul’s Cathedral London, England</vt:lpstr>
      <vt:lpstr>Baroque Application Versailles Palace Versailles, France </vt:lpstr>
      <vt:lpstr>Baroque Application The Hall of Mirrors Versailles, France </vt:lpstr>
      <vt:lpstr>Baroque Application Escorial Palace Near Madrid, Spain </vt:lpstr>
      <vt:lpstr>Baroque Architecture Application Activity</vt:lpstr>
      <vt:lpstr>Exit Slip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Lornadoone</dc:creator>
  <cp:lastModifiedBy>MelCase</cp:lastModifiedBy>
  <cp:revision>210</cp:revision>
  <dcterms:created xsi:type="dcterms:W3CDTF">2010-02-01T00:29:02Z</dcterms:created>
  <dcterms:modified xsi:type="dcterms:W3CDTF">2017-01-07T22:26:52Z</dcterms:modified>
</cp:coreProperties>
</file>