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7" r:id="rId4"/>
    <p:sldId id="269" r:id="rId5"/>
    <p:sldId id="273" r:id="rId6"/>
    <p:sldId id="264" r:id="rId7"/>
    <p:sldId id="268" r:id="rId8"/>
    <p:sldId id="25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2" autoAdjust="0"/>
  </p:normalViewPr>
  <p:slideViewPr>
    <p:cSldViewPr>
      <p:cViewPr varScale="1">
        <p:scale>
          <a:sx n="52" d="100"/>
          <a:sy n="52" d="100"/>
        </p:scale>
        <p:origin x="90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99DE64C4-ECEE-4307-AA4A-CC6A4F400966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85037C96-67FE-4AAA-81BB-5CC69B26D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11283341-1760-46C7-86ED-CA5D24031875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57" tIns="46429" rIns="92857" bIns="464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857D762D-4B72-4834-B066-B9E192E19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762D-4B72-4834-B066-B9E192E197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762D-4B72-4834-B066-B9E192E197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762D-4B72-4834-B066-B9E192E197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762D-4B72-4834-B066-B9E192E197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D762D-4B72-4834-B066-B9E192E197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3AD2-1A9A-42EC-B839-1C96EC818239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B218-2743-4B57-9FB1-7E3BB355B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eqbpfXaK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b/Minuet_(PSF)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aUplaATIBjQ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berlin.edu/con/bkstage/199910/imgs/baroquedance1_400.jpg"/>
          <p:cNvPicPr>
            <a:picLocks noChangeAspect="1" noChangeArrowheads="1"/>
          </p:cNvPicPr>
          <p:nvPr/>
        </p:nvPicPr>
        <p:blipFill rotWithShape="1">
          <a:blip r:embed="rId3" cstate="print"/>
          <a:srcRect l="15841" r="12417"/>
          <a:stretch/>
        </p:blipFill>
        <p:spPr bwMode="auto">
          <a:xfrm>
            <a:off x="4267200" y="2057400"/>
            <a:ext cx="4648200" cy="44247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Dance During the Baroque Period</a:t>
            </a:r>
            <a:endParaRPr lang="en-US" b="1" u="sng" dirty="0"/>
          </a:p>
        </p:txBody>
      </p:sp>
      <p:pic>
        <p:nvPicPr>
          <p:cNvPr id="2050" name="Picture 2" descr="http://www.operalafayette.org/images/nybdc.jpg"/>
          <p:cNvPicPr>
            <a:picLocks noChangeAspect="1" noChangeArrowheads="1"/>
          </p:cNvPicPr>
          <p:nvPr/>
        </p:nvPicPr>
        <p:blipFill rotWithShape="1">
          <a:blip r:embed="rId4" cstate="print"/>
          <a:srcRect t="10256"/>
          <a:stretch/>
        </p:blipFill>
        <p:spPr bwMode="auto">
          <a:xfrm>
            <a:off x="381000" y="1165976"/>
            <a:ext cx="3886200" cy="371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/>
              <a:t>Ballet </a:t>
            </a:r>
            <a:r>
              <a:rPr lang="en-US" b="1" dirty="0" smtClean="0"/>
              <a:t>at the end of the 1600s </a:t>
            </a:r>
            <a:br>
              <a:rPr lang="en-US" b="1" dirty="0" smtClean="0"/>
            </a:br>
            <a:r>
              <a:rPr lang="en-US" b="1" dirty="0" smtClean="0"/>
              <a:t>in France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029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France was the center of the arts, leader of fashion, and standard for culture</a:t>
            </a:r>
          </a:p>
          <a:p>
            <a:r>
              <a:rPr lang="en-US" b="1" u="sng" dirty="0" smtClean="0"/>
              <a:t>Court extravaganzas </a:t>
            </a:r>
          </a:p>
          <a:p>
            <a:pPr lvl="1"/>
            <a:r>
              <a:rPr lang="en-US" b="1" u="sng" dirty="0" smtClean="0"/>
              <a:t>features famous performers, poetry, song, dance, music and lavish costumes </a:t>
            </a:r>
            <a:r>
              <a:rPr lang="en-US" b="1" dirty="0" smtClean="0"/>
              <a:t>to create a theme</a:t>
            </a:r>
          </a:p>
          <a:p>
            <a:pPr lvl="2"/>
            <a:r>
              <a:rPr lang="en-US" b="1" dirty="0" smtClean="0"/>
              <a:t>King was a featured dancer</a:t>
            </a:r>
          </a:p>
          <a:p>
            <a:pPr lvl="1"/>
            <a:r>
              <a:rPr lang="en-US" b="1" u="sng" dirty="0" smtClean="0"/>
              <a:t>included rituals, festivals, and carnivals</a:t>
            </a:r>
          </a:p>
          <a:p>
            <a:pPr lvl="1"/>
            <a:r>
              <a:rPr lang="en-US" b="1" dirty="0" smtClean="0"/>
              <a:t>indoors/outdoors</a:t>
            </a:r>
            <a:endParaRPr lang="en-US" b="1" dirty="0"/>
          </a:p>
        </p:txBody>
      </p:sp>
      <p:pic>
        <p:nvPicPr>
          <p:cNvPr id="19460" name="Picture 4" descr="http://memory.loc.gov/musdi/142/006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2484181" cy="4191000"/>
          </a:xfrm>
          <a:prstGeom prst="rect">
            <a:avLst/>
          </a:prstGeom>
          <a:noFill/>
        </p:spPr>
      </p:pic>
      <p:pic>
        <p:nvPicPr>
          <p:cNvPr id="19458" name="Picture 2" descr="C:\Documents and Settings\lgallicchio\Local Settings\Temporary Internet Files\Content.IE5\K2WDDG6C\MC9003209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012" y="990600"/>
            <a:ext cx="183698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King Louis XIV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90" y="1066800"/>
            <a:ext cx="526091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Succeeded his father on the throne at </a:t>
            </a:r>
            <a:r>
              <a:rPr lang="en-US" sz="2400" b="1" u="sng" dirty="0" smtClean="0"/>
              <a:t>age 4</a:t>
            </a:r>
            <a:r>
              <a:rPr lang="en-US" sz="2400" b="1" dirty="0" smtClean="0"/>
              <a:t>.</a:t>
            </a:r>
          </a:p>
          <a:p>
            <a:r>
              <a:rPr lang="en-US" sz="2400" b="1" u="sng" dirty="0" smtClean="0"/>
              <a:t>Neglected</a:t>
            </a:r>
            <a:r>
              <a:rPr lang="en-US" sz="2400" b="1" dirty="0" smtClean="0"/>
              <a:t> as a child.</a:t>
            </a:r>
          </a:p>
          <a:p>
            <a:pPr lvl="1"/>
            <a:r>
              <a:rPr lang="en-US" sz="2400" b="1" dirty="0" smtClean="0"/>
              <a:t>Almost drowns in a pond at as a result.</a:t>
            </a:r>
          </a:p>
          <a:p>
            <a:r>
              <a:rPr lang="en-US" sz="2400" b="1" dirty="0" smtClean="0"/>
              <a:t>At age 10 </a:t>
            </a:r>
            <a:r>
              <a:rPr lang="en-US" sz="2400" b="1" u="sng" dirty="0" smtClean="0"/>
              <a:t>revolts</a:t>
            </a:r>
            <a:r>
              <a:rPr lang="en-US" sz="2400" b="1" dirty="0" smtClean="0"/>
              <a:t> left him angry at Paris, the </a:t>
            </a:r>
            <a:r>
              <a:rPr lang="en-US" sz="2400" b="1" u="sng" dirty="0" smtClean="0"/>
              <a:t>nobility</a:t>
            </a:r>
            <a:r>
              <a:rPr lang="en-US" sz="2400" b="1" dirty="0" smtClean="0"/>
              <a:t> and common people.</a:t>
            </a:r>
          </a:p>
          <a:p>
            <a:r>
              <a:rPr lang="en-US" sz="2400" b="1" dirty="0" smtClean="0"/>
              <a:t>Set up schools, or Academies, for the arts. </a:t>
            </a:r>
          </a:p>
          <a:p>
            <a:r>
              <a:rPr lang="en-US" sz="2400" b="1" dirty="0" smtClean="0"/>
              <a:t>Chose the “</a:t>
            </a:r>
            <a:r>
              <a:rPr lang="en-US" sz="2400" b="1" u="sng" dirty="0" smtClean="0"/>
              <a:t>Sun</a:t>
            </a:r>
            <a:r>
              <a:rPr lang="en-US" sz="2400" b="1" dirty="0" smtClean="0"/>
              <a:t>” as his emblem, reminiscent of </a:t>
            </a:r>
            <a:r>
              <a:rPr lang="en-US" sz="2400" b="1" u="sng" dirty="0" smtClean="0"/>
              <a:t>Apollo</a:t>
            </a:r>
            <a:r>
              <a:rPr lang="en-US" sz="2400" b="1" dirty="0" smtClean="0"/>
              <a:t>.</a:t>
            </a:r>
          </a:p>
          <a:p>
            <a:pPr lvl="1"/>
            <a:r>
              <a:rPr lang="en-US" sz="2400" b="1" dirty="0" smtClean="0"/>
              <a:t>Remember from the Palace at Versailles?</a:t>
            </a:r>
            <a:endParaRPr lang="en-US" sz="2400" b="1" dirty="0"/>
          </a:p>
        </p:txBody>
      </p:sp>
      <p:pic>
        <p:nvPicPr>
          <p:cNvPr id="1026" name="Picture 2" descr="http://upload.wikimedia.org/wikipedia/commons/1/12/LouisXIV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540" y="170404"/>
            <a:ext cx="2819751" cy="318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Ballet in the Court of Louis XIV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305800" cy="17827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While watching the following clip, answer the question on the bottom of your learning guide.</a:t>
            </a:r>
          </a:p>
          <a:p>
            <a:pPr lvl="1"/>
            <a:r>
              <a:rPr lang="en-US" sz="2400" b="1" dirty="0" smtClean="0"/>
              <a:t>How did </a:t>
            </a:r>
            <a:r>
              <a:rPr lang="en-US" sz="2400" b="1" u="sng" dirty="0" smtClean="0"/>
              <a:t>Louis XIV </a:t>
            </a:r>
            <a:r>
              <a:rPr lang="en-US" sz="2400" b="1" dirty="0" smtClean="0"/>
              <a:t>use ballet to </a:t>
            </a:r>
            <a:r>
              <a:rPr lang="en-US" sz="2400" b="1" u="sng" dirty="0" smtClean="0"/>
              <a:t>assert his wealth and power?</a:t>
            </a:r>
          </a:p>
          <a:p>
            <a:pPr marL="914400" lvl="2" indent="0">
              <a:buNone/>
            </a:pPr>
            <a:r>
              <a:rPr lang="en-US" sz="2000" b="1" dirty="0" smtClean="0"/>
              <a:t>1. Provide a summary </a:t>
            </a:r>
            <a:r>
              <a:rPr lang="en-US" sz="2000" b="1" dirty="0"/>
              <a:t>of </a:t>
            </a:r>
            <a:r>
              <a:rPr lang="en-US" sz="2000" b="1" dirty="0" smtClean="0"/>
              <a:t>the scene</a:t>
            </a:r>
            <a:endParaRPr lang="en-US" sz="2000" b="1" dirty="0"/>
          </a:p>
          <a:p>
            <a:pPr marL="914400" lvl="2" indent="0">
              <a:buNone/>
            </a:pPr>
            <a:r>
              <a:rPr lang="en-US" sz="2000" b="1" dirty="0" smtClean="0"/>
              <a:t>2. </a:t>
            </a:r>
            <a:r>
              <a:rPr lang="en-US" sz="2000" b="1" smtClean="0"/>
              <a:t>Cite </a:t>
            </a:r>
            <a:r>
              <a:rPr lang="en-US" sz="2000" b="1" dirty="0" smtClean="0"/>
              <a:t>specific references where the dance asserts wealth and power.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6106476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www.youtube.com/watch?v=PdeqbpfXaK8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482" name="Picture 2" descr="C:\Documents and Settings\lgallicchio\Local Settings\Temporary Internet Files\Content.IE5\K2WDDG6C\MP9004438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143000"/>
            <a:ext cx="3810000" cy="2525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2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smtClean="0"/>
              <a:t>The scene is of the first well-known ballet by Louis the XIV, future King of France, and shows how he got the name, Sun King. </a:t>
            </a:r>
          </a:p>
          <a:p>
            <a:endParaRPr lang="en-US" sz="2000" b="1" dirty="0"/>
          </a:p>
          <a:p>
            <a:r>
              <a:rPr lang="en-US" b="1" dirty="0" smtClean="0"/>
              <a:t>It shows wealth by the gold costume and the creation of the entire stage for just this performance. </a:t>
            </a:r>
          </a:p>
          <a:p>
            <a:endParaRPr lang="en-US" sz="2000" b="1" dirty="0"/>
          </a:p>
          <a:p>
            <a:r>
              <a:rPr lang="en-US" b="1" dirty="0" smtClean="0"/>
              <a:t>This scene shows power through the choreography of making the wealthy nobles bow down to Louis, as part of the dance, in front of the audience.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29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Minuet (PSF)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52800"/>
            <a:ext cx="3352800" cy="2654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Social Dancing During the Baroque Period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5532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The Minuet</a:t>
            </a:r>
          </a:p>
          <a:p>
            <a:pPr lvl="1"/>
            <a:r>
              <a:rPr lang="en-US" b="1" dirty="0" smtClean="0"/>
              <a:t> </a:t>
            </a:r>
            <a:r>
              <a:rPr lang="en-US" b="1" u="sng" dirty="0" smtClean="0"/>
              <a:t>social dance </a:t>
            </a:r>
            <a:r>
              <a:rPr lang="en-US" b="1" dirty="0" smtClean="0"/>
              <a:t>of </a:t>
            </a:r>
            <a:r>
              <a:rPr lang="en-US" b="1" u="sng" dirty="0" smtClean="0"/>
              <a:t>French</a:t>
            </a:r>
            <a:r>
              <a:rPr lang="en-US" b="1" dirty="0" smtClean="0"/>
              <a:t> origin for </a:t>
            </a:r>
            <a:r>
              <a:rPr lang="en-US" b="1" u="sng" dirty="0" smtClean="0"/>
              <a:t>two people</a:t>
            </a:r>
            <a:r>
              <a:rPr lang="en-US" b="1" dirty="0" smtClean="0"/>
              <a:t>, usually in </a:t>
            </a:r>
            <a:r>
              <a:rPr lang="en-US" b="1" u="sng" dirty="0" smtClean="0"/>
              <a:t>3/4 time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Consists of </a:t>
            </a:r>
            <a:r>
              <a:rPr lang="en-US" b="1" u="sng" dirty="0" smtClean="0"/>
              <a:t>short steps</a:t>
            </a:r>
          </a:p>
          <a:p>
            <a:pPr lvl="2"/>
            <a:r>
              <a:rPr lang="en-US" b="1" dirty="0" smtClean="0"/>
              <a:t>small, pretty, delicate</a:t>
            </a:r>
          </a:p>
          <a:p>
            <a:pPr lvl="1"/>
            <a:r>
              <a:rPr lang="en-US" b="1" dirty="0" smtClean="0"/>
              <a:t>At the period when it was most fashionable, it was </a:t>
            </a:r>
            <a:r>
              <a:rPr lang="en-US" b="1" u="sng" dirty="0" smtClean="0"/>
              <a:t>slow, soft, ceremonious, and graceful</a:t>
            </a:r>
            <a:r>
              <a:rPr lang="en-US" b="1" dirty="0" smtClean="0"/>
              <a:t>.</a:t>
            </a:r>
          </a:p>
          <a:p>
            <a:endParaRPr lang="en-US" sz="2100" b="1" dirty="0" smtClean="0">
              <a:hlinkClick r:id="rId5"/>
            </a:endParaRPr>
          </a:p>
          <a:p>
            <a:endParaRPr lang="en-US" sz="2100" b="1" dirty="0">
              <a:hlinkClick r:id="rId5"/>
            </a:endParaRPr>
          </a:p>
          <a:p>
            <a:r>
              <a:rPr lang="en-US" sz="2100" b="1" dirty="0" smtClean="0">
                <a:hlinkClick r:id="rId5"/>
              </a:rPr>
              <a:t>http</a:t>
            </a:r>
            <a:r>
              <a:rPr lang="en-US" sz="2100" b="1" dirty="0">
                <a:hlinkClick r:id="rId5"/>
              </a:rPr>
              <a:t>://</a:t>
            </a:r>
            <a:r>
              <a:rPr lang="en-US" sz="2100" b="1" dirty="0" smtClean="0">
                <a:hlinkClick r:id="rId5"/>
              </a:rPr>
              <a:t>www.youtube.com/watch?v=aUplaATIBjQ</a:t>
            </a:r>
            <a:r>
              <a:rPr lang="en-US" sz="2100" b="1" dirty="0" smtClean="0"/>
              <a:t> 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Contributors to Ballet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Read pages 96-98 and fill in the appropriate information on page 99 for each person.  </a:t>
            </a:r>
          </a:p>
          <a:p>
            <a:endParaRPr lang="en-US" b="1" dirty="0" smtClean="0"/>
          </a:p>
          <a:p>
            <a:r>
              <a:rPr lang="en-US" b="1" dirty="0" smtClean="0"/>
              <a:t>You will have 3 minutes on each biography.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209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Slip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1) Identify the title, composer, and form of the songs being played.</a:t>
            </a:r>
          </a:p>
          <a:p>
            <a:pPr lvl="1"/>
            <a:r>
              <a:rPr lang="en-US" b="1" dirty="0" smtClean="0"/>
              <a:t>A) Song One:</a:t>
            </a:r>
          </a:p>
          <a:p>
            <a:pPr lvl="1"/>
            <a:r>
              <a:rPr lang="en-US" b="1" dirty="0" smtClean="0"/>
              <a:t>B) Song Two:</a:t>
            </a:r>
          </a:p>
          <a:p>
            <a:pPr lvl="1"/>
            <a:r>
              <a:rPr lang="en-US" b="1" dirty="0" smtClean="0"/>
              <a:t>C) Song Three:</a:t>
            </a:r>
          </a:p>
          <a:p>
            <a:r>
              <a:rPr lang="en-US" b="1" dirty="0" smtClean="0"/>
              <a:t>2) Name two individuals who were important to the development of ballet and name their contribution to ballet. </a:t>
            </a:r>
          </a:p>
          <a:p>
            <a:r>
              <a:rPr lang="en-US" b="1" dirty="0" smtClean="0"/>
              <a:t>3) Do modern ballets resemble the ballets of the Baroque period? Why?</a:t>
            </a:r>
          </a:p>
          <a:p>
            <a:r>
              <a:rPr lang="en-US" b="1" dirty="0" smtClean="0"/>
              <a:t>4) What social influences determine the characteristics of the minuet?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443</Words>
  <Application>Microsoft Office PowerPoint</Application>
  <PresentationFormat>On-screen Show (4:3)</PresentationFormat>
  <Paragraphs>53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Dance During the Baroque Period</vt:lpstr>
      <vt:lpstr>Ballet at the end of the 1600s  in France</vt:lpstr>
      <vt:lpstr>King Louis XIV</vt:lpstr>
      <vt:lpstr>Ballet in the Court of Louis XIV</vt:lpstr>
      <vt:lpstr>PowerPoint Presentation</vt:lpstr>
      <vt:lpstr>Social Dancing During the Baroque Period</vt:lpstr>
      <vt:lpstr>Contributors to Ballet Activity</vt:lpstr>
      <vt:lpstr>Exit Slip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Baroque Dance</dc:title>
  <dc:creator>lgallicchio</dc:creator>
  <cp:lastModifiedBy>McDonald, Benjamin</cp:lastModifiedBy>
  <cp:revision>146</cp:revision>
  <cp:lastPrinted>2013-02-11T15:34:52Z</cp:lastPrinted>
  <dcterms:created xsi:type="dcterms:W3CDTF">2011-02-22T19:29:39Z</dcterms:created>
  <dcterms:modified xsi:type="dcterms:W3CDTF">2017-01-17T15:21:33Z</dcterms:modified>
</cp:coreProperties>
</file>