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57" r:id="rId3"/>
    <p:sldId id="259" r:id="rId4"/>
    <p:sldId id="258" r:id="rId5"/>
    <p:sldId id="260" r:id="rId6"/>
    <p:sldId id="261" r:id="rId7"/>
    <p:sldId id="262" r:id="rId8"/>
    <p:sldId id="341" r:id="rId9"/>
    <p:sldId id="263" r:id="rId10"/>
    <p:sldId id="342" r:id="rId11"/>
    <p:sldId id="271" r:id="rId12"/>
    <p:sldId id="34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9" autoAdjust="0"/>
    <p:restoredTop sz="94662" autoAdjust="0"/>
  </p:normalViewPr>
  <p:slideViewPr>
    <p:cSldViewPr>
      <p:cViewPr varScale="1">
        <p:scale>
          <a:sx n="61" d="100"/>
          <a:sy n="61" d="100"/>
        </p:scale>
        <p:origin x="7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0FEF21CF-AAB9-4C0D-82D6-BABB240EB731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8D57C681-FEFF-4823-9932-6082027B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1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A009DD1E-2F92-4352-9CB1-2C4E8FF7F632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DEBF9F55-0692-45F1-B7CC-D1BD14CB4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9F55-0692-45F1-B7CC-D1BD14CB49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9F55-0692-45F1-B7CC-D1BD14CB49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9F55-0692-45F1-B7CC-D1BD14CB49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2025-93C4-4862-ABE8-BE57D17916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9F55-0692-45F1-B7CC-D1BD14CB49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438-356F-4DFB-8990-2F664FD6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8927-6742-4C29-AC01-AA6FAA24CEA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BB7F-BAE4-4F24-85B2-A73B5E185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fTgCPUJw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X9J2ENX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hoenbe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rZlB2tRyvQw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en.wikipedia.org/wiki/Piano_Concerto_(Schoenberg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.wikipedia.org/wiki/File:Species4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ugu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nament_(music)" TargetMode="External"/><Relationship Id="rId5" Type="http://schemas.openxmlformats.org/officeDocument/2006/relationships/hyperlink" Target="http://en.wikipedia.org/wiki/Nocturnes,_Op._27_(Chopin)" TargetMode="External"/><Relationship Id="rId4" Type="http://schemas.openxmlformats.org/officeDocument/2006/relationships/hyperlink" Target="http://en.wikipedia.org/wiki/Fr%C3%A9d%C3%A9ric_Chop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Creation_(Haydn)" TargetMode="External"/><Relationship Id="rId2" Type="http://schemas.openxmlformats.org/officeDocument/2006/relationships/hyperlink" Target="http://en.wikipedia.org/wiki/Joseph_Hayd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-Jkktpp9QI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.vt.edu/musicdictiona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hyperlink" Target="http://www.youtube.com/watch?v=Gd0FNpiBD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Baroque Music Vocabulary</a:t>
            </a:r>
            <a:endParaRPr lang="en-US" sz="7200" b="1" u="sng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71600" y="1219200"/>
          <a:ext cx="6858000" cy="483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Clip" r:id="rId4" imgW="6190476" imgH="4371429" progId="">
                  <p:embed/>
                </p:oleObj>
              </mc:Choice>
              <mc:Fallback>
                <p:oleObj name="Clip" r:id="rId4" imgW="6190476" imgH="4371429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858000" cy="4839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837"/>
            <a:ext cx="80772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Aria</a:t>
            </a:r>
          </a:p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song meant for a soloist and an orchestra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“Think of Me”-  Phantom of the Opera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www.youtube.com/watch?v=XfTgCPUJwRk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8537"/>
            <a:ext cx="3164913" cy="46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Recitative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sung conversation between characters to advance the storyline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www.youtube.com/watch?v=PKX9J2ENXTs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“You’re the One that I Want” - Grease 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553415" cy="34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Concerto </a:t>
            </a:r>
          </a:p>
          <a:p>
            <a:pPr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 composition for one or more principle instruments, with orchestral accompaniment, now usually in symphonic form. 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04466"/>
            <a:ext cx="290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 tooltip="Schoenberg"/>
              </a:rPr>
              <a:t>Schoenberg</a:t>
            </a:r>
            <a:r>
              <a:rPr lang="en-US" dirty="0"/>
              <a:t>’s </a:t>
            </a:r>
            <a:r>
              <a:rPr lang="en-US" i="1" dirty="0">
                <a:hlinkClick r:id="rId4" action="ppaction://hlinkfile" tooltip="Piano Concerto (Schoenberg)"/>
              </a:rPr>
              <a:t>Piano Concerto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073657" cy="32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6172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www.youtube.com/watch?v=rZlB2tRyvQw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"/>
            <a:ext cx="8382000" cy="2667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kumimoji="0" lang="en-US" sz="3500" b="1" i="1" u="sng" dirty="0" smtClean="0">
                <a:latin typeface="Times New Roman" pitchFamily="18" charset="0"/>
                <a:cs typeface="Times New Roman" pitchFamily="18" charset="0"/>
              </a:rPr>
              <a:t>Counterpoint</a:t>
            </a:r>
            <a:r>
              <a:rPr kumimoji="0" lang="en-US" sz="35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kumimoji="0" lang="en-US" sz="3600" i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kumimoji="0" lang="en-US" sz="3600" i="1" dirty="0">
                <a:latin typeface="Times New Roman" pitchFamily="18" charset="0"/>
                <a:cs typeface="Times New Roman" pitchFamily="18" charset="0"/>
              </a:rPr>
              <a:t>of compositional technique in which </a:t>
            </a:r>
            <a:r>
              <a:rPr kumimoji="0" lang="en-US" sz="3600" i="1" u="sng" dirty="0">
                <a:latin typeface="Times New Roman" pitchFamily="18" charset="0"/>
                <a:cs typeface="Times New Roman" pitchFamily="18" charset="0"/>
              </a:rPr>
              <a:t>two melodies combine to create the harmony</a:t>
            </a:r>
            <a:r>
              <a:rPr kumimoji="0" lang="en-US" sz="3600" i="1" dirty="0">
                <a:latin typeface="Times New Roman" pitchFamily="18" charset="0"/>
                <a:cs typeface="Times New Roman" pitchFamily="18" charset="0"/>
              </a:rPr>
              <a:t>, instead of one harmony and chords to accompany it.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438400" cy="20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5943" y="4876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/>
              <a:t> </a:t>
            </a:r>
          </a:p>
          <a:p>
            <a:r>
              <a:rPr lang="en-US" sz="2000" i="1" dirty="0"/>
              <a:t>Short example of "Third Species" counterpoint ( play MIDI 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96" y="3276600"/>
            <a:ext cx="5542704" cy="188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en.wikipedia.org/wiki/File:Species4.png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kumimoji="0" lang="en-US" b="1" i="1" u="sng" dirty="0" smtClean="0">
                <a:latin typeface="Times New Roman"/>
              </a:rPr>
              <a:t>Improvisation</a:t>
            </a:r>
            <a:endParaRPr kumimoji="0" lang="en-US" i="1" u="sng" dirty="0">
              <a:latin typeface="Times New Roman"/>
            </a:endParaRPr>
          </a:p>
          <a:p>
            <a:pPr lvl="1"/>
            <a:r>
              <a:rPr kumimoji="0" lang="en-US" i="1" dirty="0">
                <a:latin typeface="Times New Roman"/>
              </a:rPr>
              <a:t>Term referring to the </a:t>
            </a:r>
            <a:r>
              <a:rPr kumimoji="0" lang="en-US" i="1" u="sng" dirty="0">
                <a:latin typeface="Times New Roman"/>
              </a:rPr>
              <a:t>spontaneous performance of music without previous preparation or any written notes.</a:t>
            </a:r>
          </a:p>
          <a:p>
            <a:pPr lvl="1"/>
            <a:r>
              <a:rPr kumimoji="0" lang="en-US" i="1" dirty="0">
                <a:latin typeface="Times New Roman"/>
              </a:rPr>
              <a:t>Improvisation can be seen in music of the Baroque era, where ornamentation and realization of figured bass was common.</a:t>
            </a:r>
          </a:p>
          <a:p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7"/>
          <a:stretch/>
        </p:blipFill>
        <p:spPr bwMode="auto">
          <a:xfrm>
            <a:off x="228600" y="4075794"/>
            <a:ext cx="456257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91179" y="3962400"/>
            <a:ext cx="4259608" cy="174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u="sng" dirty="0" smtClean="0">
                <a:latin typeface="Times New Roman"/>
              </a:rPr>
              <a:t>F</a:t>
            </a:r>
            <a:r>
              <a:rPr kumimoji="0" lang="en-US" b="1" i="1" u="sng" dirty="0" smtClean="0">
                <a:latin typeface="Times New Roman"/>
              </a:rPr>
              <a:t>ugue</a:t>
            </a:r>
            <a:r>
              <a:rPr kumimoji="0" lang="en-US" i="1" u="sng" dirty="0" smtClean="0">
                <a:latin typeface="Times New Roman"/>
              </a:rPr>
              <a:t> </a:t>
            </a:r>
            <a:endParaRPr kumimoji="0" lang="en-US" i="1" u="sng" dirty="0">
              <a:latin typeface="Times New Roman"/>
            </a:endParaRPr>
          </a:p>
          <a:p>
            <a:r>
              <a:rPr kumimoji="0" lang="en-US" sz="2400" i="1" dirty="0">
                <a:latin typeface="Times New Roman"/>
              </a:rPr>
              <a:t>A form of composition in which </a:t>
            </a:r>
            <a:r>
              <a:rPr kumimoji="0" lang="en-US" sz="2400" i="1" u="sng" dirty="0">
                <a:latin typeface="Times New Roman"/>
              </a:rPr>
              <a:t>a theme or subject is introduced by one voice, and is imitated by other voices in succession. </a:t>
            </a:r>
          </a:p>
          <a:p>
            <a:pPr lvl="1"/>
            <a:r>
              <a:rPr kumimoji="0" lang="en-US" sz="1600" i="1" dirty="0">
                <a:latin typeface="Times New Roman"/>
              </a:rPr>
              <a:t>Usually only the first few notes of the subject are imitated exactly, then each voice deviates slightly until the next time it enters again with the subject. </a:t>
            </a:r>
          </a:p>
          <a:p>
            <a:pPr lvl="1"/>
            <a:r>
              <a:rPr kumimoji="0" lang="en-US" sz="1600" i="1" dirty="0">
                <a:latin typeface="Times New Roman"/>
              </a:rPr>
              <a:t>Generally the voices overlap and weave in and out of each other forming a continuous, tapestry-like texture.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971800"/>
            <a:ext cx="375592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1950" y="4321925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1200" dirty="0"/>
              <a:t>Example of a tonal answer in J.S. Bach's Fugue No. 16 in G Minor, BWV 861, from the Well-Tempered Clavier, Book 1. (  Listen )</a:t>
            </a:r>
          </a:p>
          <a:p>
            <a:r>
              <a:rPr lang="en-US" sz="1200" dirty="0"/>
              <a:t>The first note of the subject, D (in red), is a prominent dominant note, demanding that the first note of the answer (in blue) sounds as the tonic, G.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3276600"/>
            <a:ext cx="5486400" cy="124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1950" y="586740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en.wikipedia.org/wiki/Fugue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820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0" lang="en-US" b="1" i="1" u="sng" dirty="0">
                <a:latin typeface="Times New Roman"/>
              </a:rPr>
              <a:t>Figured </a:t>
            </a:r>
            <a:r>
              <a:rPr lang="en-US" b="1" i="1" u="sng" dirty="0" smtClean="0">
                <a:latin typeface="Times New Roman"/>
              </a:rPr>
              <a:t>B</a:t>
            </a:r>
            <a:r>
              <a:rPr kumimoji="0" lang="en-US" b="1" i="1" u="sng" dirty="0" smtClean="0">
                <a:latin typeface="Times New Roman"/>
              </a:rPr>
              <a:t>ass</a:t>
            </a:r>
            <a:r>
              <a:rPr kumimoji="0" lang="en-US" i="1" u="sng" dirty="0" smtClean="0">
                <a:latin typeface="Times New Roman"/>
              </a:rPr>
              <a:t> </a:t>
            </a:r>
            <a:endParaRPr lang="en-US" i="1" u="sng" dirty="0">
              <a:latin typeface="Times New Roman"/>
            </a:endParaRPr>
          </a:p>
          <a:p>
            <a:pPr algn="ctr">
              <a:buNone/>
            </a:pPr>
            <a:r>
              <a:rPr kumimoji="0" lang="en-US" sz="2800" i="1" dirty="0" smtClean="0">
                <a:latin typeface="Times New Roman"/>
              </a:rPr>
              <a:t>The </a:t>
            </a:r>
            <a:r>
              <a:rPr kumimoji="0" lang="en-US" sz="2800" i="1" u="sng" dirty="0">
                <a:latin typeface="Times New Roman"/>
              </a:rPr>
              <a:t>bass part </a:t>
            </a:r>
            <a:r>
              <a:rPr kumimoji="0" lang="en-US" sz="2800" i="1" dirty="0">
                <a:latin typeface="Times New Roman"/>
              </a:rPr>
              <a:t>-generally of a Baroque </a:t>
            </a:r>
            <a:r>
              <a:rPr kumimoji="0" lang="en-US" sz="2800" i="1" dirty="0" smtClean="0">
                <a:latin typeface="Times New Roman"/>
              </a:rPr>
              <a:t>composition-</a:t>
            </a:r>
          </a:p>
          <a:p>
            <a:pPr algn="ctr">
              <a:buNone/>
            </a:pPr>
            <a:r>
              <a:rPr kumimoji="0" lang="en-US" sz="2800" i="1" dirty="0" smtClean="0">
                <a:latin typeface="Times New Roman"/>
              </a:rPr>
              <a:t>that </a:t>
            </a:r>
            <a:r>
              <a:rPr kumimoji="0" lang="en-US" sz="2800" i="1" dirty="0">
                <a:latin typeface="Times New Roman"/>
              </a:rPr>
              <a:t>is </a:t>
            </a:r>
            <a:r>
              <a:rPr kumimoji="0" lang="en-US" sz="2800" i="1" u="sng" dirty="0">
                <a:latin typeface="Times New Roman"/>
              </a:rPr>
              <a:t>marked so as to indicate the harmonies </a:t>
            </a:r>
            <a:r>
              <a:rPr kumimoji="0" lang="en-US" sz="2800" i="1" u="sng" dirty="0" smtClean="0">
                <a:latin typeface="Times New Roman"/>
              </a:rPr>
              <a:t>that</a:t>
            </a:r>
          </a:p>
          <a:p>
            <a:pPr algn="ctr">
              <a:buNone/>
            </a:pPr>
            <a:r>
              <a:rPr kumimoji="0" lang="en-US" sz="2800" i="1" u="sng" dirty="0" smtClean="0">
                <a:latin typeface="Times New Roman"/>
              </a:rPr>
              <a:t>should </a:t>
            </a:r>
            <a:r>
              <a:rPr kumimoji="0" lang="en-US" sz="2800" i="1" u="sng" dirty="0">
                <a:latin typeface="Times New Roman"/>
              </a:rPr>
              <a:t>go with each note.</a:t>
            </a:r>
          </a:p>
          <a:p>
            <a:endParaRPr lang="en-US" dirty="0"/>
          </a:p>
        </p:txBody>
      </p:sp>
      <p:graphicFrame>
        <p:nvGraphicFramePr>
          <p:cNvPr id="61440" name="Object 0"/>
          <p:cNvGraphicFramePr>
            <a:graphicFrameLocks noChangeAspect="1"/>
          </p:cNvGraphicFramePr>
          <p:nvPr/>
        </p:nvGraphicFramePr>
        <p:xfrm>
          <a:off x="3200400" y="2667000"/>
          <a:ext cx="5664106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4" imgW="6190476" imgH="4371429" progId="">
                  <p:embed/>
                </p:oleObj>
              </mc:Choice>
              <mc:Fallback>
                <p:oleObj name="Clip" r:id="rId4" imgW="6190476" imgH="4371429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667000"/>
                        <a:ext cx="5664106" cy="399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259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The bottom staff shows the figured bass, the Grand Staff above shows what the musician could play!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kumimoji="0" lang="en-US" b="1" i="1" u="sng" dirty="0" smtClean="0">
                <a:latin typeface="Times New Roman"/>
              </a:rPr>
              <a:t>Ornamentation</a:t>
            </a:r>
            <a:r>
              <a:rPr kumimoji="0" lang="en-US" i="1" u="sng" dirty="0" smtClean="0">
                <a:latin typeface="Times New Roman"/>
              </a:rPr>
              <a:t> </a:t>
            </a:r>
          </a:p>
          <a:p>
            <a:pPr>
              <a:buNone/>
            </a:pPr>
            <a:r>
              <a:rPr kumimoji="0" lang="en-US" sz="2800" i="1" u="sng" dirty="0" smtClean="0">
                <a:latin typeface="Times New Roman"/>
              </a:rPr>
              <a:t>Decorative </a:t>
            </a:r>
            <a:r>
              <a:rPr kumimoji="0" lang="en-US" sz="2800" i="1" u="sng" dirty="0">
                <a:latin typeface="Times New Roman"/>
              </a:rPr>
              <a:t>notes of short duration added to compositions to emphasize certain notes and to add flavor to the composition. </a:t>
            </a:r>
          </a:p>
          <a:p>
            <a:pPr lvl="1"/>
            <a:r>
              <a:rPr kumimoji="0" lang="en-US" sz="1800" i="1" dirty="0">
                <a:latin typeface="Times New Roman"/>
              </a:rPr>
              <a:t>Ornamentation is particularly prominent in the music of the Baroque era and is not limited to specific instruments, but may be performed on almost any instrument, including the voice.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4" y="3419475"/>
            <a:ext cx="7944496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52871"/>
            <a:ext cx="749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extreme example of ornamentation as a </a:t>
            </a:r>
            <a:r>
              <a:rPr lang="en-US" dirty="0" err="1"/>
              <a:t>fioritura</a:t>
            </a:r>
            <a:r>
              <a:rPr lang="en-US" dirty="0"/>
              <a:t> from </a:t>
            </a:r>
            <a:r>
              <a:rPr lang="en-US" dirty="0">
                <a:hlinkClick r:id="rId4" action="ppaction://hlinkfile" tooltip="Frédéric Chopin"/>
              </a:rPr>
              <a:t>Chopin's</a:t>
            </a:r>
            <a:r>
              <a:rPr lang="en-US" dirty="0"/>
              <a:t> </a:t>
            </a:r>
            <a:r>
              <a:rPr lang="en-US" i="1" dirty="0">
                <a:hlinkClick r:id="rId5" action="ppaction://hlinkfile" tooltip="Nocturnes, Op. 27 (Chopin)"/>
              </a:rPr>
              <a:t>Nocturne in D flat major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>
                <a:hlinkClick r:id="rId6"/>
              </a:rPr>
              <a:t>http://en.wikipedia.org/wiki/Ornament_(music</a:t>
            </a:r>
            <a:r>
              <a:rPr lang="en-US" dirty="0" smtClean="0">
                <a:hlinkClick r:id="rId6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1788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u="sng" dirty="0" smtClean="0">
                <a:latin typeface="Times New Roman"/>
              </a:rPr>
              <a:t>Genre</a:t>
            </a:r>
          </a:p>
          <a:p>
            <a:pPr>
              <a:buNone/>
            </a:pPr>
            <a:r>
              <a:rPr lang="en-US" i="1" u="sng" dirty="0" smtClean="0">
                <a:latin typeface="Times New Roman"/>
              </a:rPr>
              <a:t>Style</a:t>
            </a:r>
            <a:r>
              <a:rPr lang="en-US" i="1" u="sng" dirty="0">
                <a:latin typeface="Times New Roman"/>
              </a:rPr>
              <a:t>, manner</a:t>
            </a:r>
            <a:r>
              <a:rPr kumimoji="0" lang="en-US" sz="3000" b="1" i="1" u="sng" dirty="0">
                <a:latin typeface="Times New Roman"/>
              </a:rPr>
              <a:t> </a:t>
            </a:r>
            <a:endParaRPr kumimoji="0" lang="en-US" sz="3000" b="1" i="1" u="sng" dirty="0" smtClean="0">
              <a:latin typeface="Times New Roman"/>
            </a:endParaRPr>
          </a:p>
          <a:p>
            <a:pPr lvl="1"/>
            <a:r>
              <a:rPr lang="en-US" sz="2600" i="1" dirty="0" smtClean="0">
                <a:latin typeface="Times New Roman"/>
              </a:rPr>
              <a:t>The genre originated in the 16th century (Renaissance period) and developed to its peak during the Baroque period.</a:t>
            </a:r>
          </a:p>
          <a:p>
            <a:pPr lvl="1"/>
            <a:r>
              <a:rPr lang="en-US" sz="2600" i="1" dirty="0" smtClean="0">
                <a:latin typeface="Times New Roman"/>
              </a:rPr>
              <a:t>Renaissance genres? Motet, Madrigal, Mass</a:t>
            </a:r>
          </a:p>
          <a:p>
            <a:pPr lvl="1"/>
            <a:r>
              <a:rPr lang="en-US" sz="2600" i="1" dirty="0" smtClean="0">
                <a:latin typeface="Times New Roman"/>
              </a:rPr>
              <a:t>Baroque? Sonata </a:t>
            </a:r>
          </a:p>
        </p:txBody>
      </p:sp>
      <p:pic>
        <p:nvPicPr>
          <p:cNvPr id="83970" name="Picture 2" descr="C:\Users\lgallicchio\AppData\Local\Microsoft\Windows\Temporary Internet Files\Content.IE5\LWN3F3X2\MC9003104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80" y="4038600"/>
            <a:ext cx="2692490" cy="14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C:\Users\lgallicchio\AppData\Local\Microsoft\Windows\Temporary Internet Files\Content.IE5\LWN3F3X2\MC9002921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2035"/>
            <a:ext cx="2286000" cy="13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562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i="1" u="sng" dirty="0" smtClean="0">
                <a:latin typeface="Times New Roman"/>
              </a:rPr>
              <a:t>Oratorio</a:t>
            </a:r>
            <a:r>
              <a:rPr lang="en-US" sz="3000" i="1" u="sng" dirty="0" smtClean="0">
                <a:latin typeface="Times New Roman"/>
              </a:rPr>
              <a:t> </a:t>
            </a:r>
          </a:p>
          <a:p>
            <a:pPr>
              <a:buNone/>
            </a:pPr>
            <a:r>
              <a:rPr lang="en-US" sz="2800" i="1" u="sng" dirty="0" smtClean="0">
                <a:latin typeface="Times New Roman"/>
              </a:rPr>
              <a:t>Large </a:t>
            </a:r>
            <a:r>
              <a:rPr lang="en-US" sz="2800" i="1" u="sng" dirty="0">
                <a:latin typeface="Times New Roman"/>
              </a:rPr>
              <a:t>scale dramatic composition with text usually based on religious subjects.</a:t>
            </a:r>
          </a:p>
          <a:p>
            <a:pPr lvl="1"/>
            <a:r>
              <a:rPr lang="en-US" sz="2600" i="1" dirty="0">
                <a:latin typeface="Times New Roman"/>
              </a:rPr>
              <a:t>Oratorios are performed by choruses and solo voices with an instrumental accompaniment, and are similar to operas but without costumes, scenery and actions.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17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file" tooltip="Joseph Haydn"/>
              </a:rPr>
              <a:t>Joseph Haydn</a:t>
            </a:r>
            <a:r>
              <a:rPr lang="en-US" dirty="0"/>
              <a:t>, </a:t>
            </a:r>
            <a:r>
              <a:rPr lang="en-US" i="1" dirty="0">
                <a:hlinkClick r:id="rId3" action="ppaction://hlinkfile" tooltip="The Creation (Haydn)"/>
              </a:rPr>
              <a:t>The Creation</a:t>
            </a:r>
            <a:r>
              <a:rPr lang="en-US" dirty="0"/>
              <a:t> (1798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875077" cy="43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www.youtube.com/watch?v=c-Jkktpp9QI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0" lang="en-US" b="1" i="1" u="sng" dirty="0" smtClean="0">
                <a:latin typeface="Times New Roman"/>
              </a:rPr>
              <a:t>Opera</a:t>
            </a:r>
            <a:r>
              <a:rPr kumimoji="0" lang="en-US" i="1" dirty="0" smtClean="0">
                <a:latin typeface="Times New Roman"/>
              </a:rPr>
              <a:t> </a:t>
            </a:r>
          </a:p>
          <a:p>
            <a:pPr>
              <a:buNone/>
            </a:pPr>
            <a:r>
              <a:rPr kumimoji="0" lang="en-US" sz="2800" i="1" dirty="0" smtClean="0">
                <a:latin typeface="Times New Roman"/>
              </a:rPr>
              <a:t>A </a:t>
            </a:r>
            <a:r>
              <a:rPr kumimoji="0" lang="en-US" sz="2800" i="1" dirty="0">
                <a:latin typeface="Times New Roman"/>
              </a:rPr>
              <a:t>drama set to music, usually sung throughout, originating in 17th century Italy. </a:t>
            </a:r>
            <a:r>
              <a:rPr kumimoji="0" lang="en-US" sz="2800" i="1" u="sng" dirty="0">
                <a:latin typeface="Times New Roman"/>
              </a:rPr>
              <a:t>Opera is a combination of music, drama, scenery, costumes, dance, etc., to create a complete art form.</a:t>
            </a:r>
          </a:p>
          <a:p>
            <a:pPr lvl="1"/>
            <a:r>
              <a:rPr kumimoji="0" lang="en-US" i="1" dirty="0">
                <a:latin typeface="Times New Roman"/>
              </a:rPr>
              <a:t>Opera became a very important vehicle for composers during the Baroque period.</a:t>
            </a:r>
            <a:br>
              <a:rPr kumimoji="0" lang="en-US" i="1" dirty="0">
                <a:latin typeface="Times New Roman"/>
              </a:rPr>
            </a:br>
            <a:r>
              <a:rPr kumimoji="0" lang="en-US" sz="2000" i="1" dirty="0">
                <a:latin typeface="Times New Roman"/>
              </a:rPr>
              <a:t/>
            </a:r>
            <a:br>
              <a:rPr kumimoji="0" lang="en-US" sz="2000" i="1" dirty="0">
                <a:latin typeface="Times New Roman"/>
              </a:rPr>
            </a:br>
            <a:r>
              <a:rPr lang="en-US" sz="2400" dirty="0">
                <a:hlinkClick r:id="rId3"/>
              </a:rPr>
              <a:t>http://www.music.vt.edu/musicdictionary</a:t>
            </a:r>
            <a:r>
              <a:rPr lang="en-US" sz="2400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912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Bizet’s </a:t>
            </a:r>
            <a:r>
              <a:rPr lang="en-US" i="1" dirty="0" smtClean="0"/>
              <a:t>Carmen </a:t>
            </a:r>
            <a:r>
              <a:rPr lang="en-US" dirty="0" smtClean="0"/>
              <a:t>by the Royal Opera Company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1722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www.youtube.com/watch?v=Gd0FNpiBDyA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86019" name="Picture 3" descr="C:\Users\lgallicchio\AppData\Local\Microsoft\Windows\Temporary Internet Files\Content.IE5\LWN3F3X2\MC9003608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524000" cy="22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C:\Users\lgallicchio\AppData\Local\Microsoft\Windows\Temporary Internet Files\Content.IE5\20U9ILOG\MC9000020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65881"/>
            <a:ext cx="3608582" cy="16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579</Words>
  <Application>Microsoft Office PowerPoint</Application>
  <PresentationFormat>On-screen Show (4:3)</PresentationFormat>
  <Paragraphs>66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Clip</vt:lpstr>
      <vt:lpstr>Baroque Music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Lornadoone</dc:creator>
  <cp:lastModifiedBy>McDonald, Benjamin</cp:lastModifiedBy>
  <cp:revision>234</cp:revision>
  <dcterms:created xsi:type="dcterms:W3CDTF">2007-12-31T22:32:00Z</dcterms:created>
  <dcterms:modified xsi:type="dcterms:W3CDTF">2017-01-09T15:27:45Z</dcterms:modified>
</cp:coreProperties>
</file>