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364" r:id="rId2"/>
    <p:sldId id="342" r:id="rId3"/>
    <p:sldId id="338" r:id="rId4"/>
    <p:sldId id="339" r:id="rId5"/>
    <p:sldId id="256" r:id="rId6"/>
    <p:sldId id="340" r:id="rId7"/>
    <p:sldId id="299" r:id="rId8"/>
    <p:sldId id="300" r:id="rId9"/>
    <p:sldId id="301" r:id="rId10"/>
    <p:sldId id="302" r:id="rId11"/>
    <p:sldId id="365" r:id="rId12"/>
    <p:sldId id="344" r:id="rId13"/>
    <p:sldId id="345" r:id="rId14"/>
    <p:sldId id="346" r:id="rId15"/>
    <p:sldId id="347" r:id="rId16"/>
    <p:sldId id="367" r:id="rId17"/>
    <p:sldId id="348" r:id="rId18"/>
    <p:sldId id="331" r:id="rId19"/>
    <p:sldId id="332" r:id="rId20"/>
    <p:sldId id="333" r:id="rId21"/>
    <p:sldId id="334" r:id="rId22"/>
    <p:sldId id="341" r:id="rId23"/>
    <p:sldId id="335" r:id="rId24"/>
    <p:sldId id="349" r:id="rId25"/>
    <p:sldId id="350" r:id="rId26"/>
    <p:sldId id="356" r:id="rId27"/>
    <p:sldId id="357" r:id="rId28"/>
    <p:sldId id="358" r:id="rId29"/>
    <p:sldId id="366" r:id="rId30"/>
    <p:sldId id="323" r:id="rId31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709" autoAdjust="0"/>
  </p:normalViewPr>
  <p:slideViewPr>
    <p:cSldViewPr>
      <p:cViewPr>
        <p:scale>
          <a:sx n="68" d="100"/>
          <a:sy n="68" d="100"/>
        </p:scale>
        <p:origin x="-142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CB3452-889E-4E94-B8DE-9D637114D504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532"/>
            <a:ext cx="2971800" cy="4545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532"/>
            <a:ext cx="2971800" cy="4545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F27B65-83D3-44E1-9EF5-9DD1394C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1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2625"/>
            <a:ext cx="4540250" cy="340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5334"/>
            <a:ext cx="5486400" cy="40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532"/>
            <a:ext cx="2971800" cy="4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7532"/>
            <a:ext cx="2971800" cy="4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A41B52-C3AF-4CAA-A81F-52104752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5EC4E-8D59-4BED-BDB3-1297C6FBF6C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CD79E-94B5-46AC-9B9A-4050DED92B3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F2BB6-044D-43E7-8A7A-AF1CBE9AE2A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A931A-14B8-46F2-B9EB-0316320DA41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8C553-CC30-4E5D-B8E5-D5009A4EAE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62E49-351A-4E5F-B965-158B0642ADF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differed from previous showed images where Pharisee Saul was converted from Christ’s voice when he was atop a throne surrounded by angels.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E30A9-5528-4AF3-A247-16AC4D3A108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F0CA9-20EC-4704-AFAA-E53FEFE9E1B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02646-C354-41B3-AE1A-EBA8A37F07D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56E06-815F-474B-971B-05CE5A3B87A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98DF-8224-4B46-9726-AA1A12C81E1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0BDB0-59CC-42A6-BFDC-237EB8083A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DB321-AE60-480D-B412-A441B8EAD03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E43F0-B793-4AC7-BA87-4E224855DCC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62B88-3AEC-4521-BADC-4B5C9F20689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18F46-9863-4ADD-BD6A-82382E739A5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C2955-C353-4BA7-99CD-C9FF66059B6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88FB3-304D-4EFE-B9FF-6718FE4ACBB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8EBFD-EFB7-4EF8-BBD9-51654DBCF38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697CB-3CD5-4F05-B9ED-A835255CE2A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C5204-F779-4723-902E-CF77FE03156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3BC7-3336-428A-9262-F10DE91B2E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1BC14-57A5-4D57-BB49-3074149B0B0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E0AC8-5DDD-4D6D-8D25-2E31AE0096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03210-9FCA-471E-A397-C601C6B8863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E1A06-2627-4AC5-9056-07C21F1330A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91DC3-DBB8-4CD6-8F4D-044A04DB033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1A7CF-A5BC-41B4-8B05-AFCC5C943E4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F5C4-1536-464C-8E6C-DED25FB9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51348-4461-411D-B4C2-19884A43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2308-CB62-46F7-8272-1E5BC941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E180-E5AD-4B13-9A18-D3ECC2181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9B9D-AA63-4C99-B830-5176C55A7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2382-47FA-4B4E-BBDA-BF6F3538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B12C-058B-4B9D-B566-7BE4E98D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CAB9-0FBA-4A84-9190-84FD3B4EA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F0EF-AF2A-4F84-8FD6-3AF4F669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1C1E-00E1-4136-8AEB-6533CDC9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42CC-79CE-4BD1-9EE2-4DE75B8E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B961-85EF-4E6B-BEBE-F45594B22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E8AF-6FDF-4CD8-AEAD-B8EE1C89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5007-B7D5-44DA-915A-B775F9828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F8BC-EBBD-42F4-8ACB-321533264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CF14-5E37-4ABD-B026-C3E9C888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0B397-D91B-49B6-A39B-F19A7EB56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1A6BCD8-D92C-43FB-B19D-A5279F968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UeGRGLGXF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aravaggio-Crucifixion_of_Peter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Z8Wdo4LCH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catholic.org/features/saints/saint.aspx?id=127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5_7l87prm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history_europe/europe_map_170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Opening Agenda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99060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Things to Get: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 handouts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from the table in the front of the room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Notebook paper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Things to Do: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Opener: Preview of Baroque Art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Notes: Baroque art and artists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Exit Slip: Characteristics and Controversies of Baroque Art in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Baroque Visual Art: </a:t>
            </a:r>
            <a:br>
              <a:rPr lang="en-US" sz="3200" dirty="0" smtClean="0"/>
            </a:br>
            <a:r>
              <a:rPr lang="en-US" sz="3200" u="sng" dirty="0" smtClean="0"/>
              <a:t>Function and Characteristics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Most sumptuous and ornate in the history of art</a:t>
            </a:r>
          </a:p>
          <a:p>
            <a:pPr eaLnBrk="1" hangingPunct="1">
              <a:defRPr/>
            </a:pPr>
            <a:r>
              <a:rPr lang="en-US" sz="2400" dirty="0" smtClean="0"/>
              <a:t>Art was expanded into everyday life.</a:t>
            </a:r>
          </a:p>
          <a:p>
            <a:pPr eaLnBrk="1" hangingPunct="1">
              <a:defRPr/>
            </a:pPr>
            <a:r>
              <a:rPr lang="en-US" sz="2400" dirty="0" smtClean="0"/>
              <a:t>Visual art was supposed to speak to the illiterate rather than the well-informed. </a:t>
            </a:r>
          </a:p>
          <a:p>
            <a:pPr eaLnBrk="1" hangingPunct="1">
              <a:defRPr/>
            </a:pPr>
            <a:r>
              <a:rPr lang="en-US" sz="2400" dirty="0" smtClean="0"/>
              <a:t>Light was used to create an emotional impact.</a:t>
            </a:r>
          </a:p>
          <a:p>
            <a:pPr lvl="1" eaLnBrk="1" hangingPunct="1">
              <a:defRPr/>
            </a:pPr>
            <a:r>
              <a:rPr lang="en-US" b="1" u="sng" dirty="0" smtClean="0"/>
              <a:t>Chiaroscuro</a:t>
            </a:r>
            <a:r>
              <a:rPr lang="en-US" u="sng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Italian for “light-dark”</a:t>
            </a:r>
          </a:p>
          <a:p>
            <a:pPr lvl="2" eaLnBrk="1" hangingPunct="1">
              <a:defRPr/>
            </a:pPr>
            <a:r>
              <a:rPr lang="en-US" u="sng" dirty="0" smtClean="0"/>
              <a:t>a bold contrast between light &amp; dark.</a:t>
            </a:r>
          </a:p>
          <a:p>
            <a:pPr lvl="1" eaLnBrk="1" hangingPunct="1">
              <a:defRPr/>
            </a:pPr>
            <a:r>
              <a:rPr lang="en-US" b="1" u="sng" dirty="0" err="1" smtClean="0"/>
              <a:t>Tenebrism</a:t>
            </a:r>
            <a:endParaRPr lang="en-US" b="1" u="sng" dirty="0" smtClean="0"/>
          </a:p>
          <a:p>
            <a:pPr lvl="2" eaLnBrk="1" hangingPunct="1">
              <a:defRPr/>
            </a:pPr>
            <a:r>
              <a:rPr lang="en-US" dirty="0" smtClean="0"/>
              <a:t>Italian for "murky"</a:t>
            </a:r>
          </a:p>
          <a:p>
            <a:pPr lvl="2" eaLnBrk="1" hangingPunct="1">
              <a:defRPr/>
            </a:pPr>
            <a:r>
              <a:rPr lang="en-US" u="sng" dirty="0" smtClean="0"/>
              <a:t>It creates the look of figures emerging from the dark. </a:t>
            </a:r>
          </a:p>
          <a:p>
            <a:pPr lvl="2" eaLnBrk="1" hangingPunct="1">
              <a:defRPr/>
            </a:pPr>
            <a:r>
              <a:rPr lang="en-US" dirty="0" smtClean="0"/>
              <a:t>which is a </a:t>
            </a:r>
            <a:r>
              <a:rPr lang="en-US" u="sng" dirty="0" smtClean="0"/>
              <a:t>heightened form of chiaroscuro</a:t>
            </a:r>
            <a:r>
              <a:rPr lang="en-US" dirty="0" smtClean="0"/>
              <a:t>.</a:t>
            </a:r>
            <a:endParaRPr lang="en-US" u="sng" dirty="0" smtClean="0"/>
          </a:p>
          <a:p>
            <a:pPr lvl="1" eaLnBrk="1" hangingPunct="1">
              <a:defRPr/>
            </a:pPr>
            <a:endParaRPr lang="en-US" u="sng" dirty="0" smtClean="0"/>
          </a:p>
          <a:p>
            <a:pPr lvl="1" eaLnBrk="1" hangingPunct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1268" name="ClipArt Placeholder 4" descr="st-pau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6576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2531" name="Picture 3" descr="17-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668713" cy="6858000"/>
          </a:xfrm>
          <a:noFill/>
        </p:spPr>
      </p:pic>
      <p:pic>
        <p:nvPicPr>
          <p:cNvPr id="22532" name="Picture 4" descr="314px-David_von_Michelange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54663" y="0"/>
            <a:ext cx="3589337" cy="6858000"/>
          </a:xfrm>
          <a:noFill/>
        </p:spPr>
      </p:pic>
      <p:pic>
        <p:nvPicPr>
          <p:cNvPr id="5" name="Picture 3" descr="Dav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0"/>
            <a:ext cx="397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Michelangelo </a:t>
            </a:r>
            <a:r>
              <a:rPr lang="en-US" sz="3200" dirty="0" err="1" smtClean="0"/>
              <a:t>Merisi</a:t>
            </a:r>
            <a:r>
              <a:rPr lang="en-US" sz="3200" dirty="0" smtClean="0"/>
              <a:t> da </a:t>
            </a:r>
            <a:r>
              <a:rPr lang="en-US" sz="3200" u="sng" dirty="0" smtClean="0">
                <a:hlinkClick r:id="rId3"/>
              </a:rPr>
              <a:t>CARAVAGGIO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1573-1610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http://static.artbible.info/large/carav_david_goliath.jpg</a:t>
            </a:r>
            <a:endParaRPr lang="en-US" sz="2400" dirty="0"/>
          </a:p>
        </p:txBody>
      </p:sp>
      <p:pic>
        <p:nvPicPr>
          <p:cNvPr id="12292" name="Picture 4" descr="http://static.artbible.info/large/carav_david_golia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52600"/>
            <a:ext cx="3295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629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2800" dirty="0" smtClean="0"/>
              <a:t>Michelangelo </a:t>
            </a:r>
            <a:r>
              <a:rPr lang="en-US" sz="2800" dirty="0" err="1" smtClean="0"/>
              <a:t>Merisi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u="sng" dirty="0" smtClean="0"/>
              <a:t>CARAVAGGIO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u="sng" dirty="0" smtClean="0"/>
              <a:t>1573-1610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4724400" cy="5943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bg1"/>
              </a:buClr>
              <a:buFontTx/>
              <a:buChar char="•"/>
              <a:defRPr/>
            </a:pPr>
            <a:endParaRPr lang="en-US" sz="2400" dirty="0" smtClean="0">
              <a:effectLst/>
              <a:latin typeface="Verdana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dirty="0" smtClean="0">
                <a:effectLst/>
                <a:latin typeface="Verdana" pitchFamily="34" charset="0"/>
              </a:rPr>
              <a:t>Probably the most revolutionary artist of his time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u="sng" dirty="0" smtClean="0">
                <a:effectLst/>
                <a:latin typeface="Verdana" pitchFamily="34" charset="0"/>
              </a:rPr>
              <a:t>Characterized by his temper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u="sng" dirty="0" smtClean="0">
                <a:effectLst/>
                <a:latin typeface="Verdana" pitchFamily="34" charset="0"/>
              </a:rPr>
              <a:t>imprisoned for several assaults and for killing a man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800" u="sng" dirty="0" smtClean="0">
                <a:effectLst/>
                <a:latin typeface="Verdana" pitchFamily="34" charset="0"/>
              </a:rPr>
              <a:t>Received pardon and died two days later</a:t>
            </a:r>
            <a:endParaRPr lang="en-US" sz="1700" u="sng" dirty="0" smtClean="0">
              <a:effectLst/>
              <a:latin typeface="Verdana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u="sng" dirty="0" smtClean="0">
                <a:effectLst/>
                <a:latin typeface="Verdana" pitchFamily="34" charset="0"/>
              </a:rPr>
              <a:t>He did not idealize the human and religious experience.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700" dirty="0" smtClean="0">
                <a:effectLst/>
                <a:latin typeface="Verdana" pitchFamily="34" charset="0"/>
              </a:rPr>
              <a:t>Considered profane/vulgar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u="sng" dirty="0" smtClean="0">
                <a:effectLst/>
                <a:latin typeface="Verdana" pitchFamily="34" charset="0"/>
              </a:rPr>
              <a:t>Orphaned</a:t>
            </a:r>
            <a:r>
              <a:rPr lang="en-US" sz="2100" dirty="0" smtClean="0">
                <a:effectLst/>
                <a:latin typeface="Verdana" pitchFamily="34" charset="0"/>
              </a:rPr>
              <a:t> at age 11, went to Rome in 1588, and found a patron in </a:t>
            </a:r>
            <a:r>
              <a:rPr lang="en-US" sz="2100" u="sng" dirty="0" smtClean="0">
                <a:effectLst/>
                <a:latin typeface="Verdana" pitchFamily="34" charset="0"/>
              </a:rPr>
              <a:t>Cardinal Francesco del Monte.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700" dirty="0" smtClean="0">
                <a:effectLst/>
                <a:latin typeface="Verdana" pitchFamily="34" charset="0"/>
              </a:rPr>
              <a:t>First commissions: scenes of the life of St. Matthew</a:t>
            </a:r>
            <a:endParaRPr lang="en-US" sz="1700" dirty="0" smtClean="0">
              <a:effectLst/>
            </a:endParaRPr>
          </a:p>
          <a:p>
            <a:pPr eaLnBrk="1" hangingPunct="1">
              <a:defRPr/>
            </a:pPr>
            <a:endParaRPr lang="en-US" sz="2100" dirty="0" smtClean="0"/>
          </a:p>
        </p:txBody>
      </p:sp>
      <p:pic>
        <p:nvPicPr>
          <p:cNvPr id="13316" name="Picture 12" descr="The Crucifixion of Saint Peter, 1601. Oil on canvas, 230 x 175 cm. Cerasi Chapel, Santa Maria del Popolo, Rom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76400"/>
            <a:ext cx="35353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34000" y="62484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The Crucifixion of Saint Peter, 1601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495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Caravaggio</a:t>
            </a:r>
            <a:endParaRPr lang="en-US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15000"/>
            <a:ext cx="7696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u="sng" dirty="0" smtClean="0">
                <a:effectLst/>
                <a:latin typeface="Verdana" pitchFamily="34" charset="0"/>
              </a:rPr>
              <a:t>The works caused public outcry because of their realistic and dramatic nature.</a:t>
            </a:r>
            <a:r>
              <a:rPr lang="en-US" sz="2800" u="sng" dirty="0" smtClean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endParaRPr lang="en-US" sz="2000" dirty="0" smtClean="0">
              <a:effectLst/>
              <a:latin typeface="Verdana" pitchFamily="34" charset="0"/>
            </a:endParaRPr>
          </a:p>
        </p:txBody>
      </p:sp>
      <p:pic>
        <p:nvPicPr>
          <p:cNvPr id="14340" name="Picture 7" descr="http://www.shafe.co.uk/crystal/images/lshafe/Caravaggio_The_Calling_of_St_Matthew_1599-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7077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962400" y="1524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Calling of St. Matthew- 1509-1602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4038600" y="609600"/>
            <a:ext cx="510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http://www.shafe.co.uk/crystal/images/lshafe/Caravaggio_The_Calling_of_St_Matthew_1599-1600.jpg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2667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Conversion of St. Paul, 1601</a:t>
            </a:r>
          </a:p>
        </p:txBody>
      </p:sp>
      <p:pic>
        <p:nvPicPr>
          <p:cNvPr id="15364" name="ClipArt Placeholder 4" descr="st-paul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0"/>
            <a:ext cx="6019800" cy="6877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685800"/>
            <a:ext cx="7772400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5334000"/>
            <a:ext cx="6400800" cy="762000"/>
          </a:xfrm>
        </p:spPr>
        <p:txBody>
          <a:bodyPr/>
          <a:lstStyle/>
          <a:p>
            <a:r>
              <a:rPr lang="en-US" dirty="0" smtClean="0"/>
              <a:t>Michelangelo’s Conversion of Saul</a:t>
            </a:r>
            <a:endParaRPr lang="en-US" dirty="0"/>
          </a:p>
        </p:txBody>
      </p:sp>
      <p:pic>
        <p:nvPicPr>
          <p:cNvPr id="1026" name="Picture 2" descr="http://upload.wikimedia.org/wikipedia/commons/f/f8/4pau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19555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943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Conversion of St. Paul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8305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 smtClean="0"/>
              <a:t>Subject:</a:t>
            </a:r>
          </a:p>
          <a:p>
            <a:pPr lvl="1" eaLnBrk="1" hangingPunct="1">
              <a:defRPr/>
            </a:pPr>
            <a:r>
              <a:rPr lang="en-US" sz="2400" dirty="0" smtClean="0"/>
              <a:t>St. Paul hears the word of God; falls off his horse and is blinded by the bright light of God</a:t>
            </a:r>
          </a:p>
          <a:p>
            <a:pPr eaLnBrk="1" hangingPunct="1">
              <a:defRPr/>
            </a:pPr>
            <a:r>
              <a:rPr lang="en-US" sz="2400" u="sng" dirty="0" smtClean="0"/>
              <a:t>Significance:</a:t>
            </a:r>
          </a:p>
          <a:p>
            <a:pPr lvl="1" eaLnBrk="1" hangingPunct="1">
              <a:defRPr/>
            </a:pPr>
            <a:r>
              <a:rPr lang="en-US" sz="2400" u="sng" dirty="0" smtClean="0"/>
              <a:t>Religious art </a:t>
            </a:r>
            <a:r>
              <a:rPr lang="en-US" sz="2400" dirty="0" smtClean="0"/>
              <a:t>was </a:t>
            </a:r>
            <a:r>
              <a:rPr lang="en-US" sz="2400" u="sng" dirty="0" smtClean="0"/>
              <a:t>secularized</a:t>
            </a:r>
          </a:p>
          <a:p>
            <a:pPr lvl="1" eaLnBrk="1" hangingPunct="1">
              <a:defRPr/>
            </a:pPr>
            <a:r>
              <a:rPr lang="en-US" sz="2400" u="sng" dirty="0" smtClean="0"/>
              <a:t>Saints and miracles </a:t>
            </a:r>
            <a:r>
              <a:rPr lang="en-US" sz="2400" dirty="0" smtClean="0"/>
              <a:t>appeared to be </a:t>
            </a:r>
            <a:r>
              <a:rPr lang="en-US" sz="2400" u="sng" dirty="0" smtClean="0"/>
              <a:t>ordinary events</a:t>
            </a:r>
          </a:p>
          <a:p>
            <a:pPr eaLnBrk="1" hangingPunct="1">
              <a:defRPr/>
            </a:pPr>
            <a:r>
              <a:rPr lang="en-US" sz="2400" dirty="0" smtClean="0"/>
              <a:t>Elements and Principles of Art:</a:t>
            </a:r>
          </a:p>
          <a:p>
            <a:pPr lvl="1" eaLnBrk="1" hangingPunct="1">
              <a:defRPr/>
            </a:pPr>
            <a:r>
              <a:rPr lang="en-US" sz="2400" dirty="0" smtClean="0"/>
              <a:t>The </a:t>
            </a:r>
            <a:r>
              <a:rPr lang="en-US" sz="2400" u="sng" dirty="0" smtClean="0"/>
              <a:t>audience</a:t>
            </a:r>
            <a:r>
              <a:rPr lang="en-US" sz="2400" dirty="0" smtClean="0"/>
              <a:t> is </a:t>
            </a:r>
            <a:r>
              <a:rPr lang="en-US" sz="2400" u="sng" dirty="0" smtClean="0"/>
              <a:t>brought into </a:t>
            </a:r>
            <a:r>
              <a:rPr lang="en-US" sz="2400" dirty="0" smtClean="0"/>
              <a:t>the </a:t>
            </a:r>
            <a:r>
              <a:rPr lang="en-US" sz="2400" u="sng" dirty="0" smtClean="0"/>
              <a:t>action</a:t>
            </a:r>
            <a:r>
              <a:rPr lang="en-US" sz="2400" dirty="0" smtClean="0"/>
              <a:t> </a:t>
            </a:r>
            <a:r>
              <a:rPr lang="en-US" sz="2400" u="sng" dirty="0" smtClean="0"/>
              <a:t>through</a:t>
            </a:r>
            <a:r>
              <a:rPr lang="en-US" sz="2400" dirty="0" smtClean="0"/>
              <a:t> the use of </a:t>
            </a:r>
            <a:r>
              <a:rPr lang="en-US" sz="2400" u="sng" dirty="0" smtClean="0"/>
              <a:t>chiaroscuro, </a:t>
            </a:r>
            <a:r>
              <a:rPr lang="en-US" sz="2400" u="sng" dirty="0" err="1" smtClean="0"/>
              <a:t>tennebrism</a:t>
            </a:r>
            <a:r>
              <a:rPr lang="en-US" sz="2400" u="sng" dirty="0" smtClean="0"/>
              <a:t>, and perspective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u="sng" dirty="0" smtClean="0"/>
              <a:t>Controversies</a:t>
            </a:r>
          </a:p>
          <a:p>
            <a:pPr lvl="1" eaLnBrk="1" hangingPunct="1">
              <a:defRPr/>
            </a:pPr>
            <a:r>
              <a:rPr lang="en-US" sz="2400" u="sng" dirty="0" smtClean="0"/>
              <a:t>“down and dirty” style</a:t>
            </a:r>
          </a:p>
          <a:p>
            <a:pPr lvl="2" eaLnBrk="1" hangingPunct="1">
              <a:defRPr/>
            </a:pPr>
            <a:r>
              <a:rPr lang="en-US" sz="2000" dirty="0" smtClean="0"/>
              <a:t>St Paul is on the ground, and you see the horse’s rear</a:t>
            </a:r>
          </a:p>
        </p:txBody>
      </p:sp>
      <p:pic>
        <p:nvPicPr>
          <p:cNvPr id="16388" name="ClipArt Placeholder 4" descr="st-paul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0"/>
            <a:ext cx="27432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3716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hlinkClick r:id="rId3"/>
              </a:rPr>
              <a:t>Rembrandt</a:t>
            </a:r>
            <a:r>
              <a:rPr lang="en-US" sz="2800" dirty="0" smtClean="0"/>
              <a:t> HARMENSZOON VAN RIJN</a:t>
            </a:r>
            <a:br>
              <a:rPr lang="en-US" sz="2800" dirty="0" smtClean="0"/>
            </a:br>
            <a:r>
              <a:rPr lang="en-US" sz="2800" dirty="0" smtClean="0"/>
              <a:t>1606-1669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http://www.liverpoolmuseums.org.uk/picture-of-month/graphics/large/rembrandt_self-portrait.jpg</a:t>
            </a:r>
            <a:endParaRPr lang="en-US" sz="2000" dirty="0"/>
          </a:p>
        </p:txBody>
      </p:sp>
      <p:pic>
        <p:nvPicPr>
          <p:cNvPr id="28676" name="Picture 2" descr="http://www.liverpoolmuseums.org.uk/picture-of-month/graphics/large/rembrandt_self-portra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4524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http://wapedia.mobi/thumb/d0d214608/en/fixed/470/396/Map-Novi_Belgii_Nov%25C3%25A6que_Angli%25C3%25A6_%2528Amsterdam%252C_1685%2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1752600"/>
            <a:ext cx="4476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57150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/>
              <a:t>1606-1669</a:t>
            </a:r>
          </a:p>
          <a:p>
            <a:pPr>
              <a:defRPr/>
            </a:pPr>
            <a:r>
              <a:rPr lang="en-US" sz="2800" u="sng" dirty="0" smtClean="0"/>
              <a:t>Born in Leyden</a:t>
            </a:r>
            <a:r>
              <a:rPr lang="en-US" sz="2800" dirty="0" smtClean="0"/>
              <a:t>; son of a miller</a:t>
            </a:r>
          </a:p>
          <a:p>
            <a:pPr>
              <a:defRPr/>
            </a:pPr>
            <a:r>
              <a:rPr lang="en-US" sz="2800" dirty="0" smtClean="0"/>
              <a:t>1634: Marries </a:t>
            </a:r>
            <a:r>
              <a:rPr lang="en-US" sz="2800" dirty="0" err="1" smtClean="0"/>
              <a:t>Saskia</a:t>
            </a:r>
            <a:r>
              <a:rPr lang="en-US" sz="2800" dirty="0" smtClean="0"/>
              <a:t> van </a:t>
            </a:r>
            <a:r>
              <a:rPr lang="en-US" sz="2800" dirty="0" err="1" smtClean="0"/>
              <a:t>Ulenborch</a:t>
            </a:r>
            <a:endParaRPr lang="en-US" sz="2800" dirty="0" smtClean="0"/>
          </a:p>
          <a:p>
            <a:pPr>
              <a:defRPr/>
            </a:pPr>
            <a:r>
              <a:rPr lang="en-US" sz="2800" u="sng" dirty="0" smtClean="0"/>
              <a:t>1634-1642: extremely successful</a:t>
            </a:r>
          </a:p>
          <a:p>
            <a:pPr>
              <a:defRPr/>
            </a:pPr>
            <a:r>
              <a:rPr lang="en-US" sz="2800" u="sng" dirty="0" smtClean="0"/>
              <a:t>1642: </a:t>
            </a:r>
            <a:r>
              <a:rPr lang="en-US" sz="2800" u="sng" dirty="0" err="1" smtClean="0"/>
              <a:t>Saskia</a:t>
            </a:r>
            <a:r>
              <a:rPr lang="en-US" sz="2800" u="sng" dirty="0" smtClean="0"/>
              <a:t> dies -&gt; turning point in art</a:t>
            </a:r>
          </a:p>
          <a:p>
            <a:pPr>
              <a:defRPr/>
            </a:pPr>
            <a:r>
              <a:rPr lang="en-US" sz="2800" dirty="0" smtClean="0"/>
              <a:t>His paintings are characterized </a:t>
            </a:r>
            <a:r>
              <a:rPr lang="en-US" sz="2800" u="sng" dirty="0" smtClean="0"/>
              <a:t>by luxurious brushwork, rich color, and a mastery of chiaroscuro</a:t>
            </a:r>
            <a:endParaRPr lang="en-US" sz="2800" dirty="0" smtClean="0"/>
          </a:p>
          <a:p>
            <a:pPr>
              <a:defRPr/>
            </a:pPr>
            <a:endParaRPr lang="en-US" u="sng" dirty="0" smtClean="0"/>
          </a:p>
        </p:txBody>
      </p:sp>
      <p:pic>
        <p:nvPicPr>
          <p:cNvPr id="29700" name="Picture 2" descr="http://www.mystudios.com/rembrandt/works/rembrandt-sp-1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3528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029200" y="6477000"/>
            <a:ext cx="3886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http://www.mystudios.com/rembrandt/works/rembrandt-sp-1640.jpg</a:t>
            </a:r>
          </a:p>
        </p:txBody>
      </p:sp>
      <p:pic>
        <p:nvPicPr>
          <p:cNvPr id="29702" name="Picture 4" descr="http://emptyeasel.com/wp-content/uploads/2007/02/rembrandt-self-portrait-1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486400" y="28194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http://emptyeasel.com/wp-content/uploads/2007/02/rembrandt-self-portrait-1629.jpg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5334000" y="228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1629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5486400" y="3657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1640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304800"/>
            <a:ext cx="33528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29718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the article provided, answer the questions on your learning guide provided. </a:t>
            </a:r>
            <a:endParaRPr lang="en-US" dirty="0"/>
          </a:p>
        </p:txBody>
      </p:sp>
      <p:pic>
        <p:nvPicPr>
          <p:cNvPr id="3076" name="ClipArt Placeholder 4" descr="st-pau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54022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1000" y="6019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Conversion of St. Paul, 1601</a:t>
            </a:r>
          </a:p>
          <a:p>
            <a:r>
              <a:rPr lang="en-US">
                <a:hlinkClick r:id="rId4"/>
              </a:rPr>
              <a:t>http://www.americancatholic.org/features/saints/saint.aspx?id=1271#tagAudio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943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u="sng" dirty="0" smtClean="0"/>
              <a:t>Characteristics of Art work</a:t>
            </a:r>
            <a:endParaRPr lang="en-US" sz="3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762000"/>
            <a:ext cx="5715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u="sng" dirty="0" smtClean="0"/>
              <a:t>the greatest artist of the Dutch school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u="sng" dirty="0" smtClean="0"/>
              <a:t>Painter, draftsman, and etcher of the 17th century;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His paintings are characterized </a:t>
            </a:r>
            <a:r>
              <a:rPr lang="en-US" sz="2200" u="sng" dirty="0" smtClean="0"/>
              <a:t>by luxurious brushwork, rich color, and a mastery of chiaroscuro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u="sng" dirty="0" smtClean="0"/>
              <a:t>Numerous portraits and self-portraits </a:t>
            </a:r>
            <a:r>
              <a:rPr lang="en-US" sz="2200" dirty="0" smtClean="0"/>
              <a:t>exhibit a profound penetration of character.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Between 50-60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u="sng" dirty="0" smtClean="0">
                <a:latin typeface="Franklin Gothic Medium" pitchFamily="34" charset="0"/>
              </a:rPr>
              <a:t>Early career:</a:t>
            </a:r>
          </a:p>
          <a:p>
            <a:pPr marL="742950" lvl="2" indent="-342900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Franklin Gothic Medium" pitchFamily="34" charset="0"/>
              </a:rPr>
              <a:t>He received many commissions for </a:t>
            </a:r>
            <a:r>
              <a:rPr lang="en-US" sz="2200" u="sng" dirty="0" smtClean="0">
                <a:latin typeface="Franklin Gothic Medium" pitchFamily="34" charset="0"/>
              </a:rPr>
              <a:t>portraits </a:t>
            </a:r>
            <a:r>
              <a:rPr lang="en-US" sz="2200" dirty="0" smtClean="0">
                <a:latin typeface="Franklin Gothic Medium" pitchFamily="34" charset="0"/>
              </a:rPr>
              <a:t>as well as for paintings of </a:t>
            </a:r>
            <a:r>
              <a:rPr lang="en-US" sz="2200" u="sng" dirty="0" smtClean="0">
                <a:latin typeface="Franklin Gothic Medium" pitchFamily="34" charset="0"/>
              </a:rPr>
              <a:t>religious subjects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" dirty="0" smtClean="0"/>
          </a:p>
        </p:txBody>
      </p:sp>
      <p:pic>
        <p:nvPicPr>
          <p:cNvPr id="30724" name="Picture 6" descr="supper at emmaus 1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0" y="23622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Franklin Gothic Medium" pitchFamily="34" charset="0"/>
              </a:rPr>
              <a:t>Supper at Emmaus</a:t>
            </a:r>
            <a:r>
              <a:rPr lang="en-US">
                <a:latin typeface="Franklin Gothic Medium" pitchFamily="34" charset="0"/>
              </a:rPr>
              <a:t> (1648)</a:t>
            </a:r>
          </a:p>
        </p:txBody>
      </p:sp>
      <p:pic>
        <p:nvPicPr>
          <p:cNvPr id="30726" name="Picture 11" descr="rembr anatomy lecture of 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04800" y="6211888"/>
            <a:ext cx="335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Franklin Gothic Medium" pitchFamily="34" charset="0"/>
              </a:rPr>
              <a:t>The Anatomy Lesson of Dr. Nicolaes Tulp</a:t>
            </a:r>
            <a:r>
              <a:rPr lang="en-US">
                <a:latin typeface="Franklin Gothic Medium" pitchFamily="34" charset="0"/>
              </a:rPr>
              <a:t> (1632)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403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Rembrandt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81000"/>
            <a:ext cx="27432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Franklin Gothic Medium" pitchFamily="34" charset="0"/>
              </a:rPr>
              <a:t>Rembrandt was at his most inventive in this work, popularly known as </a:t>
            </a:r>
            <a:br>
              <a:rPr lang="en-US" sz="2400" dirty="0" smtClean="0">
                <a:latin typeface="Franklin Gothic Medium" pitchFamily="34" charset="0"/>
              </a:rPr>
            </a:br>
            <a:r>
              <a:rPr lang="en-US" sz="2400" i="1" u="sng" dirty="0" smtClean="0">
                <a:latin typeface="Franklin Gothic Medium" pitchFamily="34" charset="0"/>
              </a:rPr>
              <a:t>The Night Watch</a:t>
            </a:r>
            <a:r>
              <a:rPr lang="en-US" sz="2400" u="sng" dirty="0" smtClean="0">
                <a:latin typeface="Franklin Gothic Medium" pitchFamily="34" charset="0"/>
              </a:rPr>
              <a:t>, 1642.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Franklin Gothic Medium" pitchFamily="34" charset="0"/>
              </a:rPr>
              <a:t>Complete the questions on your learning guide as you travel around the room to read the articles covering the Night Watch. 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The Militia Company of Captain Frans Banning Cocq </a:t>
            </a:r>
          </a:p>
        </p:txBody>
      </p:sp>
      <p:pic>
        <p:nvPicPr>
          <p:cNvPr id="31749" name="Picture 8" descr="rembr (1642 Night Watch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066800"/>
            <a:ext cx="6172200" cy="511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403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Rembrandt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81000"/>
            <a:ext cx="27432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Franklin Gothic Medium" pitchFamily="34" charset="0"/>
              </a:rPr>
              <a:t>Rembrandt was at his most inventive in this work, popularly known as </a:t>
            </a:r>
            <a:br>
              <a:rPr lang="en-US" sz="2400" dirty="0" smtClean="0">
                <a:latin typeface="Franklin Gothic Medium" pitchFamily="34" charset="0"/>
              </a:rPr>
            </a:br>
            <a:r>
              <a:rPr lang="en-US" sz="2400" i="1" u="sng" dirty="0" smtClean="0">
                <a:latin typeface="Franklin Gothic Medium" pitchFamily="34" charset="0"/>
              </a:rPr>
              <a:t>The Night Watch</a:t>
            </a:r>
            <a:r>
              <a:rPr lang="en-US" sz="2400" u="sng" dirty="0" smtClean="0">
                <a:latin typeface="Franklin Gothic Medium" pitchFamily="34" charset="0"/>
              </a:rPr>
              <a:t>, 1642.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latin typeface="Franklin Gothic Medium" pitchFamily="34" charset="0"/>
              </a:rPr>
              <a:t>Each man is painted with the care that Rembrandt gave to single portraits,</a:t>
            </a:r>
            <a:r>
              <a:rPr lang="en-US" sz="2400" dirty="0" smtClean="0">
                <a:latin typeface="Franklin Gothic Medium" pitchFamily="34" charset="0"/>
              </a:rPr>
              <a:t> yet the composition is such that the separate figures are second in interest to the effect of the whole. 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The Militia Company of Captain Frans Banning Cocq </a:t>
            </a:r>
          </a:p>
        </p:txBody>
      </p:sp>
      <p:pic>
        <p:nvPicPr>
          <p:cNvPr id="32773" name="Picture 8" descr="rembr (1642 Night Watch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066800"/>
            <a:ext cx="6172200" cy="511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03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Rembrandt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819400"/>
            <a:ext cx="88392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latin typeface="Franklin Gothic Medium" pitchFamily="34" charset="0"/>
              </a:rPr>
              <a:t>Subject</a:t>
            </a:r>
            <a:r>
              <a:rPr lang="en-US" sz="2400" dirty="0" smtClean="0">
                <a:latin typeface="Franklin Gothic Medium" pitchFamily="34" charset="0"/>
              </a:rPr>
              <a:t> summary: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ranklin Gothic Medium" pitchFamily="34" charset="0"/>
              </a:rPr>
              <a:t>Shows </a:t>
            </a:r>
            <a:r>
              <a:rPr lang="en-US" sz="2000" u="sng" dirty="0" err="1" smtClean="0">
                <a:latin typeface="Franklin Gothic Medium" pitchFamily="34" charset="0"/>
              </a:rPr>
              <a:t>Cocq’s</a:t>
            </a:r>
            <a:r>
              <a:rPr lang="en-US" sz="2000" u="sng" dirty="0" smtClean="0">
                <a:latin typeface="Franklin Gothic Medium" pitchFamily="34" charset="0"/>
              </a:rPr>
              <a:t> company</a:t>
            </a:r>
            <a:r>
              <a:rPr lang="en-US" sz="2000" dirty="0" smtClean="0">
                <a:latin typeface="Franklin Gothic Medium" pitchFamily="34" charset="0"/>
              </a:rPr>
              <a:t> welcoming Marie de’ Medici’s (</a:t>
            </a:r>
            <a:r>
              <a:rPr lang="en-US" sz="2000" u="sng" dirty="0" smtClean="0">
                <a:latin typeface="Franklin Gothic Medium" pitchFamily="34" charset="0"/>
              </a:rPr>
              <a:t>Queen of France</a:t>
            </a:r>
            <a:r>
              <a:rPr lang="en-US" sz="2000" dirty="0" smtClean="0">
                <a:latin typeface="Franklin Gothic Medium" pitchFamily="34" charset="0"/>
              </a:rPr>
              <a:t>) </a:t>
            </a:r>
            <a:r>
              <a:rPr lang="en-US" sz="2000" u="sng" dirty="0" smtClean="0">
                <a:latin typeface="Franklin Gothic Medium" pitchFamily="34" charset="0"/>
              </a:rPr>
              <a:t>morning arrival </a:t>
            </a:r>
            <a:r>
              <a:rPr lang="en-US" sz="2000" dirty="0" smtClean="0">
                <a:latin typeface="Franklin Gothic Medium" pitchFamily="34" charset="0"/>
              </a:rPr>
              <a:t>at </a:t>
            </a:r>
            <a:r>
              <a:rPr lang="en-US" sz="2000" u="sng" dirty="0" smtClean="0">
                <a:latin typeface="Franklin Gothic Medium" pitchFamily="34" charset="0"/>
              </a:rPr>
              <a:t>Amsterdam</a:t>
            </a:r>
            <a:r>
              <a:rPr lang="en-US" sz="2000" dirty="0" smtClean="0">
                <a:latin typeface="Franklin Gothic Medium" pitchFamily="34" charset="0"/>
              </a:rPr>
              <a:t>’s city gate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latin typeface="Franklin Gothic Medium" pitchFamily="34" charset="0"/>
              </a:rPr>
              <a:t>Elements</a:t>
            </a:r>
            <a:r>
              <a:rPr lang="en-US" sz="2400" dirty="0" smtClean="0">
                <a:latin typeface="Franklin Gothic Medium" pitchFamily="34" charset="0"/>
              </a:rPr>
              <a:t> of Art: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ranklin Gothic Medium" pitchFamily="34" charset="0"/>
              </a:rPr>
              <a:t>painting moves in </a:t>
            </a:r>
            <a:r>
              <a:rPr lang="en-US" sz="2000" u="sng" dirty="0" smtClean="0">
                <a:latin typeface="Franklin Gothic Medium" pitchFamily="34" charset="0"/>
              </a:rPr>
              <a:t>diagonals</a:t>
            </a:r>
            <a:r>
              <a:rPr lang="en-US" sz="2000" dirty="0" smtClean="0">
                <a:latin typeface="Franklin Gothic Medium" pitchFamily="34" charset="0"/>
              </a:rPr>
              <a:t> (figures walking toward the center- implied movement)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latin typeface="Franklin Gothic Medium" pitchFamily="34" charset="0"/>
              </a:rPr>
              <a:t>Controversies</a:t>
            </a:r>
            <a:r>
              <a:rPr lang="en-US" sz="2400" dirty="0" smtClean="0">
                <a:latin typeface="Franklin Gothic Medium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latin typeface="Franklin Gothic Medium" pitchFamily="34" charset="0"/>
              </a:rPr>
              <a:t>Patrons contributed equally </a:t>
            </a:r>
            <a:r>
              <a:rPr lang="en-US" sz="2000" dirty="0" smtClean="0">
                <a:latin typeface="Franklin Gothic Medium" pitchFamily="34" charset="0"/>
              </a:rPr>
              <a:t>to the cost of the painting; however, </a:t>
            </a:r>
            <a:r>
              <a:rPr lang="en-US" sz="2000" u="sng" dirty="0" smtClean="0">
                <a:latin typeface="Franklin Gothic Medium" pitchFamily="34" charset="0"/>
              </a:rPr>
              <a:t>not</a:t>
            </a:r>
            <a:r>
              <a:rPr lang="en-US" sz="2000" dirty="0" smtClean="0">
                <a:latin typeface="Franklin Gothic Medium" pitchFamily="34" charset="0"/>
              </a:rPr>
              <a:t> all are </a:t>
            </a:r>
            <a:r>
              <a:rPr lang="en-US" sz="2000" u="sng" dirty="0" smtClean="0">
                <a:latin typeface="Franklin Gothic Medium" pitchFamily="34" charset="0"/>
              </a:rPr>
              <a:t>represented equally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Franklin Gothic Medium" pitchFamily="34" charset="0"/>
              </a:rPr>
              <a:t>Original title was </a:t>
            </a:r>
            <a:r>
              <a:rPr lang="en-US" sz="2000" i="1" dirty="0" smtClean="0">
                <a:latin typeface="Franklin Gothic Medium" pitchFamily="34" charset="0"/>
              </a:rPr>
              <a:t>Captain </a:t>
            </a:r>
            <a:r>
              <a:rPr lang="en-US" sz="2000" i="1" dirty="0" err="1" smtClean="0">
                <a:latin typeface="Franklin Gothic Medium" pitchFamily="34" charset="0"/>
              </a:rPr>
              <a:t>Frans</a:t>
            </a:r>
            <a:r>
              <a:rPr lang="en-US" sz="2000" i="1" dirty="0" smtClean="0">
                <a:latin typeface="Franklin Gothic Medium" pitchFamily="34" charset="0"/>
              </a:rPr>
              <a:t> Banning </a:t>
            </a:r>
            <a:r>
              <a:rPr lang="en-US" sz="2000" i="1" dirty="0" err="1" smtClean="0">
                <a:latin typeface="Franklin Gothic Medium" pitchFamily="34" charset="0"/>
              </a:rPr>
              <a:t>Cocq</a:t>
            </a:r>
            <a:r>
              <a:rPr lang="en-US" sz="2000" i="1" dirty="0" smtClean="0">
                <a:latin typeface="Franklin Gothic Medium" pitchFamily="34" charset="0"/>
              </a:rPr>
              <a:t> Mustering His Company</a:t>
            </a:r>
            <a:r>
              <a:rPr lang="en-US" sz="2000" dirty="0" smtClean="0">
                <a:latin typeface="Franklin Gothic Medium" pitchFamily="34" charset="0"/>
              </a:rPr>
              <a:t> but </a:t>
            </a:r>
            <a:r>
              <a:rPr lang="en-US" sz="2000" u="sng" dirty="0" smtClean="0">
                <a:latin typeface="Franklin Gothic Medium" pitchFamily="34" charset="0"/>
              </a:rPr>
              <a:t>called</a:t>
            </a:r>
            <a:r>
              <a:rPr lang="en-US" sz="2000" dirty="0" smtClean="0">
                <a:latin typeface="Franklin Gothic Medium" pitchFamily="34" charset="0"/>
              </a:rPr>
              <a:t> the </a:t>
            </a:r>
            <a:r>
              <a:rPr lang="en-US" sz="2000" i="1" u="sng" dirty="0" smtClean="0">
                <a:latin typeface="Franklin Gothic Medium" pitchFamily="34" charset="0"/>
              </a:rPr>
              <a:t>Night Watch</a:t>
            </a:r>
            <a:r>
              <a:rPr lang="en-US" sz="2000" u="sng" dirty="0" smtClean="0">
                <a:latin typeface="Franklin Gothic Medium" pitchFamily="34" charset="0"/>
              </a:rPr>
              <a:t> </a:t>
            </a:r>
            <a:r>
              <a:rPr lang="en-US" sz="2000" dirty="0" smtClean="0">
                <a:latin typeface="Franklin Gothic Medium" pitchFamily="34" charset="0"/>
              </a:rPr>
              <a:t>in 1700’s because it had </a:t>
            </a:r>
            <a:r>
              <a:rPr lang="en-US" sz="2000" u="sng" dirty="0" smtClean="0">
                <a:latin typeface="Franklin Gothic Medium" pitchFamily="34" charset="0"/>
              </a:rPr>
              <a:t>darkened with 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latin typeface="Franklin Gothic Medium" pitchFamily="34" charset="0"/>
              </a:rPr>
              <a:t>Connection to Artist</a:t>
            </a:r>
            <a:r>
              <a:rPr lang="en-US" sz="2400" dirty="0" smtClean="0">
                <a:latin typeface="Franklin Gothic Medium" pitchFamily="34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latin typeface="Franklin Gothic Medium" pitchFamily="34" charset="0"/>
              </a:rPr>
              <a:t>Turning Point</a:t>
            </a:r>
            <a:r>
              <a:rPr lang="en-US" sz="2000" dirty="0" smtClean="0">
                <a:latin typeface="Franklin Gothic Medium" pitchFamily="34" charset="0"/>
              </a:rPr>
              <a:t>: </a:t>
            </a:r>
            <a:r>
              <a:rPr lang="en-US" sz="2000" u="sng" dirty="0" smtClean="0">
                <a:latin typeface="Franklin Gothic Medium" pitchFamily="34" charset="0"/>
              </a:rPr>
              <a:t>Declining interest </a:t>
            </a:r>
            <a:r>
              <a:rPr lang="en-US" sz="2000" dirty="0" smtClean="0">
                <a:latin typeface="Franklin Gothic Medium" pitchFamily="34" charset="0"/>
              </a:rPr>
              <a:t>in his work and </a:t>
            </a:r>
            <a:r>
              <a:rPr lang="en-US" sz="2000" u="sng" dirty="0" smtClean="0">
                <a:latin typeface="Franklin Gothic Medium" pitchFamily="34" charset="0"/>
              </a:rPr>
              <a:t>financial problems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724400" y="1295400"/>
            <a:ext cx="3505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The Militia Company of Captain Frans Banning Cocq </a:t>
            </a:r>
          </a:p>
          <a:p>
            <a:pPr algn="ctr" eaLnBrk="0" hangingPunct="0">
              <a:spcBef>
                <a:spcPct val="50000"/>
              </a:spcBef>
            </a:pPr>
            <a:endParaRPr lang="en-US"/>
          </a:p>
          <a:p>
            <a:pPr algn="ctr" eaLnBrk="0" hangingPunct="0">
              <a:spcBef>
                <a:spcPct val="50000"/>
              </a:spcBef>
            </a:pPr>
            <a:r>
              <a:rPr lang="en-US" b="1"/>
              <a:t>The Night Watch: 1642</a:t>
            </a:r>
          </a:p>
        </p:txBody>
      </p:sp>
      <p:pic>
        <p:nvPicPr>
          <p:cNvPr id="33797" name="Picture 8" descr="rembr (1642 Night Watch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0"/>
            <a:ext cx="3657600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err="1" smtClean="0"/>
              <a:t>Gianlorenzo</a:t>
            </a:r>
            <a:r>
              <a:rPr lang="en-US" u="sng" dirty="0" smtClean="0"/>
              <a:t> </a:t>
            </a:r>
            <a:r>
              <a:rPr lang="en-US" u="sng" dirty="0" smtClean="0">
                <a:hlinkClick r:id="rId3"/>
              </a:rPr>
              <a:t>Bernini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>1598-1680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305800" cy="6096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http://blogs.guardian.co.uk/art/bernini460.jpg</a:t>
            </a:r>
            <a:endParaRPr lang="en-US" sz="2000" dirty="0"/>
          </a:p>
        </p:txBody>
      </p:sp>
      <p:pic>
        <p:nvPicPr>
          <p:cNvPr id="17412" name="Picture 2" descr="http://blogs.guardian.co.uk/art/bernini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0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Italian Baroque Art/Architecture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Gianlorenzo</a:t>
            </a:r>
            <a:r>
              <a:rPr lang="en-US" dirty="0" smtClean="0"/>
              <a:t> Bernini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-1598-1680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-</a:t>
            </a:r>
            <a:r>
              <a:rPr lang="en-US" u="sng" dirty="0" smtClean="0"/>
              <a:t>sculptor/architect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-</a:t>
            </a:r>
            <a:r>
              <a:rPr lang="en-US" u="sng" dirty="0" smtClean="0"/>
              <a:t>last </a:t>
            </a:r>
            <a:r>
              <a:rPr lang="en-US" dirty="0" smtClean="0"/>
              <a:t>of great </a:t>
            </a:r>
            <a:r>
              <a:rPr lang="en-US" u="sng" dirty="0" smtClean="0"/>
              <a:t>artists</a:t>
            </a:r>
            <a:r>
              <a:rPr lang="en-US" dirty="0" smtClean="0"/>
              <a:t> </a:t>
            </a:r>
            <a:r>
              <a:rPr lang="en-US" u="sng" dirty="0" smtClean="0"/>
              <a:t>to work </a:t>
            </a:r>
            <a:r>
              <a:rPr lang="en-US" dirty="0" smtClean="0"/>
              <a:t>for the </a:t>
            </a:r>
            <a:r>
              <a:rPr lang="en-US" u="sng" dirty="0" smtClean="0"/>
              <a:t>popes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-Major works: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St. Peter’s Piazza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David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Ecstasy of St. Teresa</a:t>
            </a:r>
            <a:r>
              <a:rPr lang="en-US" sz="2400" dirty="0" smtClean="0"/>
              <a:t> (and </a:t>
            </a:r>
            <a:r>
              <a:rPr lang="en-US" sz="2400" dirty="0" err="1" smtClean="0"/>
              <a:t>Cornaro</a:t>
            </a:r>
            <a:r>
              <a:rPr lang="en-US" sz="2400" dirty="0" smtClean="0"/>
              <a:t> Chapel)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err="1" smtClean="0"/>
              <a:t>Cornaro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Chapel</a:t>
            </a:r>
          </a:p>
        </p:txBody>
      </p:sp>
      <p:pic>
        <p:nvPicPr>
          <p:cNvPr id="24579" name="Picture 3" descr="Santa Maria della Vittoria, Cornaro Chap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7838" y="0"/>
            <a:ext cx="48561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86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Ecstasy of </a:t>
            </a:r>
            <a:br>
              <a:rPr lang="en-US" sz="4000" dirty="0" smtClean="0"/>
            </a:br>
            <a:r>
              <a:rPr lang="en-US" sz="4000" dirty="0" smtClean="0"/>
              <a:t>St. Teresa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An Angel and a Nun.</a:t>
            </a:r>
          </a:p>
        </p:txBody>
      </p:sp>
      <p:pic>
        <p:nvPicPr>
          <p:cNvPr id="25603" name="Picture 3" descr="teres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92613" y="0"/>
            <a:ext cx="475138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Ecstasy of St. </a:t>
            </a:r>
            <a:r>
              <a:rPr lang="en-US" smtClean="0"/>
              <a:t>Teresa </a:t>
            </a:r>
            <a:br>
              <a:rPr lang="en-US" smtClean="0"/>
            </a:br>
            <a:r>
              <a:rPr lang="en-US" smtClean="0"/>
              <a:t>1645-52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u="sng" dirty="0" smtClean="0"/>
              <a:t>entire chapel is designed to show this sculpture </a:t>
            </a:r>
            <a:r>
              <a:rPr lang="en-US" sz="2800" dirty="0" smtClean="0"/>
              <a:t>off (there are painted balconies on the wall with spectators).</a:t>
            </a:r>
          </a:p>
          <a:p>
            <a:pPr eaLnBrk="1" hangingPunct="1">
              <a:defRPr/>
            </a:pPr>
            <a:r>
              <a:rPr lang="en-US" sz="2800" dirty="0" smtClean="0"/>
              <a:t>The sculpture depicts </a:t>
            </a:r>
            <a:r>
              <a:rPr lang="en-US" sz="2800" u="sng" dirty="0" smtClean="0"/>
              <a:t>St . Teresa when she sees a vision and hears voices </a:t>
            </a:r>
            <a:r>
              <a:rPr lang="en-US" sz="2800" dirty="0" smtClean="0"/>
              <a:t>(notice her face).</a:t>
            </a:r>
          </a:p>
          <a:p>
            <a:pPr eaLnBrk="1" hangingPunct="1">
              <a:defRPr/>
            </a:pPr>
            <a:r>
              <a:rPr lang="en-US" sz="2800" dirty="0" smtClean="0"/>
              <a:t>The saint and angel appear to be on swirling clouds, light created on the side of the wall, the marble quivering…</a:t>
            </a:r>
          </a:p>
          <a:p>
            <a:pPr eaLnBrk="1" hangingPunct="1">
              <a:defRPr/>
            </a:pPr>
            <a:r>
              <a:rPr lang="en-US" sz="2800" u="sng" dirty="0" smtClean="0"/>
              <a:t>The entire pieces shows emotion, drama, and passion.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lib-art.com/imgpainting/4/0/21604-the-rape-of-proserpina-detail-bernini-gian-loren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516"/>
            <a:ext cx="3771900" cy="6658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2590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Baroque</a:t>
            </a:r>
            <a:br>
              <a:rPr lang="en-US" u="sng" dirty="0" smtClean="0"/>
            </a:br>
            <a:r>
              <a:rPr lang="en-US" u="sng" dirty="0" smtClean="0"/>
              <a:t>1600-1750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2438"/>
            <a:ext cx="91440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The Baroque period began in </a:t>
            </a:r>
            <a:r>
              <a:rPr lang="en-US" sz="2400" dirty="0" smtClean="0"/>
              <a:t>1600. </a:t>
            </a:r>
            <a:endParaRPr lang="en-US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The church wanted to attract new worshippers by overwhelming them with theatrical, “must see” architecture.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100" name="Picture 2" descr="Complete map of Europe year 17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651" r="37392" b="23256"/>
          <a:stretch>
            <a:fillRect/>
          </a:stretch>
        </p:blipFill>
        <p:spPr bwMode="auto">
          <a:xfrm>
            <a:off x="2514600" y="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Complete the chart you began for your opener using the notes you took during this class.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81200"/>
          <a:ext cx="8153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65"/>
                <a:gridCol w="1332767"/>
                <a:gridCol w="1567962"/>
                <a:gridCol w="1959952"/>
                <a:gridCol w="1881554"/>
              </a:tblGrid>
              <a:tr h="685799"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Baroque Characteristics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Controversies or Cool Facts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Caravaggio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Rembrandt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Bernini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/>
              <a:t>The Baroque Era-</a:t>
            </a:r>
            <a:r>
              <a:rPr lang="en-US" sz="2400" u="sng" dirty="0" smtClean="0"/>
              <a:t>What’s happening in the world?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 rtlCol="0">
            <a:normAutofit fontScale="92500"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sz="2000" u="sng" dirty="0" smtClean="0"/>
              <a:t>30 Years War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700" dirty="0" smtClean="0"/>
              <a:t>Started out as a religious war between the Catholics &amp; Protestants in the Holy Roman Empire but changed to a political war involving the following countries and regions: the Ottoman Empire, Austria, Poland, the Netherlands, Germany, Denmark, France, Spain, &amp; Sweden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1700" dirty="0" smtClean="0"/>
              <a:t>Results: Treaty of Westphalia and a rise in nationalism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u="sng" dirty="0" smtClean="0"/>
              <a:t>Protestant Reformation/Catholic (Counter) Reformation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600" dirty="0" smtClean="0"/>
              <a:t>Martin Luther “thesis” against the Catholic Church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u="sng" dirty="0" smtClean="0"/>
              <a:t>Influences Art: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u="sng" dirty="0" smtClean="0"/>
              <a:t>Catholic- religious subject matter</a:t>
            </a:r>
          </a:p>
          <a:p>
            <a:pPr lvl="5">
              <a:defRPr/>
            </a:pPr>
            <a:r>
              <a:rPr lang="en-US" sz="1700" dirty="0" smtClean="0"/>
              <a:t>Popes wanted to remake Rome as the cultural center of the western world. </a:t>
            </a:r>
          </a:p>
          <a:p>
            <a:pPr lvl="5">
              <a:defRPr/>
            </a:pPr>
            <a:r>
              <a:rPr lang="en-US" sz="1700" dirty="0" smtClean="0"/>
              <a:t>Council of Trent suggested that religious art: be directed toward </a:t>
            </a:r>
            <a:r>
              <a:rPr lang="en-US" sz="1700" b="1" u="sng" dirty="0" smtClean="0"/>
              <a:t>clarity</a:t>
            </a:r>
            <a:r>
              <a:rPr lang="en-US" sz="1700" dirty="0" smtClean="0"/>
              <a:t>, </a:t>
            </a:r>
            <a:r>
              <a:rPr lang="en-US" sz="1700" b="1" u="sng" dirty="0" smtClean="0"/>
              <a:t>realism</a:t>
            </a:r>
            <a:r>
              <a:rPr lang="en-US" sz="1700" dirty="0" smtClean="0"/>
              <a:t>, and </a:t>
            </a:r>
            <a:r>
              <a:rPr lang="en-US" sz="1700" b="1" u="sng" dirty="0" smtClean="0"/>
              <a:t>emotion</a:t>
            </a:r>
            <a:r>
              <a:rPr lang="en-US" sz="1700" dirty="0" smtClean="0"/>
              <a:t> to increase understanding, make it more meaningful to everyday life, and to arose piety and fervor. 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u="sng" dirty="0" smtClean="0"/>
              <a:t>Protestant- avoids religious subjects in favor of landscapes, etc.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u="sng" dirty="0" smtClean="0"/>
              <a:t>Increased Trade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600" dirty="0" smtClean="0"/>
              <a:t>New desires- growth of slavery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b="1" u="sng" dirty="0" smtClean="0"/>
              <a:t>New wealth= new patrons </a:t>
            </a:r>
            <a:r>
              <a:rPr lang="en-US" sz="2000" u="sng" dirty="0" smtClean="0"/>
              <a:t>beyond courts and churches</a:t>
            </a:r>
            <a:endParaRPr lang="en-US" sz="2000" b="1" u="sng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000" u="sng" dirty="0" smtClean="0"/>
              <a:t>New Science theories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/>
              <a:t>Sun at the center of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u="sng" dirty="0" smtClean="0"/>
              <a:t>Baroque Period Visual Art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81400"/>
            <a:ext cx="792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* Introduction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4400" dirty="0" smtClean="0"/>
              <a:t>Caravaggio, Rembrandt, Bernini &amp; Velasquez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4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572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Baroque 101- </a:t>
            </a:r>
            <a:br>
              <a:rPr lang="en-US" u="sng" dirty="0" smtClean="0"/>
            </a:br>
            <a:r>
              <a:rPr lang="en-US" u="sng" dirty="0" smtClean="0"/>
              <a:t>Art Style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181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Most </a:t>
            </a:r>
            <a:r>
              <a:rPr lang="en-US" sz="2400" u="sng" dirty="0" smtClean="0"/>
              <a:t>sumptuous</a:t>
            </a:r>
            <a:r>
              <a:rPr lang="en-US" sz="2400" dirty="0" smtClean="0"/>
              <a:t> and </a:t>
            </a:r>
            <a:r>
              <a:rPr lang="en-US" sz="2400" u="sng" dirty="0" smtClean="0"/>
              <a:t>ornate</a:t>
            </a:r>
            <a:r>
              <a:rPr lang="en-US" sz="2400" dirty="0" smtClean="0"/>
              <a:t> in the history of art</a:t>
            </a:r>
          </a:p>
          <a:p>
            <a:pPr>
              <a:defRPr/>
            </a:pPr>
            <a:r>
              <a:rPr lang="en-US" sz="2400" u="sng" dirty="0" smtClean="0"/>
              <a:t>Art</a:t>
            </a:r>
            <a:r>
              <a:rPr lang="en-US" sz="2400" dirty="0" smtClean="0"/>
              <a:t> was expanded into </a:t>
            </a:r>
            <a:r>
              <a:rPr lang="en-US" sz="2400" u="sng" dirty="0" smtClean="0"/>
              <a:t>everyday life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u="sng" dirty="0" smtClean="0"/>
              <a:t>Light</a:t>
            </a:r>
            <a:r>
              <a:rPr lang="en-US" sz="2400" dirty="0" smtClean="0"/>
              <a:t> was used to create </a:t>
            </a:r>
            <a:r>
              <a:rPr lang="en-US" sz="2400" u="sng" dirty="0" smtClean="0"/>
              <a:t>an emotional impact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u="sng" dirty="0" smtClean="0"/>
              <a:t>Classical elements</a:t>
            </a:r>
            <a:r>
              <a:rPr lang="en-US" sz="2400" dirty="0" smtClean="0"/>
              <a:t> were </a:t>
            </a:r>
            <a:r>
              <a:rPr lang="en-US" sz="2400" u="sng" dirty="0" smtClean="0"/>
              <a:t>used without </a:t>
            </a:r>
            <a:r>
              <a:rPr lang="en-US" sz="2400" dirty="0" smtClean="0"/>
              <a:t>classical </a:t>
            </a:r>
            <a:r>
              <a:rPr lang="en-US" sz="2400" u="sng" dirty="0" smtClean="0"/>
              <a:t>restraint</a:t>
            </a:r>
          </a:p>
          <a:p>
            <a:pPr>
              <a:defRPr/>
            </a:pPr>
            <a:r>
              <a:rPr lang="en-US" sz="2400" u="sng" dirty="0" smtClean="0"/>
              <a:t>Visual art was supposed to speak to the illiterate rather than the well-informed. </a:t>
            </a:r>
          </a:p>
        </p:txBody>
      </p:sp>
      <p:pic>
        <p:nvPicPr>
          <p:cNvPr id="6148" name="Picture 2" descr="http://www.michaelarnoldart.com/bernini_dav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www.students.sbc.edu/gregg09/Versailles%20images/Versailles%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962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876800" y="6642100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http://www.students.sbc.edu/gregg09/Versailles%20images/Versailles%203.jpg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705600" y="3200400"/>
            <a:ext cx="243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http://www.michaelarnoldart.com/bernini_david.jpg</a:t>
            </a:r>
          </a:p>
        </p:txBody>
      </p:sp>
      <p:pic>
        <p:nvPicPr>
          <p:cNvPr id="6152" name="Picture 6" descr="http://clancyslover.com/wp-content/uploads/2009/03/judith-slaying-holofer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2374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191000" y="32004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http://clancyslover.com/wp-content/uploads/2009/03/judith-slaying-holofernes.jpg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lipArt Placeholder 4" descr="st-pau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tere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rembr (1642 Night Watch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2004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8" descr="http://www.natural-color-diamonds.com/yahoo_site_admin/assets/images/Las_MeninasWIttlebach.1201042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505200" y="3048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Conversion of St. Paul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962400" y="2286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Las Meninas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352800" y="4038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Ecstasy of St. Teresa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4267200" y="5562600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Night Watch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Baroque Visual Art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Overview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71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Baroque:</a:t>
            </a:r>
            <a:endParaRPr lang="en-US" dirty="0" smtClean="0"/>
          </a:p>
          <a:p>
            <a:pPr lvl="1">
              <a:defRPr/>
            </a:pPr>
            <a:r>
              <a:rPr lang="en-US" u="sng" dirty="0" smtClean="0"/>
              <a:t>Started in Italy</a:t>
            </a:r>
          </a:p>
          <a:p>
            <a:pPr lvl="1">
              <a:defRPr/>
            </a:pPr>
            <a:endParaRPr lang="en-US" u="sng" dirty="0" smtClean="0"/>
          </a:p>
          <a:p>
            <a:pPr lvl="1">
              <a:defRPr/>
            </a:pPr>
            <a:r>
              <a:rPr lang="en-US" u="sng" dirty="0" smtClean="0"/>
              <a:t>Comes</a:t>
            </a:r>
            <a:r>
              <a:rPr lang="en-US" dirty="0" smtClean="0"/>
              <a:t> </a:t>
            </a:r>
            <a:r>
              <a:rPr lang="en-US" u="sng" dirty="0" smtClean="0"/>
              <a:t>from</a:t>
            </a:r>
            <a:r>
              <a:rPr lang="en-US" dirty="0" smtClean="0"/>
              <a:t> the term </a:t>
            </a:r>
            <a:r>
              <a:rPr lang="en-US" u="sng" dirty="0" smtClean="0"/>
              <a:t>“</a:t>
            </a:r>
            <a:r>
              <a:rPr lang="en-US" u="sng" dirty="0" err="1" smtClean="0"/>
              <a:t>barrocco</a:t>
            </a:r>
            <a:r>
              <a:rPr lang="en-US" u="sng" dirty="0" smtClean="0"/>
              <a:t>” </a:t>
            </a:r>
          </a:p>
          <a:p>
            <a:pPr lvl="2">
              <a:defRPr/>
            </a:pPr>
            <a:r>
              <a:rPr lang="en-US" dirty="0" smtClean="0"/>
              <a:t>A Portuguese word meaning </a:t>
            </a:r>
            <a:r>
              <a:rPr lang="en-US" u="sng" dirty="0" smtClean="0"/>
              <a:t>“irregularly shaped pearl”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096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Baroque Visual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39200" cy="4114800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Although started in Italy, became an </a:t>
            </a:r>
            <a:r>
              <a:rPr lang="en-US" u="sng" dirty="0" smtClean="0"/>
              <a:t>international phenomenon</a:t>
            </a:r>
          </a:p>
          <a:p>
            <a:pPr lvl="2">
              <a:defRPr/>
            </a:pPr>
            <a:r>
              <a:rPr lang="en-US" u="sng" dirty="0" smtClean="0"/>
              <a:t>Mercantile class and Absolute monarchs </a:t>
            </a:r>
            <a:r>
              <a:rPr lang="en-US" dirty="0" smtClean="0"/>
              <a:t>are the </a:t>
            </a:r>
            <a:r>
              <a:rPr lang="en-US" u="sng" dirty="0" smtClean="0"/>
              <a:t>patrons</a:t>
            </a:r>
            <a:r>
              <a:rPr lang="en-US" dirty="0" smtClean="0"/>
              <a:t> outside of Italy</a:t>
            </a:r>
            <a:endParaRPr lang="en-US" u="sng" dirty="0" smtClean="0"/>
          </a:p>
          <a:p>
            <a:pPr lvl="2">
              <a:defRPr/>
            </a:pPr>
            <a:r>
              <a:rPr lang="en-US" u="sng" dirty="0" smtClean="0"/>
              <a:t>Catholic Church</a:t>
            </a:r>
            <a:r>
              <a:rPr lang="en-US" dirty="0" smtClean="0"/>
              <a:t>: </a:t>
            </a:r>
          </a:p>
          <a:p>
            <a:pPr lvl="3">
              <a:defRPr/>
            </a:pPr>
            <a:r>
              <a:rPr lang="en-US" dirty="0" smtClean="0"/>
              <a:t>Wanted to establish Rome as the cultural center of the Western world</a:t>
            </a:r>
          </a:p>
          <a:p>
            <a:pPr lvl="3">
              <a:defRPr/>
            </a:pPr>
            <a:r>
              <a:rPr lang="en-US" u="sng" dirty="0" smtClean="0"/>
              <a:t>Role of art: Art should </a:t>
            </a:r>
            <a:r>
              <a:rPr lang="en-US" dirty="0" smtClean="0"/>
              <a:t>be used to </a:t>
            </a:r>
            <a:r>
              <a:rPr lang="en-US" b="1" u="sng" dirty="0" smtClean="0"/>
              <a:t>teach</a:t>
            </a:r>
            <a:r>
              <a:rPr lang="en-US" u="sng" dirty="0" smtClean="0"/>
              <a:t> </a:t>
            </a:r>
            <a:r>
              <a:rPr lang="en-US" dirty="0" smtClean="0"/>
              <a:t>to the </a:t>
            </a:r>
            <a:r>
              <a:rPr lang="en-US" b="1" u="sng" dirty="0" smtClean="0"/>
              <a:t>illiterate</a:t>
            </a:r>
          </a:p>
          <a:p>
            <a:pPr lvl="2">
              <a:defRPr/>
            </a:pPr>
            <a:r>
              <a:rPr lang="en-US" u="sng" dirty="0" smtClean="0"/>
              <a:t>Protestants:</a:t>
            </a:r>
          </a:p>
          <a:p>
            <a:pPr lvl="3">
              <a:defRPr/>
            </a:pPr>
            <a:r>
              <a:rPr lang="en-US" dirty="0" smtClean="0"/>
              <a:t>Role of Art: </a:t>
            </a:r>
            <a:r>
              <a:rPr lang="en-US" u="sng" dirty="0" smtClean="0"/>
              <a:t>Worshippers</a:t>
            </a:r>
            <a:r>
              <a:rPr lang="en-US" dirty="0" smtClean="0"/>
              <a:t> should </a:t>
            </a:r>
            <a:r>
              <a:rPr lang="en-US" u="sng" dirty="0" smtClean="0"/>
              <a:t>rely</a:t>
            </a:r>
            <a:r>
              <a:rPr lang="en-US" dirty="0" smtClean="0"/>
              <a:t> </a:t>
            </a:r>
            <a:r>
              <a:rPr lang="en-US" u="sng" dirty="0" smtClean="0"/>
              <a:t>on </a:t>
            </a:r>
            <a:r>
              <a:rPr lang="en-US" dirty="0" smtClean="0"/>
              <a:t>the </a:t>
            </a:r>
            <a:r>
              <a:rPr lang="en-US" u="sng" dirty="0" smtClean="0"/>
              <a:t>Bible</a:t>
            </a:r>
            <a:r>
              <a:rPr lang="en-US" dirty="0" smtClean="0"/>
              <a:t> </a:t>
            </a:r>
            <a:r>
              <a:rPr lang="en-US" u="sng" dirty="0" smtClean="0"/>
              <a:t>to learn </a:t>
            </a:r>
            <a:r>
              <a:rPr lang="en-US" dirty="0" smtClean="0"/>
              <a:t>about </a:t>
            </a:r>
            <a:r>
              <a:rPr lang="en-US" u="sng" dirty="0" smtClean="0"/>
              <a:t>the</a:t>
            </a:r>
            <a:r>
              <a:rPr lang="en-US" dirty="0" smtClean="0"/>
              <a:t> </a:t>
            </a:r>
            <a:r>
              <a:rPr lang="en-US" u="sng" dirty="0" smtClean="0"/>
              <a:t>gospel</a:t>
            </a:r>
            <a:r>
              <a:rPr lang="en-US" dirty="0" smtClean="0"/>
              <a:t>… not art.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2703</TotalTime>
  <Words>1190</Words>
  <Application>Microsoft Office PowerPoint</Application>
  <PresentationFormat>On-screen Show (4:3)</PresentationFormat>
  <Paragraphs>212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Textured</vt:lpstr>
      <vt:lpstr>Opening Agenda</vt:lpstr>
      <vt:lpstr>Opener</vt:lpstr>
      <vt:lpstr>Baroque 1600-1750 </vt:lpstr>
      <vt:lpstr>The Baroque Era-What’s happening in the world? </vt:lpstr>
      <vt:lpstr>Baroque Period Visual Art</vt:lpstr>
      <vt:lpstr>Baroque 101-  Art Style</vt:lpstr>
      <vt:lpstr>PowerPoint Presentation</vt:lpstr>
      <vt:lpstr>Baroque Visual Art Overview </vt:lpstr>
      <vt:lpstr>Baroque Visual Art </vt:lpstr>
      <vt:lpstr>Baroque Visual Art:  Function and Characteristics</vt:lpstr>
      <vt:lpstr>PowerPoint Presentation</vt:lpstr>
      <vt:lpstr>Michelangelo Merisi da CARAVAGGIO  1573-1610</vt:lpstr>
      <vt:lpstr> Michelangelo Merisi da CARAVAGGIO  1573-1610</vt:lpstr>
      <vt:lpstr>Caravaggio</vt:lpstr>
      <vt:lpstr>PowerPoint Presentation</vt:lpstr>
      <vt:lpstr>PowerPoint Presentation</vt:lpstr>
      <vt:lpstr>The Conversion of St. Paul</vt:lpstr>
      <vt:lpstr>Rembrandt HARMENSZOON VAN RIJN 1606-1669</vt:lpstr>
      <vt:lpstr>Biography</vt:lpstr>
      <vt:lpstr>Characteristics of Art work</vt:lpstr>
      <vt:lpstr>Rembrandt</vt:lpstr>
      <vt:lpstr>Rembrandt</vt:lpstr>
      <vt:lpstr>Rembrandt</vt:lpstr>
      <vt:lpstr>Gianlorenzo Bernini  1598-1680 </vt:lpstr>
      <vt:lpstr>Italian Baroque Art/Architecture</vt:lpstr>
      <vt:lpstr>Cornaro  Chapel</vt:lpstr>
      <vt:lpstr>Ecstasy of  St. Teresa   An Angel and a Nun.</vt:lpstr>
      <vt:lpstr>The Ecstasy of St. Teresa  1645-52</vt:lpstr>
      <vt:lpstr>PowerPoint Presentation</vt:lpstr>
      <vt:lpstr>Exit Slip</vt:lpstr>
    </vt:vector>
  </TitlesOfParts>
  <Company>hcps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Period Art</dc:title>
  <dc:creator>testuser</dc:creator>
  <cp:lastModifiedBy>Broderick, Colin</cp:lastModifiedBy>
  <cp:revision>190</cp:revision>
  <dcterms:created xsi:type="dcterms:W3CDTF">2006-12-04T16:18:36Z</dcterms:created>
  <dcterms:modified xsi:type="dcterms:W3CDTF">2013-01-29T16:26:22Z</dcterms:modified>
</cp:coreProperties>
</file>