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62" r:id="rId2"/>
    <p:sldId id="400" r:id="rId3"/>
    <p:sldId id="264" r:id="rId4"/>
    <p:sldId id="265" r:id="rId5"/>
    <p:sldId id="313" r:id="rId6"/>
    <p:sldId id="337" r:id="rId7"/>
    <p:sldId id="338" r:id="rId8"/>
    <p:sldId id="347" r:id="rId9"/>
    <p:sldId id="348" r:id="rId10"/>
    <p:sldId id="363" r:id="rId11"/>
    <p:sldId id="364" r:id="rId12"/>
    <p:sldId id="360" r:id="rId13"/>
    <p:sldId id="362" r:id="rId14"/>
    <p:sldId id="266" r:id="rId15"/>
    <p:sldId id="339" r:id="rId16"/>
    <p:sldId id="343" r:id="rId17"/>
    <p:sldId id="342" r:id="rId18"/>
    <p:sldId id="267" r:id="rId19"/>
    <p:sldId id="270" r:id="rId20"/>
    <p:sldId id="367" r:id="rId21"/>
    <p:sldId id="385" r:id="rId22"/>
    <p:sldId id="386" r:id="rId23"/>
    <p:sldId id="271" r:id="rId24"/>
    <p:sldId id="272" r:id="rId25"/>
    <p:sldId id="275" r:id="rId26"/>
    <p:sldId id="274" r:id="rId27"/>
    <p:sldId id="273" r:id="rId28"/>
    <p:sldId id="276" r:id="rId29"/>
    <p:sldId id="277" r:id="rId30"/>
    <p:sldId id="278" r:id="rId31"/>
    <p:sldId id="369" r:id="rId32"/>
    <p:sldId id="370" r:id="rId33"/>
    <p:sldId id="371" r:id="rId34"/>
    <p:sldId id="372" r:id="rId35"/>
    <p:sldId id="374" r:id="rId36"/>
    <p:sldId id="282" r:id="rId37"/>
    <p:sldId id="375" r:id="rId38"/>
    <p:sldId id="283" r:id="rId39"/>
    <p:sldId id="377" r:id="rId40"/>
    <p:sldId id="376" r:id="rId41"/>
    <p:sldId id="285" r:id="rId42"/>
    <p:sldId id="344" r:id="rId43"/>
    <p:sldId id="345" r:id="rId44"/>
    <p:sldId id="346" r:id="rId45"/>
    <p:sldId id="387" r:id="rId46"/>
    <p:sldId id="388" r:id="rId47"/>
    <p:sldId id="389" r:id="rId48"/>
    <p:sldId id="390" r:id="rId49"/>
    <p:sldId id="391" r:id="rId50"/>
    <p:sldId id="392" r:id="rId51"/>
    <p:sldId id="393" r:id="rId52"/>
    <p:sldId id="394" r:id="rId53"/>
    <p:sldId id="395" r:id="rId54"/>
    <p:sldId id="396" r:id="rId55"/>
    <p:sldId id="397" r:id="rId56"/>
    <p:sldId id="384" r:id="rId57"/>
    <p:sldId id="320" r:id="rId58"/>
    <p:sldId id="398" r:id="rId59"/>
    <p:sldId id="303" r:id="rId60"/>
    <p:sldId id="335" r:id="rId61"/>
    <p:sldId id="309" r:id="rId62"/>
    <p:sldId id="289" r:id="rId63"/>
    <p:sldId id="336" r:id="rId64"/>
    <p:sldId id="310" r:id="rId65"/>
    <p:sldId id="311" r:id="rId66"/>
    <p:sldId id="307" r:id="rId67"/>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6" autoAdjust="0"/>
    <p:restoredTop sz="95253" autoAdjust="0"/>
  </p:normalViewPr>
  <p:slideViewPr>
    <p:cSldViewPr>
      <p:cViewPr>
        <p:scale>
          <a:sx n="50" d="100"/>
          <a:sy n="50" d="100"/>
        </p:scale>
        <p:origin x="222" y="702"/>
      </p:cViewPr>
      <p:guideLst>
        <p:guide orient="horz" pos="2160"/>
        <p:guide pos="2880"/>
      </p:guideLst>
    </p:cSldViewPr>
  </p:slideViewPr>
  <p:outlineViewPr>
    <p:cViewPr>
      <p:scale>
        <a:sx n="33" d="100"/>
        <a:sy n="33" d="100"/>
      </p:scale>
      <p:origin x="48" y="8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D849621-3D80-4F3C-86C1-F15C9D4A3955}" type="datetimeFigureOut">
              <a:rPr lang="en-US" smtClean="0"/>
              <a:pPr/>
              <a:t>9/6/2016</a:t>
            </a:fld>
            <a:endParaRPr lang="en-US"/>
          </a:p>
        </p:txBody>
      </p:sp>
      <p:sp>
        <p:nvSpPr>
          <p:cNvPr id="4" name="Footer Placeholder 3"/>
          <p:cNvSpPr>
            <a:spLocks noGrp="1"/>
          </p:cNvSpPr>
          <p:nvPr>
            <p:ph type="ftr" sz="quarter" idx="2"/>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551"/>
            <a:ext cx="2971800" cy="465138"/>
          </a:xfrm>
          <a:prstGeom prst="rect">
            <a:avLst/>
          </a:prstGeom>
        </p:spPr>
        <p:txBody>
          <a:bodyPr vert="horz" lIns="91440" tIns="45720" rIns="91440" bIns="45720" rtlCol="0" anchor="b"/>
          <a:lstStyle>
            <a:lvl1pPr algn="r">
              <a:defRPr sz="1200"/>
            </a:lvl1pPr>
          </a:lstStyle>
          <a:p>
            <a:fld id="{A6C86DF4-2473-4FF2-B6F9-ED062AD0600A}" type="slidenum">
              <a:rPr lang="en-US" smtClean="0"/>
              <a:pPr/>
              <a:t>‹#›</a:t>
            </a:fld>
            <a:endParaRPr lang="en-US"/>
          </a:p>
        </p:txBody>
      </p:sp>
    </p:spTree>
    <p:extLst>
      <p:ext uri="{BB962C8B-B14F-4D97-AF65-F5344CB8AC3E}">
        <p14:creationId xmlns:p14="http://schemas.microsoft.com/office/powerpoint/2010/main" val="3240938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C19E8585-1365-4DDD-9DB5-967CC08A3D2D}" type="datetimeFigureOut">
              <a:rPr lang="en-US" smtClean="0"/>
              <a:pPr/>
              <a:t>9/6/2016</a:t>
            </a:fld>
            <a:endParaRPr lang="en-US"/>
          </a:p>
        </p:txBody>
      </p:sp>
      <p:sp>
        <p:nvSpPr>
          <p:cNvPr id="4" name="Slide Image Placeholder 3"/>
          <p:cNvSpPr>
            <a:spLocks noGrp="1" noRot="1" noChangeAspect="1"/>
          </p:cNvSpPr>
          <p:nvPr>
            <p:ph type="sldImg" idx="2"/>
          </p:nvPr>
        </p:nvSpPr>
        <p:spPr>
          <a:xfrm>
            <a:off x="110172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5169B391-F79F-497D-82C1-01DDC789D2D8}" type="slidenum">
              <a:rPr lang="en-US" smtClean="0"/>
              <a:pPr/>
              <a:t>‹#›</a:t>
            </a:fld>
            <a:endParaRPr lang="en-US"/>
          </a:p>
        </p:txBody>
      </p:sp>
    </p:spTree>
    <p:extLst>
      <p:ext uri="{BB962C8B-B14F-4D97-AF65-F5344CB8AC3E}">
        <p14:creationId xmlns:p14="http://schemas.microsoft.com/office/powerpoint/2010/main" val="234098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286ABB-4B4C-4371-8CE2-57579D0D7A76}" type="slidenum">
              <a:rPr lang="en-US" smtClean="0"/>
              <a:pPr/>
              <a:t>1</a:t>
            </a:fld>
            <a:endParaRPr lang="en-US" smtClean="0"/>
          </a:p>
        </p:txBody>
      </p:sp>
    </p:spTree>
    <p:extLst>
      <p:ext uri="{BB962C8B-B14F-4D97-AF65-F5344CB8AC3E}">
        <p14:creationId xmlns:p14="http://schemas.microsoft.com/office/powerpoint/2010/main" val="224161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AACDCA03-66C4-4D1A-BACC-180B803F71C3}" type="slidenum">
              <a:rPr lang="en-US"/>
              <a:pPr/>
              <a:t>25</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 Round roman b. horseshoe </a:t>
            </a:r>
            <a:r>
              <a:rPr lang="en-US" dirty="0" err="1" smtClean="0"/>
              <a:t>moorish</a:t>
            </a:r>
            <a:r>
              <a:rPr lang="en-US" dirty="0" smtClean="0"/>
              <a:t> c. lancet or gothic</a:t>
            </a:r>
            <a:r>
              <a:rPr lang="en-US" baseline="0" dirty="0" smtClean="0"/>
              <a:t> d. ogee e. trefoil f. </a:t>
            </a:r>
            <a:r>
              <a:rPr lang="en-US" baseline="0" dirty="0" err="1" smtClean="0"/>
              <a:t>tudor</a:t>
            </a:r>
            <a:endParaRPr lang="en-US" dirty="0" smtClean="0"/>
          </a:p>
        </p:txBody>
      </p:sp>
    </p:spTree>
    <p:extLst>
      <p:ext uri="{BB962C8B-B14F-4D97-AF65-F5344CB8AC3E}">
        <p14:creationId xmlns:p14="http://schemas.microsoft.com/office/powerpoint/2010/main" val="45715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DAE510C9-7750-4CA7-B437-4DCAB30ADA5B}" type="slidenum">
              <a:rPr lang="en-US"/>
              <a:pPr/>
              <a:t>26</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94810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a:lstStyle/>
          <a:p>
            <a:fld id="{0B69B4EE-07A0-4D76-921E-2C71D2DFE924}" type="slidenum">
              <a:rPr lang="en-US"/>
              <a:pPr/>
              <a:t>27</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82743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5BDC65B5-A83C-42FB-8555-DA102CF89132}" type="slidenum">
              <a:rPr lang="en-US"/>
              <a:pPr/>
              <a:t>28</a:t>
            </a:fld>
            <a:endParaRPr lang="en-US"/>
          </a:p>
        </p:txBody>
      </p:sp>
    </p:spTree>
    <p:extLst>
      <p:ext uri="{BB962C8B-B14F-4D97-AF65-F5344CB8AC3E}">
        <p14:creationId xmlns:p14="http://schemas.microsoft.com/office/powerpoint/2010/main" val="144145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B612868B-4D56-4893-A6AA-A49F6717C833}" type="slidenum">
              <a:rPr lang="en-US"/>
              <a:pPr/>
              <a:t>29</a:t>
            </a:fld>
            <a:endParaRPr lang="en-US"/>
          </a:p>
        </p:txBody>
      </p:sp>
    </p:spTree>
    <p:extLst>
      <p:ext uri="{BB962C8B-B14F-4D97-AF65-F5344CB8AC3E}">
        <p14:creationId xmlns:p14="http://schemas.microsoft.com/office/powerpoint/2010/main" val="58302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1259A9EF-C773-4BF8-B1D3-F5E9E1A4BA05}" type="slidenum">
              <a:rPr lang="en-US"/>
              <a:pPr/>
              <a:t>30</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191294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70EFD787-11B1-4B6E-9FA6-C534FC80D0AB}" type="slidenum">
              <a:rPr lang="en-US"/>
              <a:pPr/>
              <a:t>36</a:t>
            </a:fld>
            <a:endParaRPr lang="en-US"/>
          </a:p>
        </p:txBody>
      </p:sp>
    </p:spTree>
    <p:extLst>
      <p:ext uri="{BB962C8B-B14F-4D97-AF65-F5344CB8AC3E}">
        <p14:creationId xmlns:p14="http://schemas.microsoft.com/office/powerpoint/2010/main" val="369038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 to the right side of the picture.   The flying buttresses are in between the windows at the rear of the cathedral. </a:t>
            </a:r>
          </a:p>
        </p:txBody>
      </p:sp>
      <p:sp>
        <p:nvSpPr>
          <p:cNvPr id="86020" name="Slide Number Placeholder 3"/>
          <p:cNvSpPr>
            <a:spLocks noGrp="1"/>
          </p:cNvSpPr>
          <p:nvPr>
            <p:ph type="sldNum" sz="quarter" idx="5"/>
          </p:nvPr>
        </p:nvSpPr>
        <p:spPr bwMode="auto">
          <a:noFill/>
          <a:ln>
            <a:miter lim="800000"/>
            <a:headEnd/>
            <a:tailEnd/>
          </a:ln>
        </p:spPr>
        <p:txBody>
          <a:bodyPr/>
          <a:lstStyle/>
          <a:p>
            <a:fld id="{05B9EEC2-0377-4911-B6BE-D0896772E54B}" type="slidenum">
              <a:rPr lang="en-US"/>
              <a:pPr/>
              <a:t>38</a:t>
            </a:fld>
            <a:endParaRPr lang="en-US"/>
          </a:p>
        </p:txBody>
      </p:sp>
    </p:spTree>
    <p:extLst>
      <p:ext uri="{BB962C8B-B14F-4D97-AF65-F5344CB8AC3E}">
        <p14:creationId xmlns:p14="http://schemas.microsoft.com/office/powerpoint/2010/main" val="62462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94794A3C-EE30-4F3D-8BD7-DB1C6FBF25F6}" type="slidenum">
              <a:rPr lang="en-US"/>
              <a:pPr/>
              <a:t>41</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936423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7ED7A28B-A9F7-4657-B4DF-45AB4B1B55A5}" type="slidenum">
              <a:rPr lang="en-US"/>
              <a:pPr/>
              <a:t>42</a:t>
            </a:fld>
            <a:endParaRPr lang="en-US"/>
          </a:p>
        </p:txBody>
      </p:sp>
    </p:spTree>
    <p:extLst>
      <p:ext uri="{BB962C8B-B14F-4D97-AF65-F5344CB8AC3E}">
        <p14:creationId xmlns:p14="http://schemas.microsoft.com/office/powerpoint/2010/main" val="64501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286ABB-4B4C-4371-8CE2-57579D0D7A76}" type="slidenum">
              <a:rPr lang="en-US" smtClean="0"/>
              <a:pPr/>
              <a:t>2</a:t>
            </a:fld>
            <a:endParaRPr lang="en-US" smtClean="0"/>
          </a:p>
        </p:txBody>
      </p:sp>
    </p:spTree>
    <p:extLst>
      <p:ext uri="{BB962C8B-B14F-4D97-AF65-F5344CB8AC3E}">
        <p14:creationId xmlns:p14="http://schemas.microsoft.com/office/powerpoint/2010/main" val="3551145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D1CBA586-D478-44B2-A419-0C4B91F41CEE}" type="slidenum">
              <a:rPr lang="en-US"/>
              <a:pPr/>
              <a:t>43</a:t>
            </a:fld>
            <a:endParaRPr lang="en-US"/>
          </a:p>
        </p:txBody>
      </p:sp>
    </p:spTree>
    <p:extLst>
      <p:ext uri="{BB962C8B-B14F-4D97-AF65-F5344CB8AC3E}">
        <p14:creationId xmlns:p14="http://schemas.microsoft.com/office/powerpoint/2010/main" val="155886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a:lstStyle/>
          <a:p>
            <a:fld id="{09B04E99-ABA4-4A9E-BCD6-D5D9542D015A}" type="slidenum">
              <a:rPr lang="en-US"/>
              <a:pPr/>
              <a:t>44</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251837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3B2C2874-4802-437D-9E72-672FF26AFBA2}" type="slidenum">
              <a:rPr lang="en-US" altLang="en-US"/>
              <a:pPr/>
              <a:t>58</a:t>
            </a:fld>
            <a:endParaRPr lang="en-US" altLang="en-US"/>
          </a:p>
        </p:txBody>
      </p:sp>
    </p:spTree>
    <p:extLst>
      <p:ext uri="{BB962C8B-B14F-4D97-AF65-F5344CB8AC3E}">
        <p14:creationId xmlns:p14="http://schemas.microsoft.com/office/powerpoint/2010/main" val="1721455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a:lstStyle/>
          <a:p>
            <a:fld id="{1C781C1B-D44A-4FDA-A10B-E8C39AC6B42A}" type="slidenum">
              <a:rPr lang="en-US"/>
              <a:pPr/>
              <a:t>60</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75741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a:lstStyle/>
          <a:p>
            <a:fld id="{1C781C1B-D44A-4FDA-A10B-E8C39AC6B42A}" type="slidenum">
              <a:rPr lang="en-US"/>
              <a:pPr/>
              <a:t>62</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04756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69B391-F79F-497D-82C1-01DDC789D2D8}" type="slidenum">
              <a:rPr lang="en-US" smtClean="0"/>
              <a:pPr/>
              <a:t>66</a:t>
            </a:fld>
            <a:endParaRPr lang="en-US"/>
          </a:p>
        </p:txBody>
      </p:sp>
    </p:spTree>
    <p:extLst>
      <p:ext uri="{BB962C8B-B14F-4D97-AF65-F5344CB8AC3E}">
        <p14:creationId xmlns:p14="http://schemas.microsoft.com/office/powerpoint/2010/main" val="79129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C7B14A41-82FD-4C65-A732-DA00FE563B22}" type="slidenum">
              <a:rPr lang="en-US"/>
              <a:pPr/>
              <a:t>3</a:t>
            </a:fld>
            <a:endParaRPr lang="en-US"/>
          </a:p>
        </p:txBody>
      </p:sp>
    </p:spTree>
    <p:extLst>
      <p:ext uri="{BB962C8B-B14F-4D97-AF65-F5344CB8AC3E}">
        <p14:creationId xmlns:p14="http://schemas.microsoft.com/office/powerpoint/2010/main" val="211486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7F80A495-250B-4CB5-BE4A-13BC7B338A1D}" type="slidenum">
              <a:rPr lang="en-US"/>
              <a:pPr/>
              <a:t>4</a:t>
            </a:fld>
            <a:endParaRPr lang="en-US"/>
          </a:p>
        </p:txBody>
      </p:sp>
    </p:spTree>
    <p:extLst>
      <p:ext uri="{BB962C8B-B14F-4D97-AF65-F5344CB8AC3E}">
        <p14:creationId xmlns:p14="http://schemas.microsoft.com/office/powerpoint/2010/main" val="373619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CADA4743-E6D3-4611-8AB2-09D1DFB5E6F5}" type="slidenum">
              <a:rPr lang="en-US"/>
              <a:pPr/>
              <a:t>14</a:t>
            </a:fld>
            <a:endParaRPr lang="en-US"/>
          </a:p>
        </p:txBody>
      </p:sp>
    </p:spTree>
    <p:extLst>
      <p:ext uri="{BB962C8B-B14F-4D97-AF65-F5344CB8AC3E}">
        <p14:creationId xmlns:p14="http://schemas.microsoft.com/office/powerpoint/2010/main" val="340477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a:lstStyle/>
          <a:p>
            <a:fld id="{26BC5B86-B699-4D81-8B79-82B8199EBE03}" type="slidenum">
              <a:rPr lang="en-US"/>
              <a:pPr/>
              <a:t>18</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53580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D172172A-82EB-40D0-AD77-DC9F9CDBA5E7}" type="slidenum">
              <a:rPr lang="en-US"/>
              <a:pPr/>
              <a:t>19</a:t>
            </a:fld>
            <a:endParaRPr lang="en-US"/>
          </a:p>
        </p:txBody>
      </p:sp>
    </p:spTree>
    <p:extLst>
      <p:ext uri="{BB962C8B-B14F-4D97-AF65-F5344CB8AC3E}">
        <p14:creationId xmlns:p14="http://schemas.microsoft.com/office/powerpoint/2010/main" val="131467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646945D4-5285-47C1-A4FB-B5B046716AAB}" type="slidenum">
              <a:rPr lang="en-US"/>
              <a:pPr/>
              <a:t>23</a:t>
            </a:fld>
            <a:endParaRPr lang="en-US"/>
          </a:p>
        </p:txBody>
      </p:sp>
    </p:spTree>
    <p:extLst>
      <p:ext uri="{BB962C8B-B14F-4D97-AF65-F5344CB8AC3E}">
        <p14:creationId xmlns:p14="http://schemas.microsoft.com/office/powerpoint/2010/main" val="65869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BAA9AAE2-C477-4E53-B262-03FEC4480150}" type="slidenum">
              <a:rPr lang="en-US"/>
              <a:pPr/>
              <a:t>24</a:t>
            </a:fld>
            <a:endParaRPr lang="en-US"/>
          </a:p>
        </p:txBody>
      </p:sp>
    </p:spTree>
    <p:extLst>
      <p:ext uri="{BB962C8B-B14F-4D97-AF65-F5344CB8AC3E}">
        <p14:creationId xmlns:p14="http://schemas.microsoft.com/office/powerpoint/2010/main" val="371704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D102AE-7878-4D6A-A770-C534C99797F3}"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102AE-7878-4D6A-A770-C534C99797F3}"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102AE-7878-4D6A-A770-C534C99797F3}"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24FC76-9AA9-4300-B496-61F9400FEE13}"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2DAE6B-307E-4B98-A6B4-5855B7440E41}"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102AE-7878-4D6A-A770-C534C99797F3}"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102AE-7878-4D6A-A770-C534C99797F3}"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D102AE-7878-4D6A-A770-C534C99797F3}"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102AE-7878-4D6A-A770-C534C99797F3}" type="datetimeFigureOut">
              <a:rPr lang="en-US" smtClean="0"/>
              <a:pPr/>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D102AE-7878-4D6A-A770-C534C99797F3}" type="datetimeFigureOut">
              <a:rPr lang="en-US" smtClean="0"/>
              <a:pPr/>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102AE-7878-4D6A-A770-C534C99797F3}" type="datetimeFigureOut">
              <a:rPr lang="en-US" smtClean="0"/>
              <a:pPr/>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102AE-7878-4D6A-A770-C534C99797F3}"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102AE-7878-4D6A-A770-C534C99797F3}"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02C61-10FB-4715-9C4E-6651BCBAD0C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102AE-7878-4D6A-A770-C534C99797F3}" type="datetimeFigureOut">
              <a:rPr lang="en-US" smtClean="0"/>
              <a:pPr/>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02C61-10FB-4715-9C4E-6651BCBAD0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arkgovernment.com/news/wp-content/uploads/2008/11/stonehenge-aerial.jpg"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2.xml"/><Relationship Id="rId4" Type="http://schemas.openxmlformats.org/officeDocument/2006/relationships/image" Target="../media/image70.wmf"/></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76" t="6472" r="1386" b="2016"/>
          <a:stretch/>
        </p:blipFill>
        <p:spPr>
          <a:xfrm>
            <a:off x="2057400" y="3635374"/>
            <a:ext cx="6705600" cy="2917826"/>
          </a:xfrm>
          <a:prstGeom prst="rect">
            <a:avLst/>
          </a:prstGeom>
          <a:ln>
            <a:solidFill>
              <a:schemeClr val="bg1">
                <a:lumMod val="65000"/>
              </a:schemeClr>
            </a:solidFill>
          </a:ln>
        </p:spPr>
      </p:pic>
      <p:sp>
        <p:nvSpPr>
          <p:cNvPr id="11266" name="Rectangle 2"/>
          <p:cNvSpPr>
            <a:spLocks noGrp="1" noChangeArrowheads="1"/>
          </p:cNvSpPr>
          <p:nvPr>
            <p:ph type="ctrTitle"/>
          </p:nvPr>
        </p:nvSpPr>
        <p:spPr>
          <a:xfrm>
            <a:off x="-1066800" y="-250825"/>
            <a:ext cx="11201400" cy="1470025"/>
          </a:xfrm>
        </p:spPr>
        <p:txBody>
          <a:bodyPr>
            <a:normAutofit/>
          </a:bodyPr>
          <a:lstStyle/>
          <a:p>
            <a:pPr eaLnBrk="1" hangingPunct="1"/>
            <a:r>
              <a:rPr lang="en-US" sz="3600" b="1" u="sng" dirty="0" smtClean="0">
                <a:latin typeface="Bookman Old Style" pitchFamily="18" charset="0"/>
              </a:rPr>
              <a:t>Architecture: Basic Structures</a:t>
            </a:r>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7770"/>
          <a:stretch/>
        </p:blipFill>
        <p:spPr>
          <a:xfrm flipH="1">
            <a:off x="457200" y="990600"/>
            <a:ext cx="5562600" cy="2891907"/>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endParaRPr lang="en-US" altLang="en-US" smtClean="0"/>
          </a:p>
        </p:txBody>
      </p:sp>
      <p:sp>
        <p:nvSpPr>
          <p:cNvPr id="60419"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28676" name="Picture 4" descr="3_%20Nine%20pyramids%20of%20Giza_JPG"/>
          <p:cNvPicPr>
            <a:picLocks noChangeAspect="1" noChangeArrowheads="1"/>
          </p:cNvPicPr>
          <p:nvPr/>
        </p:nvPicPr>
        <p:blipFill rotWithShape="1">
          <a:blip r:embed="rId2" cstate="print"/>
          <a:srcRect l="5630" r="6635"/>
          <a:stretch/>
        </p:blipFill>
        <p:spPr bwMode="auto">
          <a:xfrm>
            <a:off x="0" y="0"/>
            <a:ext cx="9144000" cy="6858000"/>
          </a:xfrm>
          <a:prstGeom prst="rect">
            <a:avLst/>
          </a:prstGeom>
          <a:noFill/>
          <a:ln w="9525">
            <a:noFill/>
            <a:miter lim="800000"/>
            <a:headEnd/>
            <a:tailEnd/>
          </a:ln>
        </p:spPr>
      </p:pic>
      <p:sp>
        <p:nvSpPr>
          <p:cNvPr id="5" name="Content Placeholder 4"/>
          <p:cNvSpPr txBox="1">
            <a:spLocks/>
          </p:cNvSpPr>
          <p:nvPr/>
        </p:nvSpPr>
        <p:spPr>
          <a:xfrm>
            <a:off x="1447800" y="304800"/>
            <a:ext cx="7467600" cy="1096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en-US" b="1" dirty="0" smtClean="0">
                <a:solidFill>
                  <a:schemeClr val="tx1"/>
                </a:solidFill>
                <a:latin typeface="Bookman Old Style" panose="02050604050505020204" pitchFamily="18" charset="0"/>
                <a:cs typeface="Times New Roman" pitchFamily="18" charset="0"/>
              </a:rPr>
              <a:t>The Pyramids at Giza (Egypt)</a:t>
            </a:r>
          </a:p>
          <a:p>
            <a:pPr algn="l"/>
            <a:r>
              <a:rPr lang="en-US" b="1" dirty="0" smtClean="0">
                <a:solidFill>
                  <a:schemeClr val="tx1"/>
                </a:solidFill>
                <a:latin typeface="Bookman Old Style" panose="02050604050505020204" pitchFamily="18" charset="0"/>
              </a:rPr>
              <a:t/>
            </a:r>
            <a:br>
              <a:rPr lang="en-US" b="1" dirty="0" smtClean="0">
                <a:solidFill>
                  <a:schemeClr val="tx1"/>
                </a:solidFill>
                <a:latin typeface="Bookman Old Style" panose="02050604050505020204" pitchFamily="18" charset="0"/>
              </a:rPr>
            </a:br>
            <a:endParaRPr lang="en-US" b="1" dirty="0">
              <a:solidFill>
                <a:schemeClr val="tx1"/>
              </a:solidFill>
              <a:latin typeface="Bookman Old Style" panose="02050604050505020204" pitchFamily="18" charset="0"/>
            </a:endParaRPr>
          </a:p>
        </p:txBody>
      </p:sp>
      <p:pic>
        <p:nvPicPr>
          <p:cNvPr id="6" name="Picture 4" descr="figure06"/>
          <p:cNvPicPr>
            <a:picLocks noChangeAspect="1" noChangeArrowheads="1"/>
          </p:cNvPicPr>
          <p:nvPr/>
        </p:nvPicPr>
        <p:blipFill rotWithShape="1">
          <a:blip r:embed="rId3">
            <a:extLst>
              <a:ext uri="{28A0092B-C50C-407E-A947-70E740481C1C}">
                <a14:useLocalDpi xmlns:a14="http://schemas.microsoft.com/office/drawing/2010/main" val="0"/>
              </a:ext>
            </a:extLst>
          </a:blip>
          <a:srcRect l="15833" t="18889" r="15833" b="34444"/>
          <a:stretch/>
        </p:blipFill>
        <p:spPr bwMode="auto">
          <a:xfrm>
            <a:off x="5181600" y="4724400"/>
            <a:ext cx="3886200" cy="199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198437"/>
            <a:ext cx="4114800" cy="4525963"/>
          </a:xfrm>
        </p:spPr>
        <p:txBody>
          <a:bodyPr>
            <a:normAutofit/>
          </a:bodyPr>
          <a:lstStyle/>
          <a:p>
            <a:pPr>
              <a:buNone/>
            </a:pPr>
            <a:r>
              <a:rPr lang="en-US" sz="2800" b="1" dirty="0" smtClean="0">
                <a:latin typeface="Bookman Old Style" panose="02050604050505020204" pitchFamily="18" charset="0"/>
              </a:rPr>
              <a:t>Stones are stacked without the use of mortar; weight and gravity keep them in place. </a:t>
            </a:r>
            <a:endParaRPr lang="en-US" sz="2800" b="1" dirty="0">
              <a:latin typeface="Bookman Old Style" panose="02050604050505020204" pitchFamily="18" charset="0"/>
            </a:endParaRPr>
          </a:p>
        </p:txBody>
      </p:sp>
      <p:pic>
        <p:nvPicPr>
          <p:cNvPr id="6" name="Picture 2" descr="http://www.wonderclub.com/WorldWonders/images/Pyramid.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l="13120" t="-357" r="16863"/>
          <a:stretch/>
        </p:blipFill>
        <p:spPr bwMode="auto">
          <a:xfrm>
            <a:off x="0" y="-18572"/>
            <a:ext cx="4572000" cy="4097513"/>
          </a:xfrm>
          <a:prstGeom prst="rect">
            <a:avLst/>
          </a:prstGeom>
          <a:noFill/>
          <a:ln w="9525">
            <a:noFill/>
            <a:miter lim="800000"/>
            <a:headEnd/>
            <a:tailEnd/>
          </a:ln>
        </p:spPr>
      </p:pic>
      <p:pic>
        <p:nvPicPr>
          <p:cNvPr id="1026" name="Picture 2" descr="http://patentpending.blogs.com/.a/6a00d83451c56869e20154382fca48970c-pi"/>
          <p:cNvPicPr>
            <a:picLocks noChangeAspect="1" noChangeArrowheads="1"/>
          </p:cNvPicPr>
          <p:nvPr/>
        </p:nvPicPr>
        <p:blipFill rotWithShape="1">
          <a:blip r:embed="rId4" cstate="print"/>
          <a:srcRect l="18666" b="2820"/>
          <a:stretch/>
        </p:blipFill>
        <p:spPr bwMode="auto">
          <a:xfrm>
            <a:off x="4572000" y="2590800"/>
            <a:ext cx="4648200" cy="4267200"/>
          </a:xfrm>
          <a:prstGeom prst="rect">
            <a:avLst/>
          </a:prstGeom>
          <a:noFill/>
        </p:spPr>
      </p:pic>
      <p:pic>
        <p:nvPicPr>
          <p:cNvPr id="1028" name="Picture 4" descr="http://www.philipcoppens.com/gp_pm_2.jpg"/>
          <p:cNvPicPr>
            <a:picLocks noChangeAspect="1" noChangeArrowheads="1"/>
          </p:cNvPicPr>
          <p:nvPr/>
        </p:nvPicPr>
        <p:blipFill rotWithShape="1">
          <a:blip r:embed="rId5" cstate="print"/>
          <a:srcRect t="8824"/>
          <a:stretch/>
        </p:blipFill>
        <p:spPr bwMode="auto">
          <a:xfrm>
            <a:off x="0" y="4078941"/>
            <a:ext cx="4572000" cy="277906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orld-pyramids.com/en/assets/images/Egypt/Great%20pyramid/IMG_3359_resize.JPG"/>
          <p:cNvPicPr>
            <a:picLocks noChangeAspect="1" noChangeArrowheads="1"/>
          </p:cNvPicPr>
          <p:nvPr/>
        </p:nvPicPr>
        <p:blipFill>
          <a:blip r:embed="rId2" cstate="print"/>
          <a:srcRect/>
          <a:stretch>
            <a:fillRect/>
          </a:stretch>
        </p:blipFill>
        <p:spPr bwMode="auto">
          <a:xfrm>
            <a:off x="0" y="2743201"/>
            <a:ext cx="5486400" cy="4114800"/>
          </a:xfrm>
          <a:prstGeom prst="rect">
            <a:avLst/>
          </a:prstGeom>
          <a:noFill/>
        </p:spPr>
      </p:pic>
      <p:sp>
        <p:nvSpPr>
          <p:cNvPr id="5" name="Content Placeholder 4"/>
          <p:cNvSpPr>
            <a:spLocks noGrp="1"/>
          </p:cNvSpPr>
          <p:nvPr>
            <p:ph idx="1"/>
          </p:nvPr>
        </p:nvSpPr>
        <p:spPr>
          <a:xfrm>
            <a:off x="1447800" y="152400"/>
            <a:ext cx="8229600" cy="4525963"/>
          </a:xfrm>
        </p:spPr>
        <p:txBody>
          <a:bodyPr>
            <a:normAutofit/>
          </a:bodyPr>
          <a:lstStyle/>
          <a:p>
            <a:r>
              <a:rPr lang="en-US" sz="2600" b="1" dirty="0" smtClean="0">
                <a:latin typeface="Bookman Old Style" panose="02050604050505020204" pitchFamily="18" charset="0"/>
              </a:rPr>
              <a:t>481 </a:t>
            </a:r>
            <a:r>
              <a:rPr lang="en-US" sz="2600" b="1" dirty="0" smtClean="0">
                <a:latin typeface="Bookman Old Style" panose="02050604050505020204" pitchFamily="18" charset="0"/>
              </a:rPr>
              <a:t>feet tall</a:t>
            </a:r>
          </a:p>
          <a:p>
            <a:r>
              <a:rPr lang="en-US" sz="2600" b="1" dirty="0" smtClean="0">
                <a:latin typeface="Bookman Old Style" panose="02050604050505020204" pitchFamily="18" charset="0"/>
              </a:rPr>
              <a:t>2,300,000 blocks of </a:t>
            </a:r>
            <a:r>
              <a:rPr lang="en-US" sz="2600" b="1" dirty="0" smtClean="0">
                <a:latin typeface="Bookman Old Style" panose="02050604050505020204" pitchFamily="18" charset="0"/>
              </a:rPr>
              <a:t>stone</a:t>
            </a:r>
          </a:p>
          <a:p>
            <a:r>
              <a:rPr lang="en-US" sz="2600" b="1" dirty="0" smtClean="0">
                <a:latin typeface="Bookman Old Style" panose="02050604050505020204" pitchFamily="18" charset="0"/>
              </a:rPr>
              <a:t>avg</a:t>
            </a:r>
            <a:r>
              <a:rPr lang="en-US" sz="2600" b="1" dirty="0" smtClean="0">
                <a:latin typeface="Bookman Old Style" panose="02050604050505020204" pitchFamily="18" charset="0"/>
              </a:rPr>
              <a:t>. </a:t>
            </a:r>
            <a:r>
              <a:rPr lang="en-US" sz="2600" b="1" dirty="0" smtClean="0">
                <a:latin typeface="Bookman Old Style" panose="02050604050505020204" pitchFamily="18" charset="0"/>
              </a:rPr>
              <a:t>block of stone 2.5 </a:t>
            </a:r>
            <a:r>
              <a:rPr lang="en-US" sz="2600" b="1" dirty="0" smtClean="0">
                <a:latin typeface="Bookman Old Style" panose="02050604050505020204" pitchFamily="18" charset="0"/>
              </a:rPr>
              <a:t>tons each</a:t>
            </a:r>
            <a:r>
              <a:rPr lang="en-US" sz="2600" b="1" dirty="0" smtClean="0">
                <a:latin typeface="Bookman Old Style" panose="02050604050505020204" pitchFamily="18" charset="0"/>
              </a:rPr>
              <a:t>!</a:t>
            </a:r>
          </a:p>
          <a:p>
            <a:r>
              <a:rPr lang="en-US" sz="2600" b="1" dirty="0">
                <a:latin typeface="Bookman Old Style" panose="02050604050505020204" pitchFamily="18" charset="0"/>
              </a:rPr>
              <a:t>756’ at its </a:t>
            </a:r>
            <a:r>
              <a:rPr lang="en-US" sz="2600" b="1" dirty="0" smtClean="0">
                <a:latin typeface="Bookman Old Style" panose="02050604050505020204" pitchFamily="18" charset="0"/>
              </a:rPr>
              <a:t>base</a:t>
            </a:r>
          </a:p>
          <a:p>
            <a:r>
              <a:rPr lang="en-US" sz="2600" b="1" dirty="0" smtClean="0">
                <a:latin typeface="Bookman Old Style" panose="02050604050505020204" pitchFamily="18" charset="0"/>
              </a:rPr>
              <a:t>Likely </a:t>
            </a:r>
            <a:r>
              <a:rPr lang="en-US" sz="2600" b="1" dirty="0">
                <a:latin typeface="Bookman Old Style" panose="02050604050505020204" pitchFamily="18" charset="0"/>
              </a:rPr>
              <a:t>took 15-20 years to build</a:t>
            </a:r>
            <a:r>
              <a:rPr lang="en-US" sz="2600" b="1" dirty="0" smtClean="0">
                <a:latin typeface="Bookman Old Style" panose="02050604050505020204" pitchFamily="18" charset="0"/>
              </a:rPr>
              <a:t/>
            </a:r>
            <a:br>
              <a:rPr lang="en-US" sz="2600" b="1" dirty="0" smtClean="0">
                <a:latin typeface="Bookman Old Style" panose="02050604050505020204" pitchFamily="18" charset="0"/>
              </a:rPr>
            </a:br>
            <a:endParaRPr lang="en-US" sz="2600" b="1" dirty="0">
              <a:latin typeface="Bookman Old Style" panose="02050604050505020204" pitchFamily="18" charset="0"/>
            </a:endParaRPr>
          </a:p>
        </p:txBody>
      </p:sp>
      <p:pic>
        <p:nvPicPr>
          <p:cNvPr id="4" name="Picture 3" descr="pyr"/>
          <p:cNvPicPr>
            <a:picLocks noChangeAspect="1" noChangeArrowheads="1"/>
          </p:cNvPicPr>
          <p:nvPr/>
        </p:nvPicPr>
        <p:blipFill rotWithShape="1">
          <a:blip r:embed="rId3" cstate="print"/>
          <a:srcRect l="13899" t="144" r="1159"/>
          <a:stretch/>
        </p:blipFill>
        <p:spPr bwMode="auto">
          <a:xfrm>
            <a:off x="4724400" y="2743201"/>
            <a:ext cx="4438650" cy="4114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0"/>
            <a:ext cx="8229600" cy="1143000"/>
          </a:xfrm>
        </p:spPr>
        <p:txBody>
          <a:bodyPr>
            <a:normAutofit/>
          </a:bodyPr>
          <a:lstStyle/>
          <a:p>
            <a:pPr eaLnBrk="1" hangingPunct="1"/>
            <a:r>
              <a:rPr lang="en-US" altLang="en-US" sz="3200" b="1" dirty="0" smtClean="0">
                <a:latin typeface="Bookman Old Style" panose="02050604050505020204" pitchFamily="18" charset="0"/>
              </a:rPr>
              <a:t>Function: tombs </a:t>
            </a:r>
            <a:r>
              <a:rPr lang="en-US" altLang="en-US" sz="3200" b="1" dirty="0" smtClean="0">
                <a:latin typeface="Bookman Old Style" panose="02050604050505020204" pitchFamily="18" charset="0"/>
              </a:rPr>
              <a:t>for the </a:t>
            </a:r>
            <a:r>
              <a:rPr lang="en-US" altLang="en-US" sz="3200" b="1" dirty="0" smtClean="0">
                <a:latin typeface="Bookman Old Style" panose="02050604050505020204" pitchFamily="18" charset="0"/>
              </a:rPr>
              <a:t>pharaohs </a:t>
            </a:r>
            <a:endParaRPr lang="en-US" altLang="en-US" sz="3200" b="1" dirty="0" smtClean="0">
              <a:latin typeface="Bookman Old Style" panose="02050604050505020204" pitchFamily="18" charset="0"/>
            </a:endParaRPr>
          </a:p>
        </p:txBody>
      </p:sp>
      <p:pic>
        <p:nvPicPr>
          <p:cNvPr id="27652" name="Picture 2" descr="http://www.unmuseum.org/crosspyr_sm.jpg"/>
          <p:cNvPicPr>
            <a:picLocks noChangeAspect="1" noChangeArrowheads="1"/>
          </p:cNvPicPr>
          <p:nvPr/>
        </p:nvPicPr>
        <p:blipFill>
          <a:blip r:embed="rId2" cstate="print"/>
          <a:srcRect/>
          <a:stretch>
            <a:fillRect/>
          </a:stretch>
        </p:blipFill>
        <p:spPr bwMode="auto">
          <a:xfrm>
            <a:off x="0" y="1134073"/>
            <a:ext cx="9144000" cy="57239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85725"/>
            <a:ext cx="8229600" cy="1143000"/>
          </a:xfrm>
        </p:spPr>
        <p:txBody>
          <a:bodyPr>
            <a:normAutofit/>
          </a:bodyPr>
          <a:lstStyle/>
          <a:p>
            <a:r>
              <a:rPr lang="en-US" sz="3400" b="1" u="sng" dirty="0" smtClean="0">
                <a:latin typeface="Bookman Old Style" panose="02050604050505020204" pitchFamily="18" charset="0"/>
              </a:rPr>
              <a:t>4. Columns</a:t>
            </a:r>
            <a:endParaRPr lang="en-US" sz="3400" b="1" u="sng" dirty="0">
              <a:latin typeface="Bookman Old Style" panose="02050604050505020204" pitchFamily="18" charset="0"/>
            </a:endParaRPr>
          </a:p>
        </p:txBody>
      </p:sp>
      <p:sp>
        <p:nvSpPr>
          <p:cNvPr id="8195" name="Rectangle 4"/>
          <p:cNvSpPr>
            <a:spLocks noGrp="1" noChangeArrowheads="1"/>
          </p:cNvSpPr>
          <p:nvPr>
            <p:ph type="body" sz="half" idx="1"/>
          </p:nvPr>
        </p:nvSpPr>
        <p:spPr>
          <a:xfrm>
            <a:off x="304800" y="914400"/>
            <a:ext cx="6858000" cy="4525963"/>
          </a:xfrm>
        </p:spPr>
        <p:txBody>
          <a:bodyPr/>
          <a:lstStyle/>
          <a:p>
            <a:pPr eaLnBrk="1" hangingPunct="1"/>
            <a:r>
              <a:rPr lang="en-US" sz="2800" b="1" dirty="0" smtClean="0">
                <a:latin typeface="Bookman Old Style" panose="02050604050505020204" pitchFamily="18" charset="0"/>
              </a:rPr>
              <a:t>Vertical, round pillar that supports an arch or entablature</a:t>
            </a:r>
          </a:p>
        </p:txBody>
      </p:sp>
      <p:sp>
        <p:nvSpPr>
          <p:cNvPr id="8196" name="Text Box 6"/>
          <p:cNvSpPr txBox="1">
            <a:spLocks noChangeArrowheads="1"/>
          </p:cNvSpPr>
          <p:nvPr/>
        </p:nvSpPr>
        <p:spPr bwMode="auto">
          <a:xfrm>
            <a:off x="152400" y="6029980"/>
            <a:ext cx="4038600" cy="523220"/>
          </a:xfrm>
          <a:prstGeom prst="rect">
            <a:avLst/>
          </a:prstGeom>
          <a:noFill/>
          <a:ln w="9525">
            <a:noFill/>
            <a:miter lim="800000"/>
            <a:headEnd/>
            <a:tailEnd/>
          </a:ln>
        </p:spPr>
        <p:txBody>
          <a:bodyPr>
            <a:spAutoFit/>
          </a:bodyPr>
          <a:lstStyle/>
          <a:p>
            <a:pPr algn="ctr">
              <a:spcBef>
                <a:spcPct val="50000"/>
              </a:spcBef>
            </a:pPr>
            <a:r>
              <a:rPr lang="en-US" sz="2800" b="1" dirty="0" smtClean="0">
                <a:latin typeface="Bookman Old Style" panose="02050604050505020204" pitchFamily="18" charset="0"/>
              </a:rPr>
              <a:t>Parthenon (Greece)</a:t>
            </a:r>
            <a:endParaRPr lang="en-US" sz="2800" b="1" dirty="0">
              <a:latin typeface="Bookman Old Style" panose="02050604050505020204" pitchFamily="18" charset="0"/>
            </a:endParaRPr>
          </a:p>
        </p:txBody>
      </p:sp>
      <p:pic>
        <p:nvPicPr>
          <p:cNvPr id="8197" name="Picture 8" descr="Columns"/>
          <p:cNvPicPr>
            <a:picLocks noChangeAspect="1" noChangeArrowheads="1"/>
          </p:cNvPicPr>
          <p:nvPr/>
        </p:nvPicPr>
        <p:blipFill>
          <a:blip r:embed="rId3" cstate="print"/>
          <a:srcRect/>
          <a:stretch>
            <a:fillRect/>
          </a:stretch>
        </p:blipFill>
        <p:spPr bwMode="auto">
          <a:xfrm>
            <a:off x="4634078" y="1981200"/>
            <a:ext cx="4509921" cy="487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152400"/>
            <a:ext cx="8686800" cy="609600"/>
          </a:xfrm>
        </p:spPr>
        <p:txBody>
          <a:bodyPr>
            <a:normAutofit/>
          </a:bodyPr>
          <a:lstStyle/>
          <a:p>
            <a:pPr eaLnBrk="1" hangingPunct="1"/>
            <a:r>
              <a:rPr lang="en-US" altLang="en-US" sz="2800" b="1" dirty="0" smtClean="0">
                <a:latin typeface="Bookman Old Style" panose="02050604050505020204" pitchFamily="18" charset="0"/>
                <a:cs typeface="Times New Roman" pitchFamily="18" charset="0"/>
              </a:rPr>
              <a:t>The Parts of </a:t>
            </a:r>
            <a:r>
              <a:rPr lang="en-US" altLang="en-US" sz="2800" b="1" dirty="0" smtClean="0">
                <a:latin typeface="Bookman Old Style" panose="02050604050505020204" pitchFamily="18" charset="0"/>
                <a:cs typeface="Times New Roman" pitchFamily="18" charset="0"/>
              </a:rPr>
              <a:t>a Greek Temple</a:t>
            </a:r>
          </a:p>
        </p:txBody>
      </p:sp>
      <p:sp>
        <p:nvSpPr>
          <p:cNvPr id="35843" name="Content Placeholder 2"/>
          <p:cNvSpPr>
            <a:spLocks noGrp="1"/>
          </p:cNvSpPr>
          <p:nvPr>
            <p:ph idx="1"/>
          </p:nvPr>
        </p:nvSpPr>
        <p:spPr>
          <a:xfrm>
            <a:off x="381000" y="914400"/>
            <a:ext cx="9144000" cy="6096000"/>
          </a:xfrm>
        </p:spPr>
        <p:txBody>
          <a:bodyPr/>
          <a:lstStyle/>
          <a:p>
            <a:pPr marL="514350" indent="-514350">
              <a:buAutoNum type="arabicPeriod"/>
            </a:pPr>
            <a:r>
              <a:rPr lang="en-US" altLang="en-US" sz="2400" b="1" dirty="0" smtClean="0">
                <a:latin typeface="Bookman Old Style" panose="02050604050505020204" pitchFamily="18" charset="0"/>
              </a:rPr>
              <a:t>STEPPED FOUNDATION</a:t>
            </a:r>
          </a:p>
          <a:p>
            <a:pPr marL="514350" indent="-514350">
              <a:buAutoNum type="arabicPeriod"/>
            </a:pPr>
            <a:r>
              <a:rPr lang="en-US" altLang="en-US" sz="2400" b="1" dirty="0" smtClean="0">
                <a:latin typeface="Bookman Old Style" panose="02050604050505020204" pitchFamily="18" charset="0"/>
              </a:rPr>
              <a:t>COLUMNS</a:t>
            </a:r>
          </a:p>
          <a:p>
            <a:pPr marL="514350" indent="-514350">
              <a:buAutoNum type="arabicPeriod"/>
            </a:pPr>
            <a:r>
              <a:rPr lang="en-US" altLang="en-US" sz="2400" b="1" dirty="0" smtClean="0">
                <a:latin typeface="Bookman Old Style" panose="02050604050505020204" pitchFamily="18" charset="0"/>
              </a:rPr>
              <a:t>ENTABLATURE</a:t>
            </a:r>
          </a:p>
          <a:p>
            <a:pPr marL="514350" indent="-514350">
              <a:buAutoNum type="arabicPeriod"/>
            </a:pPr>
            <a:r>
              <a:rPr lang="en-US" altLang="en-US" sz="2400" b="1" dirty="0" smtClean="0">
                <a:latin typeface="Bookman Old Style" panose="02050604050505020204" pitchFamily="18" charset="0"/>
              </a:rPr>
              <a:t>PEDIMENT (</a:t>
            </a:r>
            <a:r>
              <a:rPr lang="en-US" altLang="en-US" sz="2400" b="1" i="1" dirty="0" smtClean="0">
                <a:latin typeface="Bookman Old Style" panose="02050604050505020204" pitchFamily="18" charset="0"/>
              </a:rPr>
              <a:t>triangular façade of the roof</a:t>
            </a:r>
            <a:r>
              <a:rPr lang="en-US" altLang="en-US" sz="2400" b="1" dirty="0" smtClean="0">
                <a:latin typeface="Bookman Old Style" panose="02050604050505020204" pitchFamily="18" charset="0"/>
              </a:rPr>
              <a:t>)</a:t>
            </a:r>
          </a:p>
        </p:txBody>
      </p:sp>
      <p:pic>
        <p:nvPicPr>
          <p:cNvPr id="4" name="Picture 4" descr="temple hera 2"/>
          <p:cNvPicPr>
            <a:picLocks noChangeAspect="1" noChangeArrowheads="1"/>
          </p:cNvPicPr>
          <p:nvPr/>
        </p:nvPicPr>
        <p:blipFill>
          <a:blip r:embed="rId2" cstate="print"/>
          <a:srcRect r="7597"/>
          <a:stretch>
            <a:fillRect/>
          </a:stretch>
        </p:blipFill>
        <p:spPr bwMode="auto">
          <a:xfrm>
            <a:off x="1524000" y="2837909"/>
            <a:ext cx="6096000" cy="3867691"/>
          </a:xfrm>
          <a:prstGeom prst="rect">
            <a:avLst/>
          </a:prstGeom>
          <a:noFill/>
          <a:ln w="9525">
            <a:noFill/>
            <a:miter lim="800000"/>
            <a:headEnd/>
            <a:tailEnd/>
          </a:ln>
        </p:spPr>
      </p:pic>
      <p:sp>
        <p:nvSpPr>
          <p:cNvPr id="5" name="TextBox 4"/>
          <p:cNvSpPr txBox="1"/>
          <p:nvPr/>
        </p:nvSpPr>
        <p:spPr>
          <a:xfrm>
            <a:off x="5369290" y="5624840"/>
            <a:ext cx="421910" cy="523220"/>
          </a:xfrm>
          <a:prstGeom prst="rect">
            <a:avLst/>
          </a:prstGeom>
          <a:noFill/>
        </p:spPr>
        <p:txBody>
          <a:bodyPr wrap="none" rtlCol="0">
            <a:spAutoFit/>
          </a:bodyPr>
          <a:lstStyle/>
          <a:p>
            <a:r>
              <a:rPr lang="en-US" sz="2800" b="1" u="sng" dirty="0" smtClean="0">
                <a:solidFill>
                  <a:srgbClr val="FFFF00"/>
                </a:solidFill>
                <a:effectLst>
                  <a:outerShdw blurRad="38100" dist="38100" dir="2700000" algn="tl">
                    <a:srgbClr val="000000">
                      <a:alpha val="43137"/>
                    </a:srgbClr>
                  </a:outerShdw>
                </a:effectLst>
                <a:latin typeface="Bookman Old Style" panose="02050604050505020204" pitchFamily="18" charset="0"/>
              </a:rPr>
              <a:t>1</a:t>
            </a:r>
            <a:endParaRPr lang="en-US" sz="2800" b="1" u="sng"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
        <p:nvSpPr>
          <p:cNvPr id="6" name="TextBox 5"/>
          <p:cNvSpPr txBox="1"/>
          <p:nvPr/>
        </p:nvSpPr>
        <p:spPr>
          <a:xfrm>
            <a:off x="5181600" y="4647233"/>
            <a:ext cx="421910" cy="523220"/>
          </a:xfrm>
          <a:prstGeom prst="rect">
            <a:avLst/>
          </a:prstGeom>
          <a:noFill/>
        </p:spPr>
        <p:txBody>
          <a:bodyPr wrap="none" rtlCol="0">
            <a:spAutoFit/>
          </a:bodyPr>
          <a:lstStyle/>
          <a:p>
            <a:r>
              <a:rPr lang="en-US" sz="2800" b="1" u="sng" dirty="0" smtClean="0">
                <a:solidFill>
                  <a:srgbClr val="FFFF00"/>
                </a:solidFill>
                <a:effectLst>
                  <a:outerShdw blurRad="38100" dist="38100" dir="2700000" algn="tl">
                    <a:srgbClr val="000000">
                      <a:alpha val="43137"/>
                    </a:srgbClr>
                  </a:outerShdw>
                </a:effectLst>
                <a:latin typeface="Bookman Old Style" panose="02050604050505020204" pitchFamily="18" charset="0"/>
              </a:rPr>
              <a:t>2</a:t>
            </a:r>
            <a:endParaRPr lang="en-US" sz="2800" b="1" u="sng"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
        <p:nvSpPr>
          <p:cNvPr id="8" name="TextBox 7"/>
          <p:cNvSpPr txBox="1"/>
          <p:nvPr/>
        </p:nvSpPr>
        <p:spPr>
          <a:xfrm>
            <a:off x="4572000" y="3370883"/>
            <a:ext cx="421910" cy="523220"/>
          </a:xfrm>
          <a:prstGeom prst="rect">
            <a:avLst/>
          </a:prstGeom>
          <a:noFill/>
        </p:spPr>
        <p:txBody>
          <a:bodyPr wrap="none" rtlCol="0">
            <a:spAutoFit/>
          </a:bodyPr>
          <a:lstStyle/>
          <a:p>
            <a:r>
              <a:rPr lang="en-US" sz="2800" b="1" u="sng" dirty="0" smtClean="0">
                <a:solidFill>
                  <a:srgbClr val="FFFF00"/>
                </a:solidFill>
                <a:effectLst>
                  <a:outerShdw blurRad="38100" dist="38100" dir="2700000" algn="tl">
                    <a:srgbClr val="000000">
                      <a:alpha val="43137"/>
                    </a:srgbClr>
                  </a:outerShdw>
                </a:effectLst>
                <a:latin typeface="Bookman Old Style" panose="02050604050505020204" pitchFamily="18" charset="0"/>
              </a:rPr>
              <a:t>3</a:t>
            </a:r>
            <a:endParaRPr lang="en-US" sz="2800" b="1" u="sng"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
        <p:nvSpPr>
          <p:cNvPr id="9" name="TextBox 8"/>
          <p:cNvSpPr txBox="1"/>
          <p:nvPr/>
        </p:nvSpPr>
        <p:spPr>
          <a:xfrm>
            <a:off x="3200400" y="3047033"/>
            <a:ext cx="421910" cy="523220"/>
          </a:xfrm>
          <a:prstGeom prst="rect">
            <a:avLst/>
          </a:prstGeom>
          <a:noFill/>
        </p:spPr>
        <p:txBody>
          <a:bodyPr wrap="none" rtlCol="0">
            <a:spAutoFit/>
          </a:bodyPr>
          <a:lstStyle/>
          <a:p>
            <a:r>
              <a:rPr lang="en-US" sz="2800" b="1" u="sng" dirty="0" smtClean="0">
                <a:solidFill>
                  <a:srgbClr val="FFFF00"/>
                </a:solidFill>
                <a:effectLst>
                  <a:outerShdw blurRad="38100" dist="38100" dir="2700000" algn="tl">
                    <a:srgbClr val="000000">
                      <a:alpha val="43137"/>
                    </a:srgbClr>
                  </a:outerShdw>
                </a:effectLst>
                <a:latin typeface="Bookman Old Style" panose="02050604050505020204" pitchFamily="18" charset="0"/>
              </a:rPr>
              <a:t>4</a:t>
            </a:r>
            <a:endParaRPr lang="en-US" sz="2800" b="1" u="sng"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681412" y="492125"/>
            <a:ext cx="2209800" cy="350837"/>
          </a:xfrm>
        </p:spPr>
        <p:txBody>
          <a:bodyPr>
            <a:normAutofit fontScale="90000"/>
          </a:bodyPr>
          <a:lstStyle/>
          <a:p>
            <a:r>
              <a:rPr lang="en-US" sz="3200" b="1" smtClean="0">
                <a:latin typeface="Bookman Old Style" panose="02050604050505020204" pitchFamily="18" charset="0"/>
              </a:rPr>
              <a:t>Capital</a:t>
            </a:r>
          </a:p>
        </p:txBody>
      </p:sp>
      <p:pic>
        <p:nvPicPr>
          <p:cNvPr id="39940" name="Content Placeholder 3"/>
          <p:cNvPicPr>
            <a:picLocks noChangeAspect="1"/>
          </p:cNvPicPr>
          <p:nvPr/>
        </p:nvPicPr>
        <p:blipFill>
          <a:blip r:embed="rId2" cstate="print"/>
          <a:srcRect l="30769" r="38461" b="8360"/>
          <a:stretch>
            <a:fillRect/>
          </a:stretch>
        </p:blipFill>
        <p:spPr bwMode="auto">
          <a:xfrm>
            <a:off x="1228724" y="323850"/>
            <a:ext cx="2033588" cy="6076950"/>
          </a:xfrm>
          <a:prstGeom prst="rect">
            <a:avLst/>
          </a:prstGeom>
          <a:noFill/>
          <a:ln w="9525">
            <a:noFill/>
            <a:miter lim="800000"/>
            <a:headEnd/>
            <a:tailEnd/>
          </a:ln>
        </p:spPr>
      </p:pic>
      <p:sp>
        <p:nvSpPr>
          <p:cNvPr id="5" name="Right Brace 4"/>
          <p:cNvSpPr/>
          <p:nvPr/>
        </p:nvSpPr>
        <p:spPr>
          <a:xfrm>
            <a:off x="5676900" y="323850"/>
            <a:ext cx="533400" cy="6076950"/>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Bookman Old Style" panose="02050604050505020204" pitchFamily="18" charset="0"/>
            </a:endParaRPr>
          </a:p>
        </p:txBody>
      </p:sp>
      <p:cxnSp>
        <p:nvCxnSpPr>
          <p:cNvPr id="7" name="Straight Arrow Connector 6"/>
          <p:cNvCxnSpPr/>
          <p:nvPr/>
        </p:nvCxnSpPr>
        <p:spPr>
          <a:xfrm flipH="1">
            <a:off x="2963862" y="668337"/>
            <a:ext cx="9906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805112" y="3167062"/>
            <a:ext cx="1295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33712" y="5986462"/>
            <a:ext cx="1066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945" name="Title 1"/>
          <p:cNvSpPr txBox="1">
            <a:spLocks/>
          </p:cNvSpPr>
          <p:nvPr/>
        </p:nvSpPr>
        <p:spPr bwMode="auto">
          <a:xfrm>
            <a:off x="3681412" y="2990850"/>
            <a:ext cx="2209800" cy="352425"/>
          </a:xfrm>
          <a:prstGeom prst="rect">
            <a:avLst/>
          </a:prstGeom>
          <a:noFill/>
          <a:ln w="9525">
            <a:noFill/>
            <a:miter lim="800000"/>
            <a:headEnd/>
            <a:tailEnd/>
          </a:ln>
        </p:spPr>
        <p:txBody>
          <a:bodyPr anchor="ctr"/>
          <a:lstStyle/>
          <a:p>
            <a:pPr algn="ctr"/>
            <a:r>
              <a:rPr lang="en-US" sz="3200" b="1">
                <a:latin typeface="Bookman Old Style" panose="02050604050505020204" pitchFamily="18" charset="0"/>
              </a:rPr>
              <a:t>Shaft</a:t>
            </a:r>
          </a:p>
        </p:txBody>
      </p:sp>
      <p:sp>
        <p:nvSpPr>
          <p:cNvPr id="39946" name="Title 1"/>
          <p:cNvSpPr txBox="1">
            <a:spLocks/>
          </p:cNvSpPr>
          <p:nvPr/>
        </p:nvSpPr>
        <p:spPr bwMode="auto">
          <a:xfrm>
            <a:off x="3848100" y="5792787"/>
            <a:ext cx="1776412" cy="350838"/>
          </a:xfrm>
          <a:prstGeom prst="rect">
            <a:avLst/>
          </a:prstGeom>
          <a:noFill/>
          <a:ln w="9525">
            <a:noFill/>
            <a:miter lim="800000"/>
            <a:headEnd/>
            <a:tailEnd/>
          </a:ln>
        </p:spPr>
        <p:txBody>
          <a:bodyPr anchor="ctr"/>
          <a:lstStyle/>
          <a:p>
            <a:pPr algn="ctr"/>
            <a:r>
              <a:rPr lang="en-US" sz="3200" b="1" dirty="0" smtClean="0">
                <a:latin typeface="Bookman Old Style" panose="02050604050505020204" pitchFamily="18" charset="0"/>
              </a:rPr>
              <a:t>Base</a:t>
            </a:r>
            <a:endParaRPr lang="en-US" sz="3200" b="1" dirty="0">
              <a:latin typeface="Bookman Old Style" panose="02050604050505020204" pitchFamily="18" charset="0"/>
            </a:endParaRPr>
          </a:p>
        </p:txBody>
      </p:sp>
      <p:sp>
        <p:nvSpPr>
          <p:cNvPr id="39947" name="Title 1"/>
          <p:cNvSpPr txBox="1">
            <a:spLocks/>
          </p:cNvSpPr>
          <p:nvPr/>
        </p:nvSpPr>
        <p:spPr bwMode="auto">
          <a:xfrm>
            <a:off x="6096000" y="3098800"/>
            <a:ext cx="2209800" cy="350837"/>
          </a:xfrm>
          <a:prstGeom prst="rect">
            <a:avLst/>
          </a:prstGeom>
          <a:noFill/>
          <a:ln w="9525">
            <a:noFill/>
            <a:miter lim="800000"/>
            <a:headEnd/>
            <a:tailEnd/>
          </a:ln>
        </p:spPr>
        <p:txBody>
          <a:bodyPr anchor="ctr"/>
          <a:lstStyle/>
          <a:p>
            <a:pPr algn="ctr"/>
            <a:r>
              <a:rPr lang="en-US" sz="3200" b="1">
                <a:latin typeface="Bookman Old Style" panose="02050604050505020204" pitchFamily="18" charset="0"/>
              </a:rPr>
              <a:t>Column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1143000"/>
          </a:xfrm>
        </p:spPr>
        <p:txBody>
          <a:bodyPr>
            <a:noAutofit/>
          </a:bodyPr>
          <a:lstStyle/>
          <a:p>
            <a:pPr eaLnBrk="1" hangingPunct="1"/>
            <a:r>
              <a:rPr lang="en-US" altLang="en-US" sz="3200" b="1" dirty="0" smtClean="0">
                <a:latin typeface="Bookman Old Style" panose="02050604050505020204" pitchFamily="18" charset="0"/>
                <a:cs typeface="Times New Roman" pitchFamily="18" charset="0"/>
              </a:rPr>
              <a:t>There are 3 “orders” or styles of Greek Temple Architecture</a:t>
            </a:r>
          </a:p>
        </p:txBody>
      </p:sp>
      <p:pic>
        <p:nvPicPr>
          <p:cNvPr id="38915" name="Content Placeholder 3"/>
          <p:cNvPicPr>
            <a:picLocks noGrp="1" noChangeAspect="1"/>
          </p:cNvPicPr>
          <p:nvPr>
            <p:ph idx="1"/>
          </p:nvPr>
        </p:nvPicPr>
        <p:blipFill rotWithShape="1">
          <a:blip r:embed="rId2" cstate="print"/>
          <a:srcRect r="11111" b="7975"/>
          <a:stretch/>
        </p:blipFill>
        <p:spPr>
          <a:xfrm>
            <a:off x="2315130" y="1371600"/>
            <a:ext cx="4466670" cy="5081253"/>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1143000"/>
          </a:xfrm>
        </p:spPr>
        <p:txBody>
          <a:bodyPr>
            <a:normAutofit/>
          </a:bodyPr>
          <a:lstStyle/>
          <a:p>
            <a:pPr eaLnBrk="1" hangingPunct="1"/>
            <a:r>
              <a:rPr lang="en-US" sz="3600" b="1" dirty="0" smtClean="0">
                <a:latin typeface="Bookman Old Style" panose="02050604050505020204" pitchFamily="18" charset="0"/>
              </a:rPr>
              <a:t>Types </a:t>
            </a:r>
            <a:r>
              <a:rPr lang="en-US" sz="3600" b="1" dirty="0" smtClean="0">
                <a:latin typeface="Bookman Old Style" panose="02050604050505020204" pitchFamily="18" charset="0"/>
              </a:rPr>
              <a:t>of Greek Columns</a:t>
            </a:r>
          </a:p>
        </p:txBody>
      </p:sp>
      <p:sp>
        <p:nvSpPr>
          <p:cNvPr id="9219" name="Rectangle 3"/>
          <p:cNvSpPr>
            <a:spLocks noGrp="1" noChangeArrowheads="1"/>
          </p:cNvSpPr>
          <p:nvPr>
            <p:ph type="body" idx="1"/>
          </p:nvPr>
        </p:nvSpPr>
        <p:spPr>
          <a:xfrm>
            <a:off x="381000" y="1295400"/>
            <a:ext cx="8458200" cy="4525963"/>
          </a:xfrm>
        </p:spPr>
        <p:txBody>
          <a:bodyPr>
            <a:noAutofit/>
          </a:bodyPr>
          <a:lstStyle/>
          <a:p>
            <a:pPr eaLnBrk="1" hangingPunct="1">
              <a:lnSpc>
                <a:spcPct val="90000"/>
              </a:lnSpc>
              <a:buFontTx/>
              <a:buNone/>
            </a:pPr>
            <a:r>
              <a:rPr lang="en-US" sz="3000" b="1" dirty="0" smtClean="0">
                <a:latin typeface="Bookman Old Style" panose="02050604050505020204" pitchFamily="18" charset="0"/>
              </a:rPr>
              <a:t>Doric Column </a:t>
            </a:r>
            <a:r>
              <a:rPr lang="en-US" sz="3000" b="1" dirty="0">
                <a:latin typeface="Bookman Old Style" panose="02050604050505020204" pitchFamily="18" charset="0"/>
              </a:rPr>
              <a:t>(</a:t>
            </a:r>
            <a:r>
              <a:rPr lang="en-US" sz="3000" b="1" dirty="0" smtClean="0">
                <a:latin typeface="Bookman Old Style" panose="02050604050505020204" pitchFamily="18" charset="0"/>
              </a:rPr>
              <a:t>simple)  </a:t>
            </a:r>
            <a:endParaRPr lang="en-US" sz="3000" b="1" dirty="0" smtClean="0">
              <a:latin typeface="Bookman Old Style" panose="02050604050505020204" pitchFamily="18" charset="0"/>
            </a:endParaRPr>
          </a:p>
          <a:p>
            <a:pPr eaLnBrk="1" hangingPunct="1">
              <a:lnSpc>
                <a:spcPct val="90000"/>
              </a:lnSpc>
              <a:buFontTx/>
              <a:buNone/>
            </a:pPr>
            <a:endParaRPr lang="en-US" sz="1800" b="1" dirty="0" smtClean="0">
              <a:latin typeface="Bookman Old Style" panose="02050604050505020204" pitchFamily="18" charset="0"/>
            </a:endParaRPr>
          </a:p>
          <a:p>
            <a:pPr eaLnBrk="1" hangingPunct="1">
              <a:lnSpc>
                <a:spcPct val="90000"/>
              </a:lnSpc>
              <a:buFontTx/>
              <a:buNone/>
            </a:pPr>
            <a:endParaRPr lang="en-US" sz="3000" b="1" dirty="0" smtClean="0">
              <a:latin typeface="Bookman Old Style" panose="02050604050505020204" pitchFamily="18" charset="0"/>
            </a:endParaRPr>
          </a:p>
          <a:p>
            <a:pPr eaLnBrk="1" hangingPunct="1">
              <a:lnSpc>
                <a:spcPct val="90000"/>
              </a:lnSpc>
              <a:buFontTx/>
              <a:buNone/>
            </a:pPr>
            <a:endParaRPr lang="en-US" sz="3000" b="1" dirty="0" smtClean="0">
              <a:latin typeface="Bookman Old Style" panose="02050604050505020204" pitchFamily="18" charset="0"/>
            </a:endParaRPr>
          </a:p>
          <a:p>
            <a:pPr algn="r" eaLnBrk="1" hangingPunct="1">
              <a:lnSpc>
                <a:spcPct val="90000"/>
              </a:lnSpc>
              <a:buFontTx/>
              <a:buNone/>
            </a:pPr>
            <a:r>
              <a:rPr lang="en-US" sz="3000" b="1" dirty="0" smtClean="0">
                <a:latin typeface="Bookman Old Style" panose="02050604050505020204" pitchFamily="18" charset="0"/>
              </a:rPr>
              <a:t>Ionic </a:t>
            </a:r>
            <a:r>
              <a:rPr lang="en-US" sz="3000" b="1" dirty="0" smtClean="0">
                <a:latin typeface="Bookman Old Style" panose="02050604050505020204" pitchFamily="18" charset="0"/>
              </a:rPr>
              <a:t>Column (scrolled)</a:t>
            </a:r>
            <a:endParaRPr lang="en-US" sz="3000" b="1" dirty="0" smtClean="0">
              <a:latin typeface="Bookman Old Style" panose="02050604050505020204" pitchFamily="18" charset="0"/>
            </a:endParaRPr>
          </a:p>
          <a:p>
            <a:pPr eaLnBrk="1" hangingPunct="1">
              <a:lnSpc>
                <a:spcPct val="90000"/>
              </a:lnSpc>
              <a:buFontTx/>
              <a:buNone/>
            </a:pPr>
            <a:endParaRPr lang="en-US" sz="3000" b="1" dirty="0" smtClean="0">
              <a:latin typeface="Bookman Old Style" panose="02050604050505020204" pitchFamily="18" charset="0"/>
            </a:endParaRPr>
          </a:p>
          <a:p>
            <a:pPr eaLnBrk="1" hangingPunct="1">
              <a:lnSpc>
                <a:spcPct val="90000"/>
              </a:lnSpc>
              <a:buFontTx/>
              <a:buNone/>
            </a:pPr>
            <a:endParaRPr lang="en-US" sz="1800" b="1" dirty="0" smtClean="0">
              <a:latin typeface="Bookman Old Style" panose="02050604050505020204" pitchFamily="18" charset="0"/>
            </a:endParaRPr>
          </a:p>
          <a:p>
            <a:pPr eaLnBrk="1" hangingPunct="1">
              <a:lnSpc>
                <a:spcPct val="90000"/>
              </a:lnSpc>
              <a:buFontTx/>
              <a:buNone/>
            </a:pPr>
            <a:endParaRPr lang="en-US" sz="3000" b="1" dirty="0" smtClean="0">
              <a:latin typeface="Bookman Old Style" panose="02050604050505020204" pitchFamily="18" charset="0"/>
            </a:endParaRPr>
          </a:p>
          <a:p>
            <a:pPr eaLnBrk="1" hangingPunct="1">
              <a:lnSpc>
                <a:spcPct val="90000"/>
              </a:lnSpc>
              <a:buFontTx/>
              <a:buNone/>
            </a:pPr>
            <a:r>
              <a:rPr lang="en-US" sz="3000" b="1" dirty="0" smtClean="0">
                <a:latin typeface="Bookman Old Style" panose="02050604050505020204" pitchFamily="18" charset="0"/>
              </a:rPr>
              <a:t>Corinthian </a:t>
            </a:r>
            <a:r>
              <a:rPr lang="en-US" sz="3000" b="1" dirty="0" smtClean="0">
                <a:latin typeface="Bookman Old Style" panose="02050604050505020204" pitchFamily="18" charset="0"/>
              </a:rPr>
              <a:t>Column (fancy) </a:t>
            </a:r>
            <a:endParaRPr lang="en-US" sz="3000" b="1" dirty="0" smtClean="0">
              <a:latin typeface="Bookman Old Style" panose="02050604050505020204" pitchFamily="18" charset="0"/>
            </a:endParaRPr>
          </a:p>
        </p:txBody>
      </p:sp>
      <p:pic>
        <p:nvPicPr>
          <p:cNvPr id="4" name="Picture 2" descr="http://us.123rf.com/400wm/400/400/deskcube/deskcube0808/deskcube080800006/3401813-ionic-corinthian-doric-columns-architecture-details-in-vector.jpg"/>
          <p:cNvPicPr>
            <a:picLocks noChangeAspect="1" noChangeArrowheads="1"/>
          </p:cNvPicPr>
          <p:nvPr/>
        </p:nvPicPr>
        <p:blipFill rotWithShape="1">
          <a:blip r:embed="rId3" cstate="print"/>
          <a:srcRect l="60000" t="4145" r="3360" b="68912"/>
          <a:stretch/>
        </p:blipFill>
        <p:spPr bwMode="auto">
          <a:xfrm>
            <a:off x="5181600" y="1091340"/>
            <a:ext cx="2113085" cy="1499460"/>
          </a:xfrm>
          <a:prstGeom prst="rect">
            <a:avLst/>
          </a:prstGeom>
          <a:noFill/>
        </p:spPr>
      </p:pic>
      <p:pic>
        <p:nvPicPr>
          <p:cNvPr id="5" name="Picture 2" descr="http://us.123rf.com/400wm/400/400/deskcube/deskcube0808/deskcube080800006/3401813-ionic-corinthian-doric-columns-architecture-details-in-vector.jpg"/>
          <p:cNvPicPr>
            <a:picLocks noChangeAspect="1" noChangeArrowheads="1"/>
          </p:cNvPicPr>
          <p:nvPr/>
        </p:nvPicPr>
        <p:blipFill>
          <a:blip r:embed="rId3" cstate="print"/>
          <a:srcRect l="58000" t="31088" b="44042"/>
          <a:stretch>
            <a:fillRect/>
          </a:stretch>
        </p:blipFill>
        <p:spPr bwMode="auto">
          <a:xfrm>
            <a:off x="1219200" y="2797629"/>
            <a:ext cx="2438400" cy="1393371"/>
          </a:xfrm>
          <a:prstGeom prst="rect">
            <a:avLst/>
          </a:prstGeom>
          <a:noFill/>
        </p:spPr>
      </p:pic>
      <p:pic>
        <p:nvPicPr>
          <p:cNvPr id="6" name="Picture 2" descr="http://us.123rf.com/400wm/400/400/deskcube/deskcube0808/deskcube080800006/3401813-ionic-corinthian-doric-columns-architecture-details-in-vector.jpg"/>
          <p:cNvPicPr>
            <a:picLocks noChangeAspect="1" noChangeArrowheads="1"/>
          </p:cNvPicPr>
          <p:nvPr/>
        </p:nvPicPr>
        <p:blipFill rotWithShape="1">
          <a:blip r:embed="rId3" cstate="print"/>
          <a:srcRect l="58000" t="55959" b="3238"/>
          <a:stretch/>
        </p:blipFill>
        <p:spPr bwMode="auto">
          <a:xfrm>
            <a:off x="5867400" y="4648200"/>
            <a:ext cx="2250831" cy="1828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normAutofit/>
          </a:bodyPr>
          <a:lstStyle/>
          <a:p>
            <a:pPr>
              <a:lnSpc>
                <a:spcPct val="80000"/>
              </a:lnSpc>
            </a:pPr>
            <a:r>
              <a:rPr lang="en-US" sz="3400" b="1" u="sng" dirty="0" smtClean="0">
                <a:latin typeface="Bookman Old Style" panose="02050604050505020204" pitchFamily="18" charset="0"/>
              </a:rPr>
              <a:t>5. Colonnade</a:t>
            </a:r>
            <a:endParaRPr lang="en-US" sz="3400" b="1" u="sng" dirty="0">
              <a:latin typeface="Bookman Old Style" panose="02050604050505020204" pitchFamily="18" charset="0"/>
            </a:endParaRPr>
          </a:p>
        </p:txBody>
      </p:sp>
      <p:sp>
        <p:nvSpPr>
          <p:cNvPr id="16389" name="Rectangle 5"/>
          <p:cNvSpPr>
            <a:spLocks noGrp="1" noChangeArrowheads="1"/>
          </p:cNvSpPr>
          <p:nvPr>
            <p:ph type="body" sz="half" idx="2"/>
          </p:nvPr>
        </p:nvSpPr>
        <p:spPr>
          <a:xfrm>
            <a:off x="457200" y="1020762"/>
            <a:ext cx="8915400" cy="1676400"/>
          </a:xfrm>
        </p:spPr>
        <p:txBody>
          <a:bodyPr>
            <a:normAutofit/>
          </a:bodyPr>
          <a:lstStyle/>
          <a:p>
            <a:pPr eaLnBrk="1" hangingPunct="1">
              <a:lnSpc>
                <a:spcPct val="80000"/>
              </a:lnSpc>
            </a:pPr>
            <a:r>
              <a:rPr lang="en-US" sz="2800" b="1" dirty="0" smtClean="0">
                <a:latin typeface="Bookman Old Style" panose="02050604050505020204" pitchFamily="18" charset="0"/>
              </a:rPr>
              <a:t>Line of arches or columns bearing a horizontal entablature.</a:t>
            </a:r>
          </a:p>
          <a:p>
            <a:pPr algn="ctr" eaLnBrk="1" hangingPunct="1">
              <a:lnSpc>
                <a:spcPct val="80000"/>
              </a:lnSpc>
              <a:buFontTx/>
              <a:buNone/>
            </a:pPr>
            <a:endParaRPr lang="en-US" b="1" dirty="0" smtClean="0">
              <a:latin typeface="Bookman Old Style" panose="02050604050505020204" pitchFamily="18" charset="0"/>
            </a:endParaRPr>
          </a:p>
        </p:txBody>
      </p:sp>
      <p:pic>
        <p:nvPicPr>
          <p:cNvPr id="12293" name="Picture 7" descr="http://www.fpa.ysu.edu/~slsmith/ecbyzwebpage/parthenon.jpg"/>
          <p:cNvPicPr>
            <a:picLocks noChangeAspect="1" noChangeArrowheads="1"/>
          </p:cNvPicPr>
          <p:nvPr/>
        </p:nvPicPr>
        <p:blipFill>
          <a:blip r:embed="rId3" cstate="print"/>
          <a:srcRect/>
          <a:stretch>
            <a:fillRect/>
          </a:stretch>
        </p:blipFill>
        <p:spPr bwMode="auto">
          <a:xfrm>
            <a:off x="990600" y="1828800"/>
            <a:ext cx="7086600" cy="4101181"/>
          </a:xfrm>
          <a:prstGeom prst="rect">
            <a:avLst/>
          </a:prstGeom>
          <a:noFill/>
          <a:ln w="9525">
            <a:noFill/>
            <a:miter lim="800000"/>
            <a:headEnd/>
            <a:tailEnd/>
          </a:ln>
        </p:spPr>
      </p:pic>
      <p:sp>
        <p:nvSpPr>
          <p:cNvPr id="12294" name="Content Placeholder 6"/>
          <p:cNvSpPr>
            <a:spLocks noGrp="1"/>
          </p:cNvSpPr>
          <p:nvPr>
            <p:ph sz="half" idx="1"/>
          </p:nvPr>
        </p:nvSpPr>
        <p:spPr>
          <a:xfrm>
            <a:off x="2209800" y="6172200"/>
            <a:ext cx="7620000" cy="1371600"/>
          </a:xfrm>
        </p:spPr>
        <p:txBody>
          <a:bodyPr>
            <a:normAutofit/>
          </a:bodyPr>
          <a:lstStyle/>
          <a:p>
            <a:pPr marL="0" indent="0">
              <a:buNone/>
            </a:pPr>
            <a:r>
              <a:rPr lang="en-US" sz="2400" b="1" dirty="0" smtClean="0">
                <a:latin typeface="Bookman Old Style" panose="02050604050505020204" pitchFamily="18" charset="0"/>
              </a:rPr>
              <a:t>Parthenon (Greece)</a:t>
            </a:r>
            <a:r>
              <a:rPr lang="en-US" sz="2400" b="1" dirty="0">
                <a:latin typeface="Bookman Old Style" panose="02050604050505020204" pitchFamily="18" charset="0"/>
              </a:rPr>
              <a:t> </a:t>
            </a:r>
            <a:r>
              <a:rPr lang="en-US" sz="2400" b="1" dirty="0" smtClean="0">
                <a:latin typeface="Bookman Old Style" panose="02050604050505020204" pitchFamily="18" charset="0"/>
              </a:rPr>
              <a:t>500 </a:t>
            </a:r>
            <a:r>
              <a:rPr lang="en-US" sz="2400" b="1" dirty="0" smtClean="0">
                <a:latin typeface="Bookman Old Style" panose="02050604050505020204" pitchFamily="18" charset="0"/>
              </a:rPr>
              <a:t>B.C.</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7864" b="5555"/>
          <a:stretch/>
        </p:blipFill>
        <p:spPr>
          <a:xfrm>
            <a:off x="4653811" y="0"/>
            <a:ext cx="4490190" cy="6858000"/>
          </a:xfrm>
          <a:prstGeom prst="rect">
            <a:avLst/>
          </a:prstGeom>
        </p:spPr>
      </p:pic>
      <p:sp>
        <p:nvSpPr>
          <p:cNvPr id="11267" name="Rectangle 3"/>
          <p:cNvSpPr>
            <a:spLocks noGrp="1" noChangeArrowheads="1"/>
          </p:cNvSpPr>
          <p:nvPr>
            <p:ph type="subTitle" idx="1"/>
          </p:nvPr>
        </p:nvSpPr>
        <p:spPr>
          <a:xfrm>
            <a:off x="342900" y="2438400"/>
            <a:ext cx="4152900" cy="1066800"/>
          </a:xfrm>
        </p:spPr>
        <p:txBody>
          <a:bodyPr>
            <a:noAutofit/>
          </a:bodyPr>
          <a:lstStyle/>
          <a:p>
            <a:pPr algn="l" eaLnBrk="1" hangingPunct="1"/>
            <a:r>
              <a:rPr lang="en-US" sz="2400" b="1" i="1" dirty="0" smtClean="0">
                <a:solidFill>
                  <a:schemeClr val="tx1"/>
                </a:solidFill>
                <a:latin typeface="Bookman Old Style" panose="02050604050505020204" pitchFamily="18" charset="0"/>
              </a:rPr>
              <a:t>What basic structures do architects include in their designs?</a:t>
            </a:r>
            <a:r>
              <a:rPr lang="en-US" sz="2400" b="1" dirty="0" smtClean="0">
                <a:solidFill>
                  <a:schemeClr val="tx1"/>
                </a:solidFill>
                <a:latin typeface="Bookman Old Style" panose="02050604050505020204" pitchFamily="18" charset="0"/>
              </a:rPr>
              <a:t> </a:t>
            </a:r>
          </a:p>
        </p:txBody>
      </p:sp>
    </p:spTree>
    <p:extLst>
      <p:ext uri="{BB962C8B-B14F-4D97-AF65-F5344CB8AC3E}">
        <p14:creationId xmlns:p14="http://schemas.microsoft.com/office/powerpoint/2010/main" val="29761938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b="1" dirty="0" smtClean="0">
                <a:latin typeface="Bookman Old Style" panose="02050604050505020204" pitchFamily="18" charset="0"/>
              </a:rPr>
              <a:t>Acropolis</a:t>
            </a:r>
            <a:endParaRPr lang="en-US" b="1" dirty="0">
              <a:latin typeface="Bookman Old Style" panose="02050604050505020204" pitchFamily="18" charset="0"/>
            </a:endParaRPr>
          </a:p>
        </p:txBody>
      </p:sp>
      <p:pic>
        <p:nvPicPr>
          <p:cNvPr id="97282" name="Picture 2" descr="http://www.greece-athens.com/gallery_images/56.jpg"/>
          <p:cNvPicPr>
            <a:picLocks noChangeAspect="1" noChangeArrowheads="1"/>
          </p:cNvPicPr>
          <p:nvPr/>
        </p:nvPicPr>
        <p:blipFill rotWithShape="1">
          <a:blip r:embed="rId2" cstate="print"/>
          <a:srcRect l="7463" t="9112" b="14738"/>
          <a:stretch/>
        </p:blipFill>
        <p:spPr bwMode="auto">
          <a:xfrm>
            <a:off x="0" y="1752600"/>
            <a:ext cx="9182100" cy="51054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2800" b="1" dirty="0" smtClean="0">
                <a:latin typeface="Bookman Old Style" panose="02050604050505020204" pitchFamily="18" charset="0"/>
              </a:rPr>
              <a:t>Parthenon </a:t>
            </a:r>
            <a:r>
              <a:rPr lang="en-US" sz="2800" b="1" dirty="0" smtClean="0">
                <a:latin typeface="Bookman Old Style" panose="02050604050505020204" pitchFamily="18" charset="0"/>
              </a:rPr>
              <a:t>Replica</a:t>
            </a:r>
            <a:br>
              <a:rPr lang="en-US" sz="2800" b="1" dirty="0" smtClean="0">
                <a:latin typeface="Bookman Old Style" panose="02050604050505020204" pitchFamily="18" charset="0"/>
              </a:rPr>
            </a:br>
            <a:r>
              <a:rPr lang="en-US" sz="2800" b="1" dirty="0" smtClean="0">
                <a:latin typeface="Bookman Old Style" panose="02050604050505020204" pitchFamily="18" charset="0"/>
              </a:rPr>
              <a:t>(</a:t>
            </a:r>
            <a:r>
              <a:rPr lang="en-US" sz="2800" b="1" dirty="0" smtClean="0">
                <a:latin typeface="Bookman Old Style" panose="02050604050505020204" pitchFamily="18" charset="0"/>
              </a:rPr>
              <a:t>Nashville, TN)</a:t>
            </a:r>
            <a:endParaRPr lang="en-US" sz="2800" b="1" dirty="0">
              <a:latin typeface="Bookman Old Style" panose="02050604050505020204" pitchFamily="18" charset="0"/>
            </a:endParaRPr>
          </a:p>
        </p:txBody>
      </p:sp>
      <p:pic>
        <p:nvPicPr>
          <p:cNvPr id="96258" name="Picture 2" descr="http://ruthsadventures.com/wp-content/uploads/2013/10/The_Parthenon_Nashville_25percent.jpg"/>
          <p:cNvPicPr>
            <a:picLocks noChangeAspect="1" noChangeArrowheads="1"/>
          </p:cNvPicPr>
          <p:nvPr/>
        </p:nvPicPr>
        <p:blipFill>
          <a:blip r:embed="rId2" cstate="print"/>
          <a:srcRect/>
          <a:stretch>
            <a:fillRect/>
          </a:stretch>
        </p:blipFill>
        <p:spPr bwMode="auto">
          <a:xfrm>
            <a:off x="-1" y="1417638"/>
            <a:ext cx="9553805" cy="5440362"/>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latin typeface="Bookman Old Style" panose="02050604050505020204" pitchFamily="18" charset="0"/>
              </a:rPr>
              <a:t>Statue of Athena</a:t>
            </a:r>
            <a:endParaRPr lang="en-US" sz="3600" b="1" dirty="0">
              <a:latin typeface="Bookman Old Style" panose="02050604050505020204" pitchFamily="18" charset="0"/>
            </a:endParaRPr>
          </a:p>
        </p:txBody>
      </p:sp>
      <p:pic>
        <p:nvPicPr>
          <p:cNvPr id="5" name="Picture 4" descr="https://ferrelljenkins.files.wordpress.com/2011/12/athena_parthenon_bna_dp061609_7187t.jpg"/>
          <p:cNvPicPr>
            <a:picLocks noChangeAspect="1" noChangeArrowheads="1"/>
          </p:cNvPicPr>
          <p:nvPr/>
        </p:nvPicPr>
        <p:blipFill>
          <a:blip r:embed="rId2" cstate="print"/>
          <a:srcRect/>
          <a:stretch>
            <a:fillRect/>
          </a:stretch>
        </p:blipFill>
        <p:spPr bwMode="auto">
          <a:xfrm>
            <a:off x="609600" y="1028700"/>
            <a:ext cx="7772400" cy="58293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3400" b="1" u="sng" dirty="0" smtClean="0">
                <a:latin typeface="Bookman Old Style" panose="02050604050505020204" pitchFamily="18" charset="0"/>
              </a:rPr>
              <a:t>6. Entablature </a:t>
            </a:r>
          </a:p>
        </p:txBody>
      </p:sp>
      <p:sp>
        <p:nvSpPr>
          <p:cNvPr id="13315" name="Content Placeholder 2"/>
          <p:cNvSpPr>
            <a:spLocks noGrp="1"/>
          </p:cNvSpPr>
          <p:nvPr>
            <p:ph sz="half" idx="1"/>
          </p:nvPr>
        </p:nvSpPr>
        <p:spPr>
          <a:xfrm>
            <a:off x="152400" y="1295400"/>
            <a:ext cx="3810000" cy="4525963"/>
          </a:xfrm>
        </p:spPr>
        <p:txBody>
          <a:bodyPr/>
          <a:lstStyle/>
          <a:p>
            <a:r>
              <a:rPr lang="en-US" sz="2400" b="1" dirty="0" smtClean="0">
                <a:latin typeface="Bookman Old Style" panose="02050604050505020204" pitchFamily="18" charset="0"/>
              </a:rPr>
              <a:t>The parts of an order between the column capital and the roof or pediment.</a:t>
            </a:r>
          </a:p>
          <a:p>
            <a:endParaRPr lang="en-US" sz="2400" b="1" dirty="0" smtClean="0">
              <a:latin typeface="Bookman Old Style" panose="02050604050505020204" pitchFamily="18" charset="0"/>
            </a:endParaRPr>
          </a:p>
          <a:p>
            <a:r>
              <a:rPr lang="en-US" sz="2400" b="1" dirty="0" smtClean="0">
                <a:latin typeface="Bookman Old Style" panose="02050604050505020204" pitchFamily="18" charset="0"/>
              </a:rPr>
              <a:t>It is divided into three parts: architrave, frieze, and cornice.</a:t>
            </a:r>
          </a:p>
          <a:p>
            <a:endParaRPr lang="en-US" b="1" dirty="0" smtClean="0">
              <a:latin typeface="Bookman Old Style" panose="02050604050505020204" pitchFamily="18" charset="0"/>
            </a:endParaRPr>
          </a:p>
        </p:txBody>
      </p:sp>
      <p:pic>
        <p:nvPicPr>
          <p:cNvPr id="13317" name="Picture 2" descr="http://upload.wikimedia.org/wikipedia/commons/1/1e/Entablature_(PSF).png"/>
          <p:cNvPicPr>
            <a:picLocks noChangeAspect="1" noChangeArrowheads="1"/>
          </p:cNvPicPr>
          <p:nvPr/>
        </p:nvPicPr>
        <p:blipFill>
          <a:blip r:embed="rId3" cstate="print"/>
          <a:srcRect/>
          <a:stretch>
            <a:fillRect/>
          </a:stretch>
        </p:blipFill>
        <p:spPr bwMode="auto">
          <a:xfrm>
            <a:off x="3810000" y="1828800"/>
            <a:ext cx="5181600" cy="388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sz="3600" b="1" u="sng" dirty="0" smtClean="0">
                <a:latin typeface="Bookman Old Style" panose="02050604050505020204" pitchFamily="18" charset="0"/>
              </a:rPr>
              <a:t>7. Arch</a:t>
            </a:r>
            <a:endParaRPr lang="en-US" sz="3600" b="1" u="sng" dirty="0">
              <a:latin typeface="Bookman Old Style" panose="02050604050505020204" pitchFamily="18" charset="0"/>
            </a:endParaRPr>
          </a:p>
        </p:txBody>
      </p:sp>
      <p:sp>
        <p:nvSpPr>
          <p:cNvPr id="14339" name="Rectangle 6"/>
          <p:cNvSpPr>
            <a:spLocks noGrp="1" noChangeArrowheads="1"/>
          </p:cNvSpPr>
          <p:nvPr>
            <p:ph type="body" sz="half" idx="1"/>
          </p:nvPr>
        </p:nvSpPr>
        <p:spPr>
          <a:xfrm>
            <a:off x="381000" y="1509078"/>
            <a:ext cx="4038600" cy="3687763"/>
          </a:xfrm>
        </p:spPr>
        <p:txBody>
          <a:bodyPr/>
          <a:lstStyle/>
          <a:p>
            <a:pPr algn="ctr" eaLnBrk="1" hangingPunct="1">
              <a:buFontTx/>
              <a:buNone/>
            </a:pPr>
            <a:endParaRPr lang="en-US" b="1" dirty="0" smtClean="0">
              <a:latin typeface="Bookman Old Style" panose="02050604050505020204" pitchFamily="18" charset="0"/>
            </a:endParaRPr>
          </a:p>
          <a:p>
            <a:pPr eaLnBrk="1" hangingPunct="1"/>
            <a:r>
              <a:rPr lang="en-US" sz="2800" b="1" dirty="0" smtClean="0">
                <a:latin typeface="Bookman Old Style" panose="02050604050505020204" pitchFamily="18" charset="0"/>
              </a:rPr>
              <a:t>Vaulted wall opening that can span large spaces.  Uses dry block construction with a keystone. </a:t>
            </a:r>
          </a:p>
        </p:txBody>
      </p:sp>
      <p:sp>
        <p:nvSpPr>
          <p:cNvPr id="14340" name="Text Box 8"/>
          <p:cNvSpPr txBox="1">
            <a:spLocks noChangeArrowheads="1"/>
          </p:cNvSpPr>
          <p:nvPr/>
        </p:nvSpPr>
        <p:spPr bwMode="auto">
          <a:xfrm>
            <a:off x="3810000" y="5638801"/>
            <a:ext cx="5410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latin typeface="Bookman Old Style" panose="02050604050505020204" pitchFamily="18" charset="0"/>
              </a:rPr>
              <a:t>Roman Coliseum </a:t>
            </a:r>
            <a:endParaRPr lang="en-US" sz="2800" b="1" dirty="0">
              <a:latin typeface="Bookman Old Style" panose="02050604050505020204" pitchFamily="18" charset="0"/>
            </a:endParaRPr>
          </a:p>
        </p:txBody>
      </p:sp>
      <p:pic>
        <p:nvPicPr>
          <p:cNvPr id="14341" name="Picture 9" descr="rome_oct03_colosseum_night_lg"/>
          <p:cNvPicPr>
            <a:picLocks noGrp="1" noChangeAspect="1" noChangeArrowheads="1"/>
          </p:cNvPicPr>
          <p:nvPr>
            <p:ph sz="half" idx="2"/>
          </p:nvPr>
        </p:nvPicPr>
        <p:blipFill>
          <a:blip r:embed="rId3" cstate="print"/>
          <a:srcRect/>
          <a:stretch>
            <a:fillRect/>
          </a:stretch>
        </p:blipFill>
        <p:spPr>
          <a:xfrm>
            <a:off x="4648200" y="1531621"/>
            <a:ext cx="4038600" cy="4114800"/>
          </a:xfr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457200" y="0"/>
            <a:ext cx="8229600" cy="1143000"/>
          </a:xfrm>
        </p:spPr>
        <p:txBody>
          <a:bodyPr>
            <a:normAutofit/>
          </a:bodyPr>
          <a:lstStyle/>
          <a:p>
            <a:pPr eaLnBrk="1" hangingPunct="1"/>
            <a:r>
              <a:rPr lang="en-US" sz="3600" b="1" dirty="0" smtClean="0">
                <a:latin typeface="Bookman Old Style" panose="02050604050505020204" pitchFamily="18" charset="0"/>
              </a:rPr>
              <a:t>Types of Arches </a:t>
            </a:r>
          </a:p>
        </p:txBody>
      </p:sp>
      <p:pic>
        <p:nvPicPr>
          <p:cNvPr id="17411" name="Picture 4" descr="carches"/>
          <p:cNvPicPr>
            <a:picLocks noGrp="1" noChangeAspect="1" noChangeArrowheads="1"/>
          </p:cNvPicPr>
          <p:nvPr>
            <p:ph idx="1"/>
          </p:nvPr>
        </p:nvPicPr>
        <p:blipFill rotWithShape="1">
          <a:blip r:embed="rId3" cstate="print"/>
          <a:srcRect l="20249" t="13878" r="7955" b="11850"/>
          <a:stretch/>
        </p:blipFill>
        <p:spPr>
          <a:xfrm>
            <a:off x="190500" y="914400"/>
            <a:ext cx="8763000" cy="5315849"/>
          </a:xfrm>
          <a:noFill/>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5263" t="25472" r="33685" b="16910"/>
          <a:stretch/>
        </p:blipFill>
        <p:spPr>
          <a:xfrm>
            <a:off x="838200" y="3352800"/>
            <a:ext cx="3352800" cy="3524738"/>
          </a:xfrm>
          <a:prstGeom prst="rect">
            <a:avLst/>
          </a:prstGeom>
        </p:spPr>
      </p:pic>
      <p:sp>
        <p:nvSpPr>
          <p:cNvPr id="5" name="Text Box 8"/>
          <p:cNvSpPr txBox="1">
            <a:spLocks noChangeArrowheads="1"/>
          </p:cNvSpPr>
          <p:nvPr/>
        </p:nvSpPr>
        <p:spPr bwMode="auto">
          <a:xfrm>
            <a:off x="1600200" y="3163404"/>
            <a:ext cx="5410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latin typeface="Bookman Old Style" panose="02050604050505020204" pitchFamily="18" charset="0"/>
              </a:rPr>
              <a:t>keystone</a:t>
            </a:r>
            <a:endParaRPr lang="en-US" sz="2800" b="1" dirty="0">
              <a:latin typeface="Bookman Old Style" panose="02050604050505020204" pitchFamily="18"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4876800" y="1143000"/>
            <a:ext cx="4191000" cy="1630362"/>
          </a:xfrm>
        </p:spPr>
        <p:txBody>
          <a:bodyPr>
            <a:noAutofit/>
          </a:bodyPr>
          <a:lstStyle/>
          <a:p>
            <a:pPr algn="l" eaLnBrk="1" hangingPunct="1"/>
            <a:r>
              <a:rPr lang="en-US" sz="2600" b="1" dirty="0" smtClean="0">
                <a:latin typeface="Bookman Old Style" panose="02050604050505020204" pitchFamily="18" charset="0"/>
              </a:rPr>
              <a:t>St. Paul’s Cathedral -</a:t>
            </a:r>
            <a:br>
              <a:rPr lang="en-US" sz="2600" b="1" dirty="0" smtClean="0">
                <a:latin typeface="Bookman Old Style" panose="02050604050505020204" pitchFamily="18" charset="0"/>
              </a:rPr>
            </a:br>
            <a:r>
              <a:rPr lang="en-US" sz="2600" b="1" dirty="0" smtClean="0">
                <a:latin typeface="Bookman Old Style" panose="02050604050505020204" pitchFamily="18" charset="0"/>
              </a:rPr>
              <a:t>1,000 years after the invention of the arch!</a:t>
            </a:r>
            <a:br>
              <a:rPr lang="en-US" sz="2600" b="1" dirty="0" smtClean="0">
                <a:latin typeface="Bookman Old Style" panose="02050604050505020204" pitchFamily="18" charset="0"/>
              </a:rPr>
            </a:br>
            <a:endParaRPr lang="en-US" sz="2600" b="1" dirty="0" smtClean="0">
              <a:latin typeface="Bookman Old Style" panose="02050604050505020204" pitchFamily="18" charset="0"/>
            </a:endParaRPr>
          </a:p>
        </p:txBody>
      </p:sp>
      <p:pic>
        <p:nvPicPr>
          <p:cNvPr id="16387" name="Picture 4" descr="h162%20%20St"/>
          <p:cNvPicPr>
            <a:picLocks noGrp="1" noChangeAspect="1" noChangeArrowheads="1"/>
          </p:cNvPicPr>
          <p:nvPr>
            <p:ph idx="1"/>
          </p:nvPr>
        </p:nvPicPr>
        <p:blipFill rotWithShape="1">
          <a:blip r:embed="rId3" cstate="print"/>
          <a:srcRect l="5926" r="3703"/>
          <a:stretch/>
        </p:blipFill>
        <p:spPr>
          <a:xfrm>
            <a:off x="0" y="0"/>
            <a:ext cx="4648200" cy="6858000"/>
          </a:xfr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457200" y="228600"/>
            <a:ext cx="8229600" cy="1143000"/>
          </a:xfrm>
        </p:spPr>
        <p:txBody>
          <a:bodyPr>
            <a:normAutofit/>
          </a:bodyPr>
          <a:lstStyle/>
          <a:p>
            <a:pPr eaLnBrk="1" hangingPunct="1"/>
            <a:r>
              <a:rPr lang="en-US" sz="3600" b="1" dirty="0" smtClean="0">
                <a:latin typeface="Bookman Old Style" panose="02050604050505020204" pitchFamily="18" charset="0"/>
              </a:rPr>
              <a:t>Pont du Gard</a:t>
            </a:r>
          </a:p>
        </p:txBody>
      </p:sp>
      <p:pic>
        <p:nvPicPr>
          <p:cNvPr id="15363" name="Picture 4" descr="6img1"/>
          <p:cNvPicPr>
            <a:picLocks noGrp="1" noChangeAspect="1" noChangeArrowheads="1"/>
          </p:cNvPicPr>
          <p:nvPr>
            <p:ph idx="1"/>
          </p:nvPr>
        </p:nvPicPr>
        <p:blipFill rotWithShape="1">
          <a:blip r:embed="rId3" cstate="print"/>
          <a:srcRect b="13812"/>
          <a:stretch/>
        </p:blipFill>
        <p:spPr>
          <a:xfrm>
            <a:off x="0" y="1486054"/>
            <a:ext cx="9144000" cy="5371946"/>
          </a:xfr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normAutofit/>
          </a:bodyPr>
          <a:lstStyle/>
          <a:p>
            <a:r>
              <a:rPr lang="en-US" sz="3600" b="1" u="sng" dirty="0" smtClean="0">
                <a:latin typeface="Bookman Old Style" panose="02050604050505020204" pitchFamily="18" charset="0"/>
              </a:rPr>
              <a:t>8. Dome</a:t>
            </a:r>
            <a:endParaRPr lang="en-US" sz="3600" b="1" u="sng" dirty="0">
              <a:latin typeface="Bookman Old Style" panose="02050604050505020204" pitchFamily="18" charset="0"/>
            </a:endParaRPr>
          </a:p>
        </p:txBody>
      </p:sp>
      <p:sp>
        <p:nvSpPr>
          <p:cNvPr id="18435" name="Rectangle 5"/>
          <p:cNvSpPr>
            <a:spLocks noGrp="1" noChangeArrowheads="1"/>
          </p:cNvSpPr>
          <p:nvPr>
            <p:ph type="body" sz="half" idx="2"/>
          </p:nvPr>
        </p:nvSpPr>
        <p:spPr>
          <a:xfrm>
            <a:off x="5334000" y="1447800"/>
            <a:ext cx="3810000" cy="4525963"/>
          </a:xfrm>
        </p:spPr>
        <p:txBody>
          <a:bodyPr>
            <a:normAutofit fontScale="92500" lnSpcReduction="20000"/>
          </a:bodyPr>
          <a:lstStyle/>
          <a:p>
            <a:pPr eaLnBrk="1" hangingPunct="1">
              <a:buFontTx/>
              <a:buNone/>
            </a:pPr>
            <a:r>
              <a:rPr lang="en-US" sz="2800" b="1" dirty="0" smtClean="0">
                <a:latin typeface="Bookman Old Style" panose="02050604050505020204" pitchFamily="18" charset="0"/>
              </a:rPr>
              <a:t>-a large hemispherical roof or ceiling</a:t>
            </a:r>
          </a:p>
          <a:p>
            <a:pPr eaLnBrk="1" hangingPunct="1">
              <a:buFontTx/>
              <a:buNone/>
            </a:pPr>
            <a:r>
              <a:rPr lang="en-US" sz="2800" b="1" dirty="0" smtClean="0">
                <a:latin typeface="Bookman Old Style" panose="02050604050505020204" pitchFamily="18" charset="0"/>
              </a:rPr>
              <a:t>-arches are jointed at the top and legs form a circle</a:t>
            </a:r>
          </a:p>
          <a:p>
            <a:pPr eaLnBrk="1" hangingPunct="1">
              <a:buFontTx/>
              <a:buNone/>
            </a:pPr>
            <a:r>
              <a:rPr lang="en-US" sz="2800" b="1" dirty="0" smtClean="0">
                <a:latin typeface="Bookman Old Style" panose="02050604050505020204" pitchFamily="18" charset="0"/>
              </a:rPr>
              <a:t>-creates more expansive space inside a structure</a:t>
            </a:r>
          </a:p>
          <a:p>
            <a:pPr eaLnBrk="1" hangingPunct="1">
              <a:buFontTx/>
              <a:buNone/>
            </a:pPr>
            <a:r>
              <a:rPr lang="en-US" sz="2800" b="1" dirty="0" smtClean="0">
                <a:latin typeface="Bookman Old Style" panose="02050604050505020204" pitchFamily="18" charset="0"/>
              </a:rPr>
              <a:t>-base can be circular or angled</a:t>
            </a:r>
            <a:br>
              <a:rPr lang="en-US" sz="2800" b="1" dirty="0" smtClean="0">
                <a:latin typeface="Bookman Old Style" panose="02050604050505020204" pitchFamily="18" charset="0"/>
              </a:rPr>
            </a:br>
            <a:endParaRPr lang="en-US" sz="2800" b="1" dirty="0" smtClean="0">
              <a:latin typeface="Bookman Old Style" panose="02050604050505020204" pitchFamily="18" charset="0"/>
            </a:endParaRPr>
          </a:p>
        </p:txBody>
      </p:sp>
      <p:sp>
        <p:nvSpPr>
          <p:cNvPr id="18436" name="Text Box 6"/>
          <p:cNvSpPr txBox="1">
            <a:spLocks noChangeArrowheads="1"/>
          </p:cNvSpPr>
          <p:nvPr/>
        </p:nvSpPr>
        <p:spPr bwMode="auto">
          <a:xfrm>
            <a:off x="-838200" y="5791200"/>
            <a:ext cx="7162800" cy="461665"/>
          </a:xfrm>
          <a:prstGeom prst="rect">
            <a:avLst/>
          </a:prstGeom>
          <a:noFill/>
          <a:ln w="9525">
            <a:noFill/>
            <a:miter lim="800000"/>
            <a:headEnd/>
            <a:tailEnd/>
          </a:ln>
        </p:spPr>
        <p:txBody>
          <a:bodyPr wrap="square">
            <a:spAutoFit/>
          </a:bodyPr>
          <a:lstStyle/>
          <a:p>
            <a:pPr algn="ctr">
              <a:spcBef>
                <a:spcPct val="50000"/>
              </a:spcBef>
            </a:pPr>
            <a:r>
              <a:rPr lang="en-US" sz="2400" b="1" dirty="0" err="1" smtClean="0">
                <a:latin typeface="Bookman Old Style" panose="02050604050505020204" pitchFamily="18" charset="0"/>
              </a:rPr>
              <a:t>Hagia</a:t>
            </a:r>
            <a:r>
              <a:rPr lang="en-US" sz="2400" b="1" dirty="0" smtClean="0">
                <a:latin typeface="Bookman Old Style" panose="02050604050505020204" pitchFamily="18" charset="0"/>
              </a:rPr>
              <a:t> Sophia (Istanbul, Turkey)</a:t>
            </a:r>
            <a:endParaRPr lang="en-US" sz="2400" b="1" dirty="0">
              <a:latin typeface="Bookman Old Style" panose="02050604050505020204" pitchFamily="18" charset="0"/>
            </a:endParaRPr>
          </a:p>
        </p:txBody>
      </p:sp>
      <p:pic>
        <p:nvPicPr>
          <p:cNvPr id="18437" name="Picture 7" descr="IstanbulHagiaSophia20001"/>
          <p:cNvPicPr>
            <a:picLocks noGrp="1" noChangeAspect="1" noChangeArrowheads="1"/>
          </p:cNvPicPr>
          <p:nvPr>
            <p:ph sz="half" idx="1"/>
          </p:nvPr>
        </p:nvPicPr>
        <p:blipFill>
          <a:blip r:embed="rId3" cstate="print"/>
          <a:srcRect/>
          <a:stretch>
            <a:fillRect/>
          </a:stretch>
        </p:blipFill>
        <p:spPr>
          <a:xfrm>
            <a:off x="0" y="1143000"/>
            <a:ext cx="5227638" cy="4572000"/>
          </a:xfr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381000"/>
            <a:ext cx="9448800" cy="6858000"/>
          </a:xfrm>
        </p:spPr>
        <p:txBody>
          <a:bodyPr>
            <a:normAutofit/>
          </a:bodyPr>
          <a:lstStyle/>
          <a:p>
            <a:pPr eaLnBrk="1" hangingPunct="1">
              <a:buFontTx/>
              <a:buNone/>
            </a:pPr>
            <a:r>
              <a:rPr lang="en-US" b="1" i="1" dirty="0" smtClean="0">
                <a:latin typeface="Bookman Old Style" panose="02050604050505020204" pitchFamily="18" charset="0"/>
              </a:rPr>
              <a:t>*</a:t>
            </a:r>
            <a:r>
              <a:rPr lang="en-US" b="1" i="1" dirty="0" err="1" smtClean="0">
                <a:latin typeface="Bookman Old Style" panose="02050604050505020204" pitchFamily="18" charset="0"/>
              </a:rPr>
              <a:t>Pendentives</a:t>
            </a:r>
            <a:r>
              <a:rPr lang="en-US" b="1" i="1" dirty="0" smtClean="0">
                <a:latin typeface="Bookman Old Style" panose="02050604050505020204" pitchFamily="18" charset="0"/>
              </a:rPr>
              <a:t> </a:t>
            </a:r>
            <a:endParaRPr lang="en-US" b="1" i="1" u="sng" dirty="0" smtClean="0">
              <a:latin typeface="Bookman Old Style" panose="02050604050505020204" pitchFamily="18" charset="0"/>
            </a:endParaRPr>
          </a:p>
          <a:p>
            <a:pPr eaLnBrk="1" hangingPunct="1">
              <a:buFontTx/>
              <a:buNone/>
            </a:pPr>
            <a:r>
              <a:rPr lang="en-US" sz="2800" b="1" dirty="0" smtClean="0">
                <a:latin typeface="Bookman Old Style" panose="02050604050505020204" pitchFamily="18" charset="0"/>
              </a:rPr>
              <a:t>-dome with a square base</a:t>
            </a:r>
          </a:p>
          <a:p>
            <a:pPr eaLnBrk="1" hangingPunct="1">
              <a:buFontTx/>
              <a:buNone/>
            </a:pPr>
            <a:r>
              <a:rPr lang="en-US" sz="2800" b="1" dirty="0" smtClean="0">
                <a:latin typeface="Bookman Old Style" panose="02050604050505020204" pitchFamily="18" charset="0"/>
              </a:rPr>
              <a:t>-triangular space between dome and arches</a:t>
            </a:r>
          </a:p>
          <a:p>
            <a:pPr eaLnBrk="1" hangingPunct="1">
              <a:buFontTx/>
              <a:buNone/>
            </a:pPr>
            <a:r>
              <a:rPr lang="en-US" sz="2800" b="1" dirty="0" smtClean="0">
                <a:latin typeface="Bookman Old Style" panose="02050604050505020204" pitchFamily="18" charset="0"/>
              </a:rPr>
              <a:t>-transfer weight/stress</a:t>
            </a:r>
          </a:p>
          <a:p>
            <a:endParaRPr lang="en-US" sz="2800" b="1" dirty="0" smtClean="0">
              <a:latin typeface="Bookman Old Style" panose="02050604050505020204" pitchFamily="18" charset="0"/>
            </a:endParaRPr>
          </a:p>
        </p:txBody>
      </p:sp>
      <p:pic>
        <p:nvPicPr>
          <p:cNvPr id="19459" name="Picture 4" descr="http://www.gutenberg.org/files/26319/26319-h/images/fig71.png"/>
          <p:cNvPicPr>
            <a:picLocks noChangeAspect="1" noChangeArrowheads="1"/>
          </p:cNvPicPr>
          <p:nvPr/>
        </p:nvPicPr>
        <p:blipFill>
          <a:blip r:embed="rId3" cstate="print"/>
          <a:srcRect/>
          <a:stretch>
            <a:fillRect/>
          </a:stretch>
        </p:blipFill>
        <p:spPr bwMode="auto">
          <a:xfrm>
            <a:off x="5257800" y="2513012"/>
            <a:ext cx="3886200" cy="4344988"/>
          </a:xfrm>
          <a:prstGeom prst="rect">
            <a:avLst/>
          </a:prstGeom>
          <a:noFill/>
          <a:ln w="9525">
            <a:noFill/>
            <a:miter lim="800000"/>
            <a:headEnd/>
            <a:tailEnd/>
          </a:ln>
        </p:spPr>
      </p:pic>
      <p:pic>
        <p:nvPicPr>
          <p:cNvPr id="19460" name="Picture 2" descr="http://campus.belmont.edu/honors/HagiaSophia/HSIntPendentive.jpg"/>
          <p:cNvPicPr>
            <a:picLocks noChangeAspect="1" noChangeArrowheads="1"/>
          </p:cNvPicPr>
          <p:nvPr/>
        </p:nvPicPr>
        <p:blipFill>
          <a:blip r:embed="rId4" cstate="print"/>
          <a:srcRect t="40182" r="-1024"/>
          <a:stretch>
            <a:fillRect/>
          </a:stretch>
        </p:blipFill>
        <p:spPr bwMode="auto">
          <a:xfrm>
            <a:off x="0" y="2871939"/>
            <a:ext cx="5257800" cy="398606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457200"/>
            <a:ext cx="4953000" cy="1981200"/>
          </a:xfrm>
        </p:spPr>
        <p:txBody>
          <a:bodyPr>
            <a:noAutofit/>
          </a:bodyPr>
          <a:lstStyle/>
          <a:p>
            <a:pPr algn="l"/>
            <a:r>
              <a:rPr lang="en-US" sz="3400" b="1" u="sng" dirty="0" smtClean="0">
                <a:latin typeface="Bookman Old Style" panose="02050604050505020204" pitchFamily="18" charset="0"/>
              </a:rPr>
              <a:t>1. Structure</a:t>
            </a:r>
            <a:r>
              <a:rPr lang="en-US" sz="3400" b="1" u="sng" dirty="0" smtClean="0">
                <a:latin typeface="Bookman Old Style" panose="02050604050505020204" pitchFamily="18" charset="0"/>
              </a:rPr>
              <a:t/>
            </a:r>
            <a:br>
              <a:rPr lang="en-US" sz="3400" b="1" u="sng" dirty="0" smtClean="0">
                <a:latin typeface="Bookman Old Style" panose="02050604050505020204" pitchFamily="18" charset="0"/>
              </a:rPr>
            </a:br>
            <a:r>
              <a:rPr lang="en-US" sz="3400" b="1" u="sng" dirty="0" smtClean="0">
                <a:latin typeface="Bookman Old Style" panose="02050604050505020204" pitchFamily="18" charset="0"/>
              </a:rPr>
              <a:t/>
            </a:r>
            <a:br>
              <a:rPr lang="en-US" sz="3400" b="1" u="sng" dirty="0" smtClean="0">
                <a:latin typeface="Bookman Old Style" panose="02050604050505020204" pitchFamily="18" charset="0"/>
              </a:rPr>
            </a:br>
            <a:r>
              <a:rPr lang="en-US" sz="3400" b="1" dirty="0">
                <a:latin typeface="Bookman Old Style" panose="02050604050505020204" pitchFamily="18" charset="0"/>
              </a:rPr>
              <a:t/>
            </a:r>
            <a:br>
              <a:rPr lang="en-US" sz="3400" b="1" dirty="0">
                <a:latin typeface="Bookman Old Style" panose="02050604050505020204" pitchFamily="18" charset="0"/>
              </a:rPr>
            </a:br>
            <a:endParaRPr lang="en-US" sz="3400" b="1" u="sng" dirty="0">
              <a:latin typeface="Bookman Old Style" panose="02050604050505020204" pitchFamily="18" charset="0"/>
            </a:endParaRPr>
          </a:p>
        </p:txBody>
      </p:sp>
      <p:sp>
        <p:nvSpPr>
          <p:cNvPr id="6148" name="Text Box 6"/>
          <p:cNvSpPr txBox="1">
            <a:spLocks noChangeArrowheads="1"/>
          </p:cNvSpPr>
          <p:nvPr/>
        </p:nvSpPr>
        <p:spPr bwMode="auto">
          <a:xfrm>
            <a:off x="1524000" y="5634335"/>
            <a:ext cx="51816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latin typeface="Bookman Old Style" panose="02050604050505020204" pitchFamily="18" charset="0"/>
              </a:rPr>
              <a:t>Seagram Building (NYC)</a:t>
            </a:r>
            <a:endParaRPr lang="en-US" sz="2400" b="1" dirty="0">
              <a:latin typeface="Bookman Old Style" panose="02050604050505020204" pitchFamily="18" charset="0"/>
            </a:endParaRPr>
          </a:p>
        </p:txBody>
      </p:sp>
      <p:pic>
        <p:nvPicPr>
          <p:cNvPr id="6149" name="Picture 7" descr="Seagram Building- NYC"/>
          <p:cNvPicPr>
            <a:picLocks noGrp="1" noChangeAspect="1" noChangeArrowheads="1"/>
          </p:cNvPicPr>
          <p:nvPr>
            <p:ph sz="half" idx="2"/>
          </p:nvPr>
        </p:nvPicPr>
        <p:blipFill>
          <a:blip r:embed="rId3" cstate="print"/>
          <a:srcRect/>
          <a:stretch>
            <a:fillRect/>
          </a:stretch>
        </p:blipFill>
        <p:spPr>
          <a:xfrm>
            <a:off x="6186318" y="0"/>
            <a:ext cx="2957681" cy="6858000"/>
          </a:xfrm>
          <a:noFill/>
        </p:spPr>
      </p:pic>
      <p:sp>
        <p:nvSpPr>
          <p:cNvPr id="5" name="Rectangle 5"/>
          <p:cNvSpPr>
            <a:spLocks noGrp="1" noChangeArrowheads="1"/>
          </p:cNvSpPr>
          <p:nvPr>
            <p:ph type="body" sz="half" idx="2"/>
          </p:nvPr>
        </p:nvSpPr>
        <p:spPr>
          <a:xfrm>
            <a:off x="838200" y="1143000"/>
            <a:ext cx="4343400" cy="4525963"/>
          </a:xfrm>
        </p:spPr>
        <p:txBody>
          <a:bodyPr/>
          <a:lstStyle/>
          <a:p>
            <a:r>
              <a:rPr lang="en-US" sz="2800" b="1" dirty="0">
                <a:latin typeface="Bookman Old Style" panose="02050604050505020204" pitchFamily="18" charset="0"/>
              </a:rPr>
              <a:t>Anything built or constructed and has a plan.</a:t>
            </a:r>
            <a:endParaRPr lang="en-US" sz="2800" b="1" dirty="0" smtClean="0">
              <a:latin typeface="Bookman Old Style" panose="02050604050505020204"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normAutofit/>
          </a:bodyPr>
          <a:lstStyle/>
          <a:p>
            <a:pPr eaLnBrk="1" hangingPunct="1"/>
            <a:r>
              <a:rPr lang="en-US" sz="3200" b="1" dirty="0" smtClean="0">
                <a:latin typeface="Bookman Old Style" panose="02050604050505020204" pitchFamily="18" charset="0"/>
              </a:rPr>
              <a:t>Dome of the Rock</a:t>
            </a:r>
            <a:r>
              <a:rPr lang="en-US" sz="2800" b="1" dirty="0" smtClean="0">
                <a:latin typeface="Bookman Old Style" panose="02050604050505020204" pitchFamily="18" charset="0"/>
              </a:rPr>
              <a:t/>
            </a:r>
            <a:br>
              <a:rPr lang="en-US" sz="2800" b="1" dirty="0" smtClean="0">
                <a:latin typeface="Bookman Old Style" panose="02050604050505020204" pitchFamily="18" charset="0"/>
              </a:rPr>
            </a:br>
            <a:r>
              <a:rPr lang="en-US" sz="2400" b="1" dirty="0" smtClean="0">
                <a:latin typeface="Bookman Old Style" panose="02050604050505020204" pitchFamily="18" charset="0"/>
              </a:rPr>
              <a:t>Circular Base</a:t>
            </a:r>
          </a:p>
        </p:txBody>
      </p:sp>
      <p:pic>
        <p:nvPicPr>
          <p:cNvPr id="20483" name="Picture 4" descr="9i110"/>
          <p:cNvPicPr>
            <a:picLocks noGrp="1" noChangeAspect="1" noChangeArrowheads="1"/>
          </p:cNvPicPr>
          <p:nvPr>
            <p:ph idx="1"/>
          </p:nvPr>
        </p:nvPicPr>
        <p:blipFill>
          <a:blip r:embed="rId3" cstate="print"/>
          <a:srcRect/>
          <a:stretch>
            <a:fillRect/>
          </a:stretch>
        </p:blipFill>
        <p:spPr>
          <a:xfrm>
            <a:off x="1600200" y="1411288"/>
            <a:ext cx="6172200" cy="5446712"/>
          </a:xfr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Dome_of_the_rock_distance"/>
          <p:cNvPicPr>
            <a:picLocks noChangeAspect="1" noChangeArrowheads="1"/>
          </p:cNvPicPr>
          <p:nvPr/>
        </p:nvPicPr>
        <p:blipFill>
          <a:blip r:embed="rId2" cstate="print"/>
          <a:srcRect/>
          <a:stretch>
            <a:fillRect/>
          </a:stretch>
        </p:blipFill>
        <p:spPr bwMode="auto">
          <a:xfrm>
            <a:off x="19050" y="0"/>
            <a:ext cx="9387698" cy="6838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dome_of_rock"/>
          <p:cNvPicPr>
            <a:picLocks noChangeAspect="1" noChangeArrowheads="1"/>
          </p:cNvPicPr>
          <p:nvPr/>
        </p:nvPicPr>
        <p:blipFill>
          <a:blip r:embed="rId2" cstate="print"/>
          <a:srcRect/>
          <a:stretch>
            <a:fillRect/>
          </a:stretch>
        </p:blipFill>
        <p:spPr bwMode="auto">
          <a:xfrm>
            <a:off x="-304800" y="0"/>
            <a:ext cx="9722734"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4" descr="cid_2250843"/>
          <p:cNvPicPr>
            <a:picLocks noGrp="1" noChangeAspect="1" noChangeArrowheads="1"/>
          </p:cNvPicPr>
          <p:nvPr>
            <p:ph type="body" idx="1"/>
          </p:nvPr>
        </p:nvPicPr>
        <p:blipFill>
          <a:blip r:embed="rId2" cstate="print"/>
          <a:srcRect/>
          <a:stretch>
            <a:fillRect/>
          </a:stretch>
        </p:blipFill>
        <p:spPr>
          <a:xfrm>
            <a:off x="-76200" y="0"/>
            <a:ext cx="10001950" cy="6858000"/>
          </a:xfr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Photo"/>
          <p:cNvPicPr>
            <a:picLocks noChangeAspect="1" noChangeArrowheads="1"/>
          </p:cNvPicPr>
          <p:nvPr/>
        </p:nvPicPr>
        <p:blipFill>
          <a:blip r:embed="rId2" cstate="print"/>
          <a:srcRect/>
          <a:stretch>
            <a:fillRect/>
          </a:stretch>
        </p:blipFill>
        <p:spPr bwMode="auto">
          <a:xfrm>
            <a:off x="723598" y="-152400"/>
            <a:ext cx="7582202" cy="762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DomeRock4"/>
          <p:cNvPicPr>
            <a:picLocks noChangeAspect="1" noChangeArrowheads="1"/>
          </p:cNvPicPr>
          <p:nvPr/>
        </p:nvPicPr>
        <p:blipFill>
          <a:blip r:embed="rId2" cstate="print"/>
          <a:srcRect/>
          <a:stretch>
            <a:fillRect/>
          </a:stretch>
        </p:blipFill>
        <p:spPr bwMode="auto">
          <a:xfrm>
            <a:off x="-152400" y="19050"/>
            <a:ext cx="10146217" cy="6838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9200" y="457200"/>
            <a:ext cx="8229600" cy="1143000"/>
          </a:xfrm>
        </p:spPr>
        <p:txBody>
          <a:bodyPr>
            <a:normAutofit/>
          </a:bodyPr>
          <a:lstStyle/>
          <a:p>
            <a:r>
              <a:rPr lang="en-US" sz="3400" b="1" u="sng" dirty="0" smtClean="0">
                <a:latin typeface="Bookman Old Style" panose="02050604050505020204" pitchFamily="18" charset="0"/>
              </a:rPr>
              <a:t>9. Buttress</a:t>
            </a:r>
            <a:endParaRPr lang="en-US" sz="3400" b="1" u="sng" dirty="0">
              <a:latin typeface="Bookman Old Style" panose="02050604050505020204" pitchFamily="18" charset="0"/>
            </a:endParaRPr>
          </a:p>
        </p:txBody>
      </p:sp>
      <p:sp>
        <p:nvSpPr>
          <p:cNvPr id="24579" name="Rectangle 5"/>
          <p:cNvSpPr>
            <a:spLocks noGrp="1" noChangeArrowheads="1"/>
          </p:cNvSpPr>
          <p:nvPr>
            <p:ph type="body" sz="half" idx="2"/>
          </p:nvPr>
        </p:nvSpPr>
        <p:spPr>
          <a:xfrm>
            <a:off x="3657600" y="1333500"/>
            <a:ext cx="5486400" cy="4525963"/>
          </a:xfrm>
        </p:spPr>
        <p:txBody>
          <a:bodyPr>
            <a:normAutofit/>
          </a:bodyPr>
          <a:lstStyle/>
          <a:p>
            <a:pPr algn="ctr" eaLnBrk="1" hangingPunct="1">
              <a:buFontTx/>
              <a:buNone/>
            </a:pPr>
            <a:endParaRPr lang="en-US" sz="2800" b="1" dirty="0" smtClean="0">
              <a:latin typeface="Bookman Old Style" panose="02050604050505020204" pitchFamily="18" charset="0"/>
            </a:endParaRPr>
          </a:p>
          <a:p>
            <a:pPr eaLnBrk="1" hangingPunct="1"/>
            <a:r>
              <a:rPr lang="en-US" sz="2800" b="1" dirty="0" smtClean="0">
                <a:latin typeface="Bookman Old Style" panose="02050604050505020204" pitchFamily="18" charset="0"/>
              </a:rPr>
              <a:t>A projecting structure for support to give stability to a load-bearing wall. </a:t>
            </a:r>
          </a:p>
          <a:p>
            <a:pPr eaLnBrk="1" hangingPunct="1"/>
            <a:r>
              <a:rPr lang="en-US" sz="2800" b="1" dirty="0" smtClean="0">
                <a:latin typeface="Bookman Old Style" panose="02050604050505020204" pitchFamily="18" charset="0"/>
              </a:rPr>
              <a:t>Counteracts lateral thrust. </a:t>
            </a:r>
          </a:p>
          <a:p>
            <a:pPr eaLnBrk="1" hangingPunct="1"/>
            <a:r>
              <a:rPr lang="en-US" sz="2800" b="1" dirty="0" smtClean="0">
                <a:latin typeface="Bookman Old Style" panose="02050604050505020204" pitchFamily="18" charset="0"/>
              </a:rPr>
              <a:t>Sometimes referred to as a “pier buttress”</a:t>
            </a:r>
          </a:p>
        </p:txBody>
      </p:sp>
      <p:pic>
        <p:nvPicPr>
          <p:cNvPr id="24580" name="Picture 7" descr="http://wpcontent.answers.com/wikipedia/en/thumb/2/22/Buttress_-_Palace_of_Westminster_-_London_-_England_-_040404.jpg/180px-Buttress_-_Palace_of_Westminster_-_London_-_England_-_040404.jpg"/>
          <p:cNvPicPr>
            <a:picLocks noGrp="1" noChangeAspect="1" noChangeArrowheads="1"/>
          </p:cNvPicPr>
          <p:nvPr>
            <p:ph sz="half" idx="1"/>
          </p:nvPr>
        </p:nvPicPr>
        <p:blipFill>
          <a:blip r:embed="rId3" cstate="print"/>
          <a:srcRect/>
          <a:stretch>
            <a:fillRect/>
          </a:stretch>
        </p:blipFill>
        <p:spPr>
          <a:xfrm>
            <a:off x="0" y="-13473"/>
            <a:ext cx="3505200" cy="6871474"/>
          </a:xfr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229600" cy="1143000"/>
          </a:xfrm>
        </p:spPr>
        <p:txBody>
          <a:bodyPr>
            <a:normAutofit/>
          </a:bodyPr>
          <a:lstStyle/>
          <a:p>
            <a:r>
              <a:rPr lang="en-US" sz="3200" b="1" dirty="0" smtClean="0">
                <a:latin typeface="Bookman Old Style" panose="02050604050505020204" pitchFamily="18" charset="0"/>
              </a:rPr>
              <a:t>Joe </a:t>
            </a:r>
            <a:r>
              <a:rPr lang="en-US" sz="3200" b="1" dirty="0" smtClean="0">
                <a:latin typeface="Bookman Old Style" panose="02050604050505020204" pitchFamily="18" charset="0"/>
              </a:rPr>
              <a:t>Bologna’s </a:t>
            </a:r>
            <a:r>
              <a:rPr lang="en-US" sz="2400" b="1" dirty="0" smtClean="0">
                <a:latin typeface="Bookman Old Style" panose="02050604050505020204" pitchFamily="18" charset="0"/>
              </a:rPr>
              <a:t>(Lexington, KY)</a:t>
            </a:r>
            <a:endParaRPr lang="en-US" sz="3200" b="1" dirty="0">
              <a:latin typeface="Bookman Old Style" panose="02050604050505020204" pitchFamily="18" charset="0"/>
            </a:endParaRPr>
          </a:p>
        </p:txBody>
      </p:sp>
      <p:pic>
        <p:nvPicPr>
          <p:cNvPr id="105474" name="Picture 2" descr="https://c1.staticflickr.com/9/8495/8448622710_47b74d2d0d_b.jpg"/>
          <p:cNvPicPr>
            <a:picLocks noChangeAspect="1" noChangeArrowheads="1"/>
          </p:cNvPicPr>
          <p:nvPr/>
        </p:nvPicPr>
        <p:blipFill>
          <a:blip r:embed="rId2" cstate="print"/>
          <a:srcRect/>
          <a:stretch>
            <a:fillRect/>
          </a:stretch>
        </p:blipFill>
        <p:spPr bwMode="auto">
          <a:xfrm>
            <a:off x="0" y="781050"/>
            <a:ext cx="9372600" cy="6057900"/>
          </a:xfrm>
          <a:prstGeom prst="rect">
            <a:avLst/>
          </a:prstGeom>
          <a:noFill/>
        </p:spPr>
      </p:pic>
      <p:sp>
        <p:nvSpPr>
          <p:cNvPr id="6" name="Down Arrow 5"/>
          <p:cNvSpPr/>
          <p:nvPr/>
        </p:nvSpPr>
        <p:spPr>
          <a:xfrm rot="19364539">
            <a:off x="899449" y="2826788"/>
            <a:ext cx="1334783" cy="20997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Bookman Old Style" panose="02050604050505020204" pitchFamily="18"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normAutofit/>
          </a:bodyPr>
          <a:lstStyle/>
          <a:p>
            <a:pPr>
              <a:lnSpc>
                <a:spcPct val="90000"/>
              </a:lnSpc>
            </a:pPr>
            <a:r>
              <a:rPr lang="en-US" sz="3600" b="1" u="sng" dirty="0" smtClean="0">
                <a:latin typeface="Bookman Old Style" panose="02050604050505020204" pitchFamily="18" charset="0"/>
              </a:rPr>
              <a:t>10. Flying </a:t>
            </a:r>
            <a:r>
              <a:rPr lang="en-US" sz="3600" b="1" u="sng" dirty="0">
                <a:latin typeface="Bookman Old Style" panose="02050604050505020204" pitchFamily="18" charset="0"/>
              </a:rPr>
              <a:t>Buttress</a:t>
            </a:r>
          </a:p>
        </p:txBody>
      </p:sp>
      <p:sp>
        <p:nvSpPr>
          <p:cNvPr id="25603" name="Rectangle 4"/>
          <p:cNvSpPr>
            <a:spLocks noGrp="1" noChangeArrowheads="1"/>
          </p:cNvSpPr>
          <p:nvPr>
            <p:ph type="body" sz="half" idx="1"/>
          </p:nvPr>
        </p:nvSpPr>
        <p:spPr>
          <a:xfrm>
            <a:off x="0" y="1143000"/>
            <a:ext cx="3581400" cy="5715000"/>
          </a:xfrm>
        </p:spPr>
        <p:txBody>
          <a:bodyPr>
            <a:normAutofit/>
          </a:bodyPr>
          <a:lstStyle/>
          <a:p>
            <a:pPr eaLnBrk="1" hangingPunct="1">
              <a:lnSpc>
                <a:spcPct val="90000"/>
              </a:lnSpc>
            </a:pPr>
            <a:endParaRPr lang="en-US" sz="2600" b="1" dirty="0" smtClean="0">
              <a:latin typeface="Bookman Old Style" panose="02050604050505020204" pitchFamily="18" charset="0"/>
            </a:endParaRPr>
          </a:p>
          <a:p>
            <a:pPr eaLnBrk="1" hangingPunct="1">
              <a:lnSpc>
                <a:spcPct val="90000"/>
              </a:lnSpc>
            </a:pPr>
            <a:r>
              <a:rPr lang="en-US" sz="2600" b="1" dirty="0" smtClean="0">
                <a:latin typeface="Bookman Old Style" panose="02050604050505020204" pitchFamily="18" charset="0"/>
              </a:rPr>
              <a:t>Arch commonly seen on the exterior of Gothic cathedrals</a:t>
            </a:r>
          </a:p>
          <a:p>
            <a:pPr eaLnBrk="1" hangingPunct="1">
              <a:lnSpc>
                <a:spcPct val="90000"/>
              </a:lnSpc>
            </a:pPr>
            <a:r>
              <a:rPr lang="en-US" sz="2600" b="1" dirty="0" smtClean="0">
                <a:latin typeface="Bookman Old Style" panose="02050604050505020204" pitchFamily="18" charset="0"/>
              </a:rPr>
              <a:t>Used to support high stone walls by transmitting force to an exterior support. </a:t>
            </a:r>
          </a:p>
          <a:p>
            <a:pPr eaLnBrk="1" hangingPunct="1">
              <a:lnSpc>
                <a:spcPct val="90000"/>
              </a:lnSpc>
            </a:pPr>
            <a:r>
              <a:rPr lang="en-US" sz="2600" b="1" dirty="0" smtClean="0">
                <a:latin typeface="Bookman Old Style" panose="02050604050505020204" pitchFamily="18" charset="0"/>
              </a:rPr>
              <a:t>Counteracts lateral thrust. </a:t>
            </a:r>
          </a:p>
          <a:p>
            <a:pPr eaLnBrk="1" hangingPunct="1">
              <a:lnSpc>
                <a:spcPct val="90000"/>
              </a:lnSpc>
            </a:pPr>
            <a:endParaRPr lang="en-US" sz="2600" b="1" dirty="0" smtClean="0">
              <a:latin typeface="Bookman Old Style" panose="02050604050505020204" pitchFamily="18" charset="0"/>
            </a:endParaRPr>
          </a:p>
        </p:txBody>
      </p:sp>
      <p:sp>
        <p:nvSpPr>
          <p:cNvPr id="25604" name="Text Box 6"/>
          <p:cNvSpPr txBox="1">
            <a:spLocks noChangeArrowheads="1"/>
          </p:cNvSpPr>
          <p:nvPr/>
        </p:nvSpPr>
        <p:spPr bwMode="auto">
          <a:xfrm>
            <a:off x="3048000" y="5638800"/>
            <a:ext cx="67818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latin typeface="Bookman Old Style" panose="02050604050505020204" pitchFamily="18" charset="0"/>
              </a:rPr>
              <a:t>Notre </a:t>
            </a:r>
            <a:r>
              <a:rPr lang="en-US" sz="2400" b="1" dirty="0">
                <a:latin typeface="Bookman Old Style" panose="02050604050505020204" pitchFamily="18" charset="0"/>
              </a:rPr>
              <a:t>Dame – </a:t>
            </a:r>
            <a:r>
              <a:rPr lang="en-US" sz="2400" b="1" dirty="0" smtClean="0">
                <a:latin typeface="Bookman Old Style" panose="02050604050505020204" pitchFamily="18" charset="0"/>
              </a:rPr>
              <a:t>Paris, </a:t>
            </a:r>
            <a:r>
              <a:rPr lang="en-US" sz="2400" b="1" dirty="0">
                <a:latin typeface="Bookman Old Style" panose="02050604050505020204" pitchFamily="18" charset="0"/>
              </a:rPr>
              <a:t>France</a:t>
            </a:r>
          </a:p>
        </p:txBody>
      </p:sp>
      <p:pic>
        <p:nvPicPr>
          <p:cNvPr id="25606" name="Picture 7" descr="http://imageseu.holiday-rentals.co.uk/vd2/files/HR/400x300/m/67979/97926_11.jpg"/>
          <p:cNvPicPr>
            <a:picLocks noChangeAspect="1" noChangeArrowheads="1"/>
          </p:cNvPicPr>
          <p:nvPr/>
        </p:nvPicPr>
        <p:blipFill>
          <a:blip r:embed="rId3" cstate="print"/>
          <a:srcRect/>
          <a:stretch>
            <a:fillRect/>
          </a:stretch>
        </p:blipFill>
        <p:spPr bwMode="auto">
          <a:xfrm>
            <a:off x="3505200" y="1371600"/>
            <a:ext cx="5638800" cy="4229100"/>
          </a:xfrm>
          <a:prstGeom prst="rect">
            <a:avLst/>
          </a:prstGeom>
          <a:noFill/>
          <a:ln w="9525">
            <a:noFill/>
            <a:miter lim="800000"/>
            <a:headEnd/>
            <a:tailEnd/>
          </a:ln>
        </p:spPr>
      </p:pic>
      <p:sp>
        <p:nvSpPr>
          <p:cNvPr id="9" name="Down Arrow 8"/>
          <p:cNvSpPr/>
          <p:nvPr/>
        </p:nvSpPr>
        <p:spPr>
          <a:xfrm>
            <a:off x="8153400" y="614065"/>
            <a:ext cx="838200" cy="1981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man Old Style" panose="02050604050505020204" pitchFamily="18"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2" descr="http://farm2.static.flickr.com/1127/863169535_36a6bd239f.jpg"/>
          <p:cNvPicPr>
            <a:picLocks noChangeAspect="1" noChangeArrowheads="1"/>
          </p:cNvPicPr>
          <p:nvPr/>
        </p:nvPicPr>
        <p:blipFill>
          <a:blip r:embed="rId2" cstate="print"/>
          <a:srcRect/>
          <a:stretch>
            <a:fillRect/>
          </a:stretch>
        </p:blipFill>
        <p:spPr bwMode="auto">
          <a:xfrm>
            <a:off x="-12699" y="1"/>
            <a:ext cx="9156699" cy="68675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normAutofit/>
          </a:bodyPr>
          <a:lstStyle/>
          <a:p>
            <a:r>
              <a:rPr lang="en-US" sz="3400" b="1" u="sng" dirty="0" smtClean="0">
                <a:latin typeface="Bookman Old Style" panose="02050604050505020204" pitchFamily="18" charset="0"/>
              </a:rPr>
              <a:t>2. Post </a:t>
            </a:r>
            <a:r>
              <a:rPr lang="en-US" sz="3400" b="1" u="sng" dirty="0">
                <a:latin typeface="Bookman Old Style" panose="02050604050505020204" pitchFamily="18" charset="0"/>
              </a:rPr>
              <a:t>and Lintel</a:t>
            </a:r>
          </a:p>
        </p:txBody>
      </p:sp>
      <p:sp>
        <p:nvSpPr>
          <p:cNvPr id="7171" name="Rectangle 5"/>
          <p:cNvSpPr>
            <a:spLocks noGrp="1" noChangeArrowheads="1"/>
          </p:cNvSpPr>
          <p:nvPr>
            <p:ph type="body" sz="half" idx="2"/>
          </p:nvPr>
        </p:nvSpPr>
        <p:spPr>
          <a:xfrm>
            <a:off x="4800600" y="1371600"/>
            <a:ext cx="4343400" cy="4525963"/>
          </a:xfrm>
        </p:spPr>
        <p:txBody>
          <a:bodyPr/>
          <a:lstStyle/>
          <a:p>
            <a:pPr eaLnBrk="1" hangingPunct="1"/>
            <a:r>
              <a:rPr lang="en-US" sz="2800" b="1" dirty="0" smtClean="0">
                <a:latin typeface="Bookman Old Style" panose="02050604050505020204" pitchFamily="18" charset="0"/>
              </a:rPr>
              <a:t>Method </a:t>
            </a:r>
            <a:r>
              <a:rPr lang="en-US" sz="2800" b="1" dirty="0" smtClean="0">
                <a:latin typeface="Bookman Old Style" panose="02050604050505020204" pitchFamily="18" charset="0"/>
              </a:rPr>
              <a:t>of construction in which vertical posts support horizontal lintel or beam. </a:t>
            </a:r>
          </a:p>
        </p:txBody>
      </p:sp>
      <p:sp>
        <p:nvSpPr>
          <p:cNvPr id="7172" name="Text Box 6"/>
          <p:cNvSpPr txBox="1">
            <a:spLocks noChangeArrowheads="1"/>
          </p:cNvSpPr>
          <p:nvPr/>
        </p:nvSpPr>
        <p:spPr bwMode="auto">
          <a:xfrm>
            <a:off x="-152400" y="6167735"/>
            <a:ext cx="5410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latin typeface="Bookman Old Style" panose="02050604050505020204" pitchFamily="18" charset="0"/>
              </a:rPr>
              <a:t>Stonehenge (England)</a:t>
            </a:r>
            <a:endParaRPr lang="en-US" sz="2400" b="1" dirty="0">
              <a:latin typeface="Bookman Old Style" panose="02050604050505020204" pitchFamily="18" charset="0"/>
            </a:endParaRPr>
          </a:p>
        </p:txBody>
      </p:sp>
      <p:pic>
        <p:nvPicPr>
          <p:cNvPr id="7173" name="Picture 7" descr="stonehenge"/>
          <p:cNvPicPr>
            <a:picLocks noGrp="1" noChangeAspect="1" noChangeArrowheads="1"/>
          </p:cNvPicPr>
          <p:nvPr>
            <p:ph sz="half" idx="1"/>
          </p:nvPr>
        </p:nvPicPr>
        <p:blipFill>
          <a:blip r:embed="rId3" cstate="print"/>
          <a:srcRect/>
          <a:stretch>
            <a:fillRect/>
          </a:stretch>
        </p:blipFill>
        <p:spPr>
          <a:xfrm>
            <a:off x="348210" y="1107143"/>
            <a:ext cx="4223790" cy="4988857"/>
          </a:xfr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2" descr="http://passport2design.com/wp-content/uploads/2011/03/flying-buttressdiagram-batuhijauschool.org_.jpg"/>
          <p:cNvPicPr>
            <a:picLocks noChangeAspect="1" noChangeArrowheads="1"/>
          </p:cNvPicPr>
          <p:nvPr/>
        </p:nvPicPr>
        <p:blipFill>
          <a:blip r:embed="rId2" cstate="print"/>
          <a:srcRect/>
          <a:stretch>
            <a:fillRect/>
          </a:stretch>
        </p:blipFill>
        <p:spPr bwMode="auto">
          <a:xfrm>
            <a:off x="762000" y="-19050"/>
            <a:ext cx="7467600" cy="731484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gFlying_Buttresses"/>
          <p:cNvPicPr>
            <a:picLocks noChangeAspect="1" noChangeArrowheads="1"/>
          </p:cNvPicPr>
          <p:nvPr/>
        </p:nvPicPr>
        <p:blipFill rotWithShape="1">
          <a:blip r:embed="rId3" cstate="print"/>
          <a:srcRect t="5534"/>
          <a:stretch/>
        </p:blipFill>
        <p:spPr bwMode="auto">
          <a:xfrm>
            <a:off x="4724400" y="990600"/>
            <a:ext cx="4092331" cy="5410201"/>
          </a:xfrm>
          <a:prstGeom prst="rect">
            <a:avLst/>
          </a:prstGeom>
          <a:noFill/>
          <a:ln w="9525">
            <a:noFill/>
            <a:miter lim="800000"/>
            <a:headEnd/>
            <a:tailEnd/>
          </a:ln>
        </p:spPr>
      </p:pic>
      <p:sp>
        <p:nvSpPr>
          <p:cNvPr id="27650" name="Rectangle 5"/>
          <p:cNvSpPr>
            <a:spLocks noGrp="1" noChangeArrowheads="1"/>
          </p:cNvSpPr>
          <p:nvPr>
            <p:ph type="title"/>
          </p:nvPr>
        </p:nvSpPr>
        <p:spPr>
          <a:xfrm>
            <a:off x="685800" y="46038"/>
            <a:ext cx="8229600" cy="792162"/>
          </a:xfrm>
        </p:spPr>
        <p:txBody>
          <a:bodyPr>
            <a:normAutofit/>
          </a:bodyPr>
          <a:lstStyle/>
          <a:p>
            <a:pPr eaLnBrk="1" hangingPunct="1"/>
            <a:r>
              <a:rPr lang="en-US" sz="3600" b="1" dirty="0" smtClean="0">
                <a:latin typeface="Bookman Old Style" panose="02050604050505020204" pitchFamily="18" charset="0"/>
              </a:rPr>
              <a:t>Buttress              Flying Buttress</a:t>
            </a:r>
          </a:p>
        </p:txBody>
      </p:sp>
      <p:pic>
        <p:nvPicPr>
          <p:cNvPr id="27651" name="Picture 4" descr="fbuttressflying"/>
          <p:cNvPicPr>
            <a:picLocks noGrp="1" noChangeAspect="1" noChangeArrowheads="1"/>
          </p:cNvPicPr>
          <p:nvPr>
            <p:ph idx="1"/>
          </p:nvPr>
        </p:nvPicPr>
        <p:blipFill rotWithShape="1">
          <a:blip r:embed="rId4" cstate="print"/>
          <a:srcRect l="18775" t="21536" r="67326" b="14457"/>
          <a:stretch/>
        </p:blipFill>
        <p:spPr>
          <a:xfrm>
            <a:off x="457200" y="1066800"/>
            <a:ext cx="3584908" cy="5181600"/>
          </a:xfr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152400"/>
            <a:ext cx="8229600" cy="1143000"/>
          </a:xfrm>
        </p:spPr>
        <p:txBody>
          <a:bodyPr>
            <a:normAutofit/>
          </a:bodyPr>
          <a:lstStyle/>
          <a:p>
            <a:r>
              <a:rPr lang="en-US" sz="3400" b="1" u="sng" dirty="0" smtClean="0">
                <a:latin typeface="Bookman Old Style" panose="02050604050505020204" pitchFamily="18" charset="0"/>
              </a:rPr>
              <a:t>11. Spire</a:t>
            </a:r>
            <a:endParaRPr lang="en-US" sz="3400" b="1" u="sng" dirty="0">
              <a:latin typeface="Bookman Old Style" panose="02050604050505020204" pitchFamily="18" charset="0"/>
            </a:endParaRPr>
          </a:p>
        </p:txBody>
      </p:sp>
      <p:sp>
        <p:nvSpPr>
          <p:cNvPr id="21507" name="Rectangle 4"/>
          <p:cNvSpPr>
            <a:spLocks noGrp="1" noChangeArrowheads="1"/>
          </p:cNvSpPr>
          <p:nvPr>
            <p:ph type="body" sz="half" idx="1"/>
          </p:nvPr>
        </p:nvSpPr>
        <p:spPr>
          <a:xfrm>
            <a:off x="304800" y="762000"/>
            <a:ext cx="3352800" cy="4525963"/>
          </a:xfrm>
        </p:spPr>
        <p:txBody>
          <a:bodyPr>
            <a:normAutofit/>
          </a:bodyPr>
          <a:lstStyle/>
          <a:p>
            <a:pPr eaLnBrk="1" hangingPunct="1"/>
            <a:r>
              <a:rPr lang="en-US" sz="2800" b="1" dirty="0" smtClean="0">
                <a:latin typeface="Bookman Old Style" panose="02050604050505020204" pitchFamily="18" charset="0"/>
              </a:rPr>
              <a:t>a tapering roof or pyramidal construction surmounting a tower </a:t>
            </a:r>
          </a:p>
        </p:txBody>
      </p:sp>
      <p:sp>
        <p:nvSpPr>
          <p:cNvPr id="21508" name="Text Box 6"/>
          <p:cNvSpPr txBox="1">
            <a:spLocks noChangeArrowheads="1"/>
          </p:cNvSpPr>
          <p:nvPr/>
        </p:nvSpPr>
        <p:spPr bwMode="auto">
          <a:xfrm>
            <a:off x="304800" y="5268913"/>
            <a:ext cx="3352800" cy="830997"/>
          </a:xfrm>
          <a:prstGeom prst="rect">
            <a:avLst/>
          </a:prstGeom>
          <a:noFill/>
          <a:ln w="9525">
            <a:noFill/>
            <a:miter lim="800000"/>
            <a:headEnd/>
            <a:tailEnd/>
          </a:ln>
        </p:spPr>
        <p:txBody>
          <a:bodyPr wrap="square">
            <a:spAutoFit/>
          </a:bodyPr>
          <a:lstStyle/>
          <a:p>
            <a:pPr>
              <a:spcBef>
                <a:spcPct val="50000"/>
              </a:spcBef>
            </a:pPr>
            <a:r>
              <a:rPr lang="en-US" sz="2400" b="1" dirty="0" smtClean="0">
                <a:latin typeface="Bookman Old Style" panose="02050604050505020204" pitchFamily="18" charset="0"/>
              </a:rPr>
              <a:t>Salisbury </a:t>
            </a:r>
            <a:r>
              <a:rPr lang="en-US" sz="2400" b="1" dirty="0">
                <a:latin typeface="Bookman Old Style" panose="02050604050505020204" pitchFamily="18" charset="0"/>
              </a:rPr>
              <a:t>Cathedral </a:t>
            </a:r>
            <a:r>
              <a:rPr lang="en-US" sz="2400" b="1" dirty="0" smtClean="0">
                <a:latin typeface="Bookman Old Style" panose="02050604050505020204" pitchFamily="18" charset="0"/>
              </a:rPr>
              <a:t>(England)</a:t>
            </a:r>
            <a:endParaRPr lang="en-US" sz="2400" b="1" dirty="0">
              <a:latin typeface="Bookman Old Style" panose="02050604050505020204" pitchFamily="18" charset="0"/>
            </a:endParaRPr>
          </a:p>
        </p:txBody>
      </p:sp>
      <p:pic>
        <p:nvPicPr>
          <p:cNvPr id="21509" name="Picture 7" descr="SalisburyCathedral"/>
          <p:cNvPicPr>
            <a:picLocks noGrp="1" noChangeAspect="1" noChangeArrowheads="1"/>
          </p:cNvPicPr>
          <p:nvPr>
            <p:ph sz="half" idx="2"/>
          </p:nvPr>
        </p:nvPicPr>
        <p:blipFill rotWithShape="1">
          <a:blip r:embed="rId3" cstate="print"/>
          <a:srcRect r="24518"/>
          <a:stretch/>
        </p:blipFill>
        <p:spPr>
          <a:xfrm>
            <a:off x="3810000" y="990600"/>
            <a:ext cx="5334000" cy="5848351"/>
          </a:xfr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0"/>
            <a:ext cx="8229600" cy="1143000"/>
          </a:xfrm>
        </p:spPr>
        <p:txBody>
          <a:bodyPr>
            <a:normAutofit/>
          </a:bodyPr>
          <a:lstStyle/>
          <a:p>
            <a:r>
              <a:rPr lang="en-US" sz="3400" b="1" u="sng" dirty="0" smtClean="0">
                <a:latin typeface="Bookman Old Style" panose="02050604050505020204" pitchFamily="18" charset="0"/>
              </a:rPr>
              <a:t>12. Cantilever</a:t>
            </a:r>
          </a:p>
        </p:txBody>
      </p:sp>
      <p:sp>
        <p:nvSpPr>
          <p:cNvPr id="22531" name="Rectangle 5"/>
          <p:cNvSpPr>
            <a:spLocks noGrp="1" noChangeArrowheads="1"/>
          </p:cNvSpPr>
          <p:nvPr>
            <p:ph type="body" sz="half" idx="1"/>
          </p:nvPr>
        </p:nvSpPr>
        <p:spPr>
          <a:xfrm>
            <a:off x="228600" y="914400"/>
            <a:ext cx="4038600" cy="4525963"/>
          </a:xfrm>
        </p:spPr>
        <p:txBody>
          <a:bodyPr>
            <a:normAutofit lnSpcReduction="10000"/>
          </a:bodyPr>
          <a:lstStyle/>
          <a:p>
            <a:pPr algn="ctr" eaLnBrk="1" hangingPunct="1">
              <a:buFontTx/>
              <a:buNone/>
            </a:pPr>
            <a:endParaRPr lang="en-US" b="1" dirty="0" smtClean="0">
              <a:latin typeface="Bookman Old Style" panose="02050604050505020204" pitchFamily="18" charset="0"/>
            </a:endParaRPr>
          </a:p>
          <a:p>
            <a:pPr eaLnBrk="1" hangingPunct="1"/>
            <a:r>
              <a:rPr lang="en-US" sz="2800" b="1" dirty="0" smtClean="0">
                <a:latin typeface="Bookman Old Style" panose="02050604050505020204" pitchFamily="18" charset="0"/>
              </a:rPr>
              <a:t>Horizontally projecting beam or part of a structure supported only at one end.  Modern style that requires steel supports inside concrete to fight the effects of gravity. </a:t>
            </a:r>
          </a:p>
        </p:txBody>
      </p:sp>
      <p:sp>
        <p:nvSpPr>
          <p:cNvPr id="22532" name="Text Box 7"/>
          <p:cNvSpPr txBox="1">
            <a:spLocks noChangeArrowheads="1"/>
          </p:cNvSpPr>
          <p:nvPr/>
        </p:nvSpPr>
        <p:spPr bwMode="auto">
          <a:xfrm>
            <a:off x="4876800" y="6015335"/>
            <a:ext cx="3962400" cy="461665"/>
          </a:xfrm>
          <a:prstGeom prst="rect">
            <a:avLst/>
          </a:prstGeom>
          <a:noFill/>
          <a:ln w="9525">
            <a:noFill/>
            <a:miter lim="800000"/>
            <a:headEnd/>
            <a:tailEnd/>
          </a:ln>
        </p:spPr>
        <p:txBody>
          <a:bodyPr>
            <a:spAutoFit/>
          </a:bodyPr>
          <a:lstStyle/>
          <a:p>
            <a:pPr algn="ctr">
              <a:spcBef>
                <a:spcPct val="50000"/>
              </a:spcBef>
            </a:pPr>
            <a:r>
              <a:rPr lang="en-US" sz="2400" b="1" dirty="0" smtClean="0">
                <a:latin typeface="Bookman Old Style" panose="02050604050505020204" pitchFamily="18" charset="0"/>
              </a:rPr>
              <a:t>Falling </a:t>
            </a:r>
            <a:r>
              <a:rPr lang="en-US" sz="2400" b="1" dirty="0">
                <a:latin typeface="Bookman Old Style" panose="02050604050505020204" pitchFamily="18" charset="0"/>
              </a:rPr>
              <a:t>Water</a:t>
            </a:r>
          </a:p>
        </p:txBody>
      </p:sp>
      <p:pic>
        <p:nvPicPr>
          <p:cNvPr id="22533" name="Picture 8" descr="falling_water_r1_c1"/>
          <p:cNvPicPr>
            <a:picLocks noGrp="1" noChangeAspect="1" noChangeArrowheads="1"/>
          </p:cNvPicPr>
          <p:nvPr>
            <p:ph sz="half" idx="2"/>
          </p:nvPr>
        </p:nvPicPr>
        <p:blipFill rotWithShape="1">
          <a:blip r:embed="rId3" cstate="print"/>
          <a:srcRect b="3704"/>
          <a:stretch/>
        </p:blipFill>
        <p:spPr>
          <a:xfrm>
            <a:off x="4419600" y="2052935"/>
            <a:ext cx="4724400" cy="3962400"/>
          </a:xfr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914400" y="-152400"/>
            <a:ext cx="8686800" cy="1935163"/>
          </a:xfrm>
        </p:spPr>
        <p:txBody>
          <a:bodyPr/>
          <a:lstStyle/>
          <a:p>
            <a:pPr algn="l" eaLnBrk="1" hangingPunct="1"/>
            <a:r>
              <a:rPr lang="en-US" sz="4000" b="1" dirty="0" smtClean="0">
                <a:latin typeface="Bookman Old Style" panose="02050604050505020204" pitchFamily="18" charset="0"/>
              </a:rPr>
              <a:t>Cantilever</a:t>
            </a:r>
          </a:p>
        </p:txBody>
      </p:sp>
      <p:pic>
        <p:nvPicPr>
          <p:cNvPr id="23555" name="Picture 4" descr="ecantilever"/>
          <p:cNvPicPr>
            <a:picLocks noGrp="1" noChangeAspect="1" noChangeArrowheads="1"/>
          </p:cNvPicPr>
          <p:nvPr>
            <p:ph idx="1"/>
          </p:nvPr>
        </p:nvPicPr>
        <p:blipFill rotWithShape="1">
          <a:blip r:embed="rId3" cstate="print"/>
          <a:srcRect l="27447" t="9940" r="20639" b="18711"/>
          <a:stretch/>
        </p:blipFill>
        <p:spPr>
          <a:xfrm>
            <a:off x="2321668" y="1657754"/>
            <a:ext cx="5872264" cy="4909599"/>
          </a:xfr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0"/>
            <a:ext cx="8356600" cy="1754326"/>
          </a:xfrm>
          <a:prstGeom prst="rect">
            <a:avLst/>
          </a:prstGeom>
          <a:noFill/>
        </p:spPr>
        <p:txBody>
          <a:bodyPr wrap="square" rtlCol="0">
            <a:spAutoFit/>
          </a:bodyPr>
          <a:lstStyle/>
          <a:p>
            <a:pPr algn="ctr"/>
            <a:r>
              <a:rPr lang="fr-FR" sz="5400" b="1" dirty="0" smtClean="0">
                <a:solidFill>
                  <a:srgbClr val="0070C0"/>
                </a:solidFill>
                <a:latin typeface="Bookman Old Style" pitchFamily="18" charset="0"/>
              </a:rPr>
              <a:t>BUZZER-BEATER</a:t>
            </a:r>
          </a:p>
          <a:p>
            <a:pPr algn="ctr"/>
            <a:r>
              <a:rPr lang="fr-FR" sz="5400" b="1" dirty="0" err="1" smtClean="0">
                <a:solidFill>
                  <a:srgbClr val="0070C0"/>
                </a:solidFill>
                <a:latin typeface="Bookman Old Style" pitchFamily="18" charset="0"/>
              </a:rPr>
              <a:t>Review</a:t>
            </a:r>
            <a:endParaRPr lang="fr-FR" sz="5400" b="1" dirty="0">
              <a:solidFill>
                <a:srgbClr val="0070C0"/>
              </a:solidFill>
              <a:latin typeface="Bookman Old Style" pitchFamily="18" charset="0"/>
            </a:endParaRPr>
          </a:p>
        </p:txBody>
      </p:sp>
      <p:sp>
        <p:nvSpPr>
          <p:cNvPr id="3" name="TextBox 2"/>
          <p:cNvSpPr txBox="1"/>
          <p:nvPr/>
        </p:nvSpPr>
        <p:spPr>
          <a:xfrm>
            <a:off x="533400" y="3723382"/>
            <a:ext cx="8153400" cy="1077218"/>
          </a:xfrm>
          <a:prstGeom prst="rect">
            <a:avLst/>
          </a:prstGeom>
          <a:noFill/>
        </p:spPr>
        <p:txBody>
          <a:bodyPr wrap="square" rtlCol="0">
            <a:spAutoFit/>
          </a:bodyPr>
          <a:lstStyle/>
          <a:p>
            <a:pPr algn="ctr"/>
            <a:r>
              <a:rPr lang="fr-FR" sz="3200" b="1" i="1" dirty="0" smtClean="0">
                <a:latin typeface="Bookman Old Style" pitchFamily="18" charset="0"/>
              </a:rPr>
              <a:t>First </a:t>
            </a:r>
            <a:r>
              <a:rPr lang="fr-FR" sz="3200" b="1" i="1" dirty="0" err="1" smtClean="0">
                <a:latin typeface="Bookman Old Style" pitchFamily="18" charset="0"/>
              </a:rPr>
              <a:t>person</a:t>
            </a:r>
            <a:r>
              <a:rPr lang="fr-FR" sz="3200" b="1" i="1" dirty="0" smtClean="0">
                <a:latin typeface="Bookman Old Style" pitchFamily="18" charset="0"/>
              </a:rPr>
              <a:t> to stand up must </a:t>
            </a:r>
            <a:r>
              <a:rPr lang="fr-FR" sz="3200" b="1" i="1" dirty="0" err="1" smtClean="0">
                <a:latin typeface="Bookman Old Style" pitchFamily="18" charset="0"/>
              </a:rPr>
              <a:t>identify</a:t>
            </a:r>
            <a:r>
              <a:rPr lang="fr-FR" sz="3200" b="1" i="1" dirty="0" smtClean="0">
                <a:latin typeface="Bookman Old Style" pitchFamily="18" charset="0"/>
              </a:rPr>
              <a:t> the structure in the image!</a:t>
            </a:r>
            <a:endParaRPr lang="fr-FR" sz="3200" b="1" i="1" dirty="0">
              <a:latin typeface="Bookman Old Style" pitchFamily="18" charset="0"/>
            </a:endParaRPr>
          </a:p>
        </p:txBody>
      </p:sp>
    </p:spTree>
    <p:extLst>
      <p:ext uri="{BB962C8B-B14F-4D97-AF65-F5344CB8AC3E}">
        <p14:creationId xmlns:p14="http://schemas.microsoft.com/office/powerpoint/2010/main" val="158688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0"/>
            <a:ext cx="3429000" cy="646331"/>
          </a:xfrm>
          <a:prstGeom prst="rect">
            <a:avLst/>
          </a:prstGeom>
          <a:noFill/>
        </p:spPr>
        <p:txBody>
          <a:bodyPr wrap="square" rtlCol="0">
            <a:spAutoFit/>
          </a:bodyPr>
          <a:lstStyle/>
          <a:p>
            <a:pPr algn="ctr"/>
            <a:r>
              <a:rPr lang="fr-FR" sz="3600" b="1" dirty="0" smtClean="0">
                <a:latin typeface="Bookman Old Style" pitchFamily="18" charset="0"/>
              </a:rPr>
              <a:t>spire</a:t>
            </a:r>
            <a:endParaRPr lang="fr-FR" sz="3600" b="1" dirty="0">
              <a:latin typeface="Bookman Old Style" pitchFamily="18" charset="0"/>
            </a:endParaRPr>
          </a:p>
        </p:txBody>
      </p:sp>
      <p:pic>
        <p:nvPicPr>
          <p:cNvPr id="4" name="Picture 4" descr="asalisbury1"/>
          <p:cNvPicPr>
            <a:picLocks noChangeAspect="1" noChangeArrowheads="1"/>
          </p:cNvPicPr>
          <p:nvPr/>
        </p:nvPicPr>
        <p:blipFill>
          <a:blip r:embed="rId2" cstate="print"/>
          <a:srcRect/>
          <a:stretch>
            <a:fillRect/>
          </a:stretch>
        </p:blipFill>
        <p:spPr>
          <a:xfrm>
            <a:off x="3699229" y="228600"/>
            <a:ext cx="5063771" cy="6400800"/>
          </a:xfrm>
          <a:prstGeom prst="rect">
            <a:avLst/>
          </a:prstGeom>
          <a:noFill/>
        </p:spPr>
      </p:pic>
    </p:spTree>
    <p:extLst>
      <p:ext uri="{BB962C8B-B14F-4D97-AF65-F5344CB8AC3E}">
        <p14:creationId xmlns:p14="http://schemas.microsoft.com/office/powerpoint/2010/main" val="2544650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268069"/>
            <a:ext cx="3429000" cy="646331"/>
          </a:xfrm>
          <a:prstGeom prst="rect">
            <a:avLst/>
          </a:prstGeom>
          <a:noFill/>
        </p:spPr>
        <p:txBody>
          <a:bodyPr wrap="square" rtlCol="0">
            <a:spAutoFit/>
          </a:bodyPr>
          <a:lstStyle/>
          <a:p>
            <a:pPr algn="ctr"/>
            <a:r>
              <a:rPr lang="fr-FR" sz="3600" b="1" dirty="0" smtClean="0">
                <a:latin typeface="Bookman Old Style" pitchFamily="18" charset="0"/>
              </a:rPr>
              <a:t>cantilever</a:t>
            </a:r>
            <a:endParaRPr lang="fr-FR" sz="3600" b="1" dirty="0">
              <a:latin typeface="Bookman Old Style" pitchFamily="18" charset="0"/>
            </a:endParaRPr>
          </a:p>
        </p:txBody>
      </p:sp>
      <p:pic>
        <p:nvPicPr>
          <p:cNvPr id="25602" name="Picture 2" descr="Image result for cantilever"/>
          <p:cNvPicPr>
            <a:picLocks noChangeAspect="1" noChangeArrowheads="1"/>
          </p:cNvPicPr>
          <p:nvPr/>
        </p:nvPicPr>
        <p:blipFill>
          <a:blip r:embed="rId2" cstate="print"/>
          <a:srcRect t="4352" b="5314"/>
          <a:stretch>
            <a:fillRect/>
          </a:stretch>
        </p:blipFill>
        <p:spPr bwMode="auto">
          <a:xfrm>
            <a:off x="457200" y="1447800"/>
            <a:ext cx="8229600" cy="4937760"/>
          </a:xfrm>
          <a:prstGeom prst="rect">
            <a:avLst/>
          </a:prstGeom>
          <a:noFill/>
        </p:spPr>
      </p:pic>
    </p:spTree>
    <p:extLst>
      <p:ext uri="{BB962C8B-B14F-4D97-AF65-F5344CB8AC3E}">
        <p14:creationId xmlns:p14="http://schemas.microsoft.com/office/powerpoint/2010/main" val="2860548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344269"/>
            <a:ext cx="5486400" cy="646331"/>
          </a:xfrm>
          <a:prstGeom prst="rect">
            <a:avLst/>
          </a:prstGeom>
          <a:noFill/>
        </p:spPr>
        <p:txBody>
          <a:bodyPr wrap="square" rtlCol="0">
            <a:spAutoFit/>
          </a:bodyPr>
          <a:lstStyle/>
          <a:p>
            <a:pPr algn="ctr"/>
            <a:r>
              <a:rPr lang="fr-FR" sz="3600" b="1" dirty="0" err="1" smtClean="0">
                <a:latin typeface="Bookman Old Style" pitchFamily="18" charset="0"/>
              </a:rPr>
              <a:t>Corinthian</a:t>
            </a:r>
            <a:r>
              <a:rPr lang="fr-FR" sz="3600" b="1" dirty="0" smtClean="0">
                <a:latin typeface="Bookman Old Style" pitchFamily="18" charset="0"/>
              </a:rPr>
              <a:t> </a:t>
            </a:r>
            <a:r>
              <a:rPr lang="fr-FR" sz="3600" b="1" dirty="0" err="1" smtClean="0">
                <a:latin typeface="Bookman Old Style" pitchFamily="18" charset="0"/>
              </a:rPr>
              <a:t>Column</a:t>
            </a:r>
            <a:endParaRPr lang="fr-FR" sz="3600" b="1" dirty="0">
              <a:latin typeface="Bookman Old Style" pitchFamily="18" charset="0"/>
            </a:endParaRPr>
          </a:p>
        </p:txBody>
      </p:sp>
      <p:pic>
        <p:nvPicPr>
          <p:cNvPr id="24580" name="Picture 4" descr="Image result for corinthian column"/>
          <p:cNvPicPr>
            <a:picLocks noChangeAspect="1" noChangeArrowheads="1"/>
          </p:cNvPicPr>
          <p:nvPr/>
        </p:nvPicPr>
        <p:blipFill>
          <a:blip r:embed="rId2" cstate="print"/>
          <a:srcRect r="2830" b="2703"/>
          <a:stretch>
            <a:fillRect/>
          </a:stretch>
        </p:blipFill>
        <p:spPr bwMode="auto">
          <a:xfrm>
            <a:off x="524164" y="1295400"/>
            <a:ext cx="8086436" cy="5181600"/>
          </a:xfrm>
          <a:prstGeom prst="rect">
            <a:avLst/>
          </a:prstGeom>
          <a:noFill/>
        </p:spPr>
      </p:pic>
    </p:spTree>
    <p:extLst>
      <p:ext uri="{BB962C8B-B14F-4D97-AF65-F5344CB8AC3E}">
        <p14:creationId xmlns:p14="http://schemas.microsoft.com/office/powerpoint/2010/main" val="803464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344269"/>
            <a:ext cx="5486400" cy="646331"/>
          </a:xfrm>
          <a:prstGeom prst="rect">
            <a:avLst/>
          </a:prstGeom>
          <a:noFill/>
        </p:spPr>
        <p:txBody>
          <a:bodyPr wrap="square" rtlCol="0">
            <a:spAutoFit/>
          </a:bodyPr>
          <a:lstStyle/>
          <a:p>
            <a:pPr algn="ctr"/>
            <a:r>
              <a:rPr lang="fr-FR" sz="3600" b="1" dirty="0" err="1" smtClean="0">
                <a:latin typeface="Bookman Old Style" pitchFamily="18" charset="0"/>
              </a:rPr>
              <a:t>flying</a:t>
            </a:r>
            <a:r>
              <a:rPr lang="fr-FR" sz="3600" b="1" dirty="0" smtClean="0">
                <a:latin typeface="Bookman Old Style" pitchFamily="18" charset="0"/>
              </a:rPr>
              <a:t> </a:t>
            </a:r>
            <a:r>
              <a:rPr lang="fr-FR" sz="3600" b="1" dirty="0" err="1" smtClean="0">
                <a:latin typeface="Bookman Old Style" pitchFamily="18" charset="0"/>
              </a:rPr>
              <a:t>buttresses</a:t>
            </a:r>
            <a:endParaRPr lang="fr-FR" sz="3600" b="1" dirty="0">
              <a:latin typeface="Bookman Old Style" pitchFamily="18" charset="0"/>
            </a:endParaRPr>
          </a:p>
        </p:txBody>
      </p:sp>
      <p:pic>
        <p:nvPicPr>
          <p:cNvPr id="23556" name="Picture 4" descr="Image result for flying buttresses"/>
          <p:cNvPicPr>
            <a:picLocks noChangeAspect="1" noChangeArrowheads="1"/>
          </p:cNvPicPr>
          <p:nvPr/>
        </p:nvPicPr>
        <p:blipFill>
          <a:blip r:embed="rId2" cstate="print"/>
          <a:srcRect/>
          <a:stretch>
            <a:fillRect/>
          </a:stretch>
        </p:blipFill>
        <p:spPr bwMode="auto">
          <a:xfrm>
            <a:off x="685800" y="1265990"/>
            <a:ext cx="7696200" cy="5134810"/>
          </a:xfrm>
          <a:prstGeom prst="rect">
            <a:avLst/>
          </a:prstGeom>
          <a:noFill/>
        </p:spPr>
      </p:pic>
    </p:spTree>
    <p:extLst>
      <p:ext uri="{BB962C8B-B14F-4D97-AF65-F5344CB8AC3E}">
        <p14:creationId xmlns:p14="http://schemas.microsoft.com/office/powerpoint/2010/main" val="1448840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darkgovernment.com/news/wp-content/uploads/2008/11/stonehenge-aeria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0"/>
            <a:ext cx="6248400" cy="4121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eyondthebrook.files.wordpress.com/2011/06/stonehe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124200"/>
            <a:ext cx="493888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66450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IstanbulHagiaSophia20001"/>
          <p:cNvPicPr>
            <a:picLocks noChangeAspect="1" noChangeArrowheads="1"/>
          </p:cNvPicPr>
          <p:nvPr/>
        </p:nvPicPr>
        <p:blipFill>
          <a:blip r:embed="rId2" cstate="print"/>
          <a:srcRect/>
          <a:stretch>
            <a:fillRect/>
          </a:stretch>
        </p:blipFill>
        <p:spPr>
          <a:xfrm>
            <a:off x="457200" y="1143000"/>
            <a:ext cx="8229600" cy="5367130"/>
          </a:xfrm>
          <a:prstGeom prst="rect">
            <a:avLst/>
          </a:prstGeom>
          <a:noFill/>
        </p:spPr>
      </p:pic>
      <p:sp>
        <p:nvSpPr>
          <p:cNvPr id="4" name="TextBox 3"/>
          <p:cNvSpPr txBox="1"/>
          <p:nvPr/>
        </p:nvSpPr>
        <p:spPr>
          <a:xfrm>
            <a:off x="1752600" y="253425"/>
            <a:ext cx="5486400" cy="646331"/>
          </a:xfrm>
          <a:prstGeom prst="rect">
            <a:avLst/>
          </a:prstGeom>
          <a:noFill/>
        </p:spPr>
        <p:txBody>
          <a:bodyPr wrap="square" rtlCol="0">
            <a:spAutoFit/>
          </a:bodyPr>
          <a:lstStyle/>
          <a:p>
            <a:pPr algn="ctr"/>
            <a:r>
              <a:rPr lang="fr-FR" sz="3600" b="1" dirty="0" err="1" smtClean="0">
                <a:latin typeface="Bookman Old Style" pitchFamily="18" charset="0"/>
              </a:rPr>
              <a:t>dome</a:t>
            </a:r>
            <a:endParaRPr lang="fr-FR" sz="3600" b="1" dirty="0">
              <a:latin typeface="Bookman Old Style" pitchFamily="18" charset="0"/>
            </a:endParaRPr>
          </a:p>
        </p:txBody>
      </p:sp>
    </p:spTree>
    <p:extLst>
      <p:ext uri="{BB962C8B-B14F-4D97-AF65-F5344CB8AC3E}">
        <p14:creationId xmlns:p14="http://schemas.microsoft.com/office/powerpoint/2010/main" val="409969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253425"/>
            <a:ext cx="5486400" cy="646331"/>
          </a:xfrm>
          <a:prstGeom prst="rect">
            <a:avLst/>
          </a:prstGeom>
          <a:noFill/>
        </p:spPr>
        <p:txBody>
          <a:bodyPr wrap="square" rtlCol="0">
            <a:spAutoFit/>
          </a:bodyPr>
          <a:lstStyle/>
          <a:p>
            <a:pPr algn="ctr"/>
            <a:r>
              <a:rPr lang="fr-FR" sz="3600" b="1" dirty="0" smtClean="0">
                <a:latin typeface="Bookman Old Style" pitchFamily="18" charset="0"/>
              </a:rPr>
              <a:t>colonnade</a:t>
            </a:r>
            <a:endParaRPr lang="fr-FR" sz="3600" b="1" dirty="0">
              <a:latin typeface="Bookman Old Style" pitchFamily="18" charset="0"/>
            </a:endParaRPr>
          </a:p>
        </p:txBody>
      </p:sp>
      <p:pic>
        <p:nvPicPr>
          <p:cNvPr id="19458" name="Picture 2" descr="Image result for parthenon"/>
          <p:cNvPicPr>
            <a:picLocks noChangeAspect="1" noChangeArrowheads="1"/>
          </p:cNvPicPr>
          <p:nvPr/>
        </p:nvPicPr>
        <p:blipFill>
          <a:blip r:embed="rId2" cstate="print"/>
          <a:srcRect l="12802" t="15117" r="9393" b="11491"/>
          <a:stretch>
            <a:fillRect/>
          </a:stretch>
        </p:blipFill>
        <p:spPr bwMode="auto">
          <a:xfrm>
            <a:off x="609600" y="1371600"/>
            <a:ext cx="7848600" cy="4935718"/>
          </a:xfrm>
          <a:prstGeom prst="rect">
            <a:avLst/>
          </a:prstGeom>
          <a:noFill/>
        </p:spPr>
      </p:pic>
    </p:spTree>
    <p:extLst>
      <p:ext uri="{BB962C8B-B14F-4D97-AF65-F5344CB8AC3E}">
        <p14:creationId xmlns:p14="http://schemas.microsoft.com/office/powerpoint/2010/main" val="2429446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53425"/>
            <a:ext cx="5486400" cy="646331"/>
          </a:xfrm>
          <a:prstGeom prst="rect">
            <a:avLst/>
          </a:prstGeom>
          <a:noFill/>
        </p:spPr>
        <p:txBody>
          <a:bodyPr wrap="square" rtlCol="0">
            <a:spAutoFit/>
          </a:bodyPr>
          <a:lstStyle/>
          <a:p>
            <a:pPr algn="ctr"/>
            <a:r>
              <a:rPr lang="fr-FR" sz="3600" b="1" dirty="0" err="1" smtClean="0">
                <a:latin typeface="Bookman Old Style" pitchFamily="18" charset="0"/>
              </a:rPr>
              <a:t>column</a:t>
            </a:r>
            <a:r>
              <a:rPr lang="fr-FR" sz="3600" b="1" dirty="0" smtClean="0">
                <a:latin typeface="Bookman Old Style" pitchFamily="18" charset="0"/>
              </a:rPr>
              <a:t> (</a:t>
            </a:r>
            <a:r>
              <a:rPr lang="fr-FR" sz="3600" b="1" dirty="0" err="1" smtClean="0">
                <a:latin typeface="Bookman Old Style" pitchFamily="18" charset="0"/>
              </a:rPr>
              <a:t>ionic</a:t>
            </a:r>
            <a:r>
              <a:rPr lang="fr-FR" sz="3600" b="1" dirty="0" smtClean="0">
                <a:latin typeface="Bookman Old Style" pitchFamily="18" charset="0"/>
              </a:rPr>
              <a:t>)</a:t>
            </a:r>
            <a:endParaRPr lang="fr-FR" sz="3600" b="1" dirty="0">
              <a:latin typeface="Bookman Old Style" pitchFamily="18" charset="0"/>
            </a:endParaRPr>
          </a:p>
        </p:txBody>
      </p:sp>
      <p:pic>
        <p:nvPicPr>
          <p:cNvPr id="18434" name="Picture 2" descr="Image result for ionic column"/>
          <p:cNvPicPr>
            <a:picLocks noChangeAspect="1" noChangeArrowheads="1"/>
          </p:cNvPicPr>
          <p:nvPr/>
        </p:nvPicPr>
        <p:blipFill>
          <a:blip r:embed="rId2" cstate="print"/>
          <a:srcRect t="2960"/>
          <a:stretch>
            <a:fillRect/>
          </a:stretch>
        </p:blipFill>
        <p:spPr bwMode="auto">
          <a:xfrm>
            <a:off x="838200" y="1295400"/>
            <a:ext cx="7543800" cy="4996244"/>
          </a:xfrm>
          <a:prstGeom prst="rect">
            <a:avLst/>
          </a:prstGeom>
          <a:noFill/>
        </p:spPr>
      </p:pic>
    </p:spTree>
    <p:extLst>
      <p:ext uri="{BB962C8B-B14F-4D97-AF65-F5344CB8AC3E}">
        <p14:creationId xmlns:p14="http://schemas.microsoft.com/office/powerpoint/2010/main" val="752299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eyondthebrook.files.wordpress.com/2011/06/stonehenge.jpg"/>
          <p:cNvPicPr>
            <a:picLocks noChangeAspect="1" noChangeArrowheads="1"/>
          </p:cNvPicPr>
          <p:nvPr/>
        </p:nvPicPr>
        <p:blipFill>
          <a:blip r:embed="rId2" cstate="print">
            <a:extLst>
              <a:ext uri="{28A0092B-C50C-407E-A947-70E740481C1C}">
                <a14:useLocalDpi xmlns:a14="http://schemas.microsoft.com/office/drawing/2010/main" val="0"/>
              </a:ext>
            </a:extLst>
          </a:blip>
          <a:srcRect l="3161" t="5714" r="4113" b="5714"/>
          <a:stretch>
            <a:fillRect/>
          </a:stretch>
        </p:blipFill>
        <p:spPr bwMode="auto">
          <a:xfrm>
            <a:off x="914400" y="1143000"/>
            <a:ext cx="7467600" cy="5261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253425"/>
            <a:ext cx="5486400" cy="646331"/>
          </a:xfrm>
          <a:prstGeom prst="rect">
            <a:avLst/>
          </a:prstGeom>
          <a:noFill/>
        </p:spPr>
        <p:txBody>
          <a:bodyPr wrap="square" rtlCol="0">
            <a:spAutoFit/>
          </a:bodyPr>
          <a:lstStyle/>
          <a:p>
            <a:pPr algn="ctr"/>
            <a:r>
              <a:rPr lang="fr-FR" sz="3600" b="1" dirty="0" smtClean="0">
                <a:latin typeface="Bookman Old Style" pitchFamily="18" charset="0"/>
              </a:rPr>
              <a:t>post and </a:t>
            </a:r>
            <a:r>
              <a:rPr lang="fr-FR" sz="3600" b="1" dirty="0" err="1" smtClean="0">
                <a:latin typeface="Bookman Old Style" pitchFamily="18" charset="0"/>
              </a:rPr>
              <a:t>lintel</a:t>
            </a:r>
            <a:endParaRPr lang="fr-FR" sz="3600" b="1" dirty="0">
              <a:latin typeface="Bookman Old Style" pitchFamily="18" charset="0"/>
            </a:endParaRPr>
          </a:p>
        </p:txBody>
      </p:sp>
    </p:spTree>
    <p:extLst>
      <p:ext uri="{BB962C8B-B14F-4D97-AF65-F5344CB8AC3E}">
        <p14:creationId xmlns:p14="http://schemas.microsoft.com/office/powerpoint/2010/main" val="302586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53425"/>
            <a:ext cx="5486400" cy="646331"/>
          </a:xfrm>
          <a:prstGeom prst="rect">
            <a:avLst/>
          </a:prstGeom>
          <a:noFill/>
        </p:spPr>
        <p:txBody>
          <a:bodyPr wrap="square" rtlCol="0">
            <a:spAutoFit/>
          </a:bodyPr>
          <a:lstStyle/>
          <a:p>
            <a:pPr algn="ctr"/>
            <a:r>
              <a:rPr lang="fr-FR" sz="3600" b="1" dirty="0" err="1" smtClean="0">
                <a:latin typeface="Bookman Old Style" pitchFamily="18" charset="0"/>
              </a:rPr>
              <a:t>arch</a:t>
            </a:r>
            <a:endParaRPr lang="fr-FR" sz="3600" b="1" dirty="0">
              <a:latin typeface="Bookman Old Style" pitchFamily="18" charset="0"/>
            </a:endParaRPr>
          </a:p>
        </p:txBody>
      </p:sp>
      <p:pic>
        <p:nvPicPr>
          <p:cNvPr id="16386" name="Picture 2" descr="Image result for roman arches"/>
          <p:cNvPicPr>
            <a:picLocks noChangeAspect="1" noChangeArrowheads="1"/>
          </p:cNvPicPr>
          <p:nvPr/>
        </p:nvPicPr>
        <p:blipFill>
          <a:blip r:embed="rId2" cstate="print"/>
          <a:srcRect/>
          <a:stretch>
            <a:fillRect/>
          </a:stretch>
        </p:blipFill>
        <p:spPr bwMode="auto">
          <a:xfrm>
            <a:off x="685800" y="1143000"/>
            <a:ext cx="7850907" cy="5181600"/>
          </a:xfrm>
          <a:prstGeom prst="rect">
            <a:avLst/>
          </a:prstGeom>
          <a:noFill/>
        </p:spPr>
      </p:pic>
    </p:spTree>
    <p:extLst>
      <p:ext uri="{BB962C8B-B14F-4D97-AF65-F5344CB8AC3E}">
        <p14:creationId xmlns:p14="http://schemas.microsoft.com/office/powerpoint/2010/main" val="2753079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enewamerica.com/images/columns/110724mariele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7047"/>
            <a:ext cx="8153400" cy="52599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253425"/>
            <a:ext cx="5486400" cy="646331"/>
          </a:xfrm>
          <a:prstGeom prst="rect">
            <a:avLst/>
          </a:prstGeom>
          <a:noFill/>
        </p:spPr>
        <p:txBody>
          <a:bodyPr wrap="square" rtlCol="0">
            <a:spAutoFit/>
          </a:bodyPr>
          <a:lstStyle/>
          <a:p>
            <a:pPr algn="ctr"/>
            <a:r>
              <a:rPr lang="fr-FR" sz="3600" b="1" dirty="0" err="1" smtClean="0">
                <a:latin typeface="Bookman Old Style" pitchFamily="18" charset="0"/>
              </a:rPr>
              <a:t>columns</a:t>
            </a:r>
            <a:r>
              <a:rPr lang="fr-FR" sz="3600" b="1" dirty="0" smtClean="0">
                <a:latin typeface="Bookman Old Style" pitchFamily="18" charset="0"/>
              </a:rPr>
              <a:t> (</a:t>
            </a:r>
            <a:r>
              <a:rPr lang="fr-FR" sz="3600" b="1" dirty="0" err="1" smtClean="0">
                <a:latin typeface="Bookman Old Style" pitchFamily="18" charset="0"/>
              </a:rPr>
              <a:t>ionic</a:t>
            </a:r>
            <a:r>
              <a:rPr lang="fr-FR" sz="3600" b="1" dirty="0" smtClean="0">
                <a:latin typeface="Bookman Old Style" pitchFamily="18" charset="0"/>
              </a:rPr>
              <a:t>)</a:t>
            </a:r>
            <a:endParaRPr lang="fr-FR" sz="3600" b="1" dirty="0">
              <a:latin typeface="Bookman Old Style" pitchFamily="18" charset="0"/>
            </a:endParaRPr>
          </a:p>
        </p:txBody>
      </p:sp>
    </p:spTree>
    <p:extLst>
      <p:ext uri="{BB962C8B-B14F-4D97-AF65-F5344CB8AC3E}">
        <p14:creationId xmlns:p14="http://schemas.microsoft.com/office/powerpoint/2010/main" val="4026953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To Element Slide</a:t>
            </a:r>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Can you create a structure that uses three basic structures of architecture?</a:t>
            </a:r>
            <a:endParaRPr lang="en-US" dirty="0"/>
          </a:p>
        </p:txBody>
      </p:sp>
      <p:sp>
        <p:nvSpPr>
          <p:cNvPr id="3" name="Content Placeholder 2"/>
          <p:cNvSpPr>
            <a:spLocks noGrp="1"/>
          </p:cNvSpPr>
          <p:nvPr>
            <p:ph idx="1"/>
          </p:nvPr>
        </p:nvSpPr>
        <p:spPr>
          <a:xfrm>
            <a:off x="445168" y="1447800"/>
            <a:ext cx="6400800" cy="3230563"/>
          </a:xfrm>
        </p:spPr>
        <p:txBody>
          <a:bodyPr>
            <a:noAutofit/>
          </a:bodyPr>
          <a:lstStyle/>
          <a:p>
            <a:r>
              <a:rPr lang="en-US" sz="2000" dirty="0" smtClean="0"/>
              <a:t>On a blank sheet of paper create a building that uses three of the basic structures of architecture</a:t>
            </a:r>
            <a:r>
              <a:rPr lang="en-US" sz="2000" dirty="0"/>
              <a:t> </a:t>
            </a:r>
            <a:r>
              <a:rPr lang="en-US" sz="2000" dirty="0" smtClean="0"/>
              <a:t>that you learned about today.</a:t>
            </a:r>
          </a:p>
          <a:p>
            <a:r>
              <a:rPr lang="en-US" sz="2000" dirty="0" smtClean="0"/>
              <a:t>Before starting decided if </a:t>
            </a:r>
          </a:p>
          <a:p>
            <a:pPr lvl="1"/>
            <a:r>
              <a:rPr lang="en-US" sz="2000" dirty="0" smtClean="0"/>
              <a:t>the building will be symmetrical or asymmetrical</a:t>
            </a:r>
          </a:p>
          <a:p>
            <a:pPr lvl="1"/>
            <a:r>
              <a:rPr lang="en-US" sz="2000" dirty="0" smtClean="0"/>
              <a:t>sacred or secular</a:t>
            </a:r>
          </a:p>
          <a:p>
            <a:pPr lvl="1"/>
            <a:r>
              <a:rPr lang="en-US" sz="2000" dirty="0" smtClean="0"/>
              <a:t>label each structure</a:t>
            </a:r>
          </a:p>
          <a:p>
            <a:r>
              <a:rPr lang="en-US" sz="2000" dirty="0" smtClean="0"/>
              <a:t>Label each structure</a:t>
            </a:r>
          </a:p>
          <a:p>
            <a:r>
              <a:rPr lang="en-US" sz="2000" dirty="0" smtClean="0"/>
              <a:t>No larger than half a page. </a:t>
            </a:r>
          </a:p>
          <a:p>
            <a:r>
              <a:rPr lang="en-US" sz="2000" dirty="0" smtClean="0"/>
              <a:t>Give your building a name (based on function!)</a:t>
            </a:r>
          </a:p>
          <a:p>
            <a:endParaRPr lang="en-US" sz="2000" dirty="0" smtClean="0"/>
          </a:p>
          <a:p>
            <a:r>
              <a:rPr lang="en-US" sz="2000" dirty="0" smtClean="0"/>
              <a:t>Time allowed: 15 minutes/ 15 points</a:t>
            </a:r>
            <a:endParaRPr lang="en-US" sz="2000" dirty="0"/>
          </a:p>
        </p:txBody>
      </p:sp>
      <p:pic>
        <p:nvPicPr>
          <p:cNvPr id="1026" name="Picture 2" descr="C:\Program Files\Microsoft Office\MEDIA\CAGCAT10\j0185604.wmf"/>
          <p:cNvPicPr>
            <a:picLocks noChangeAspect="1" noChangeArrowheads="1"/>
          </p:cNvPicPr>
          <p:nvPr/>
        </p:nvPicPr>
        <p:blipFill>
          <a:blip r:embed="rId2" cstate="print"/>
          <a:srcRect/>
          <a:stretch>
            <a:fillRect/>
          </a:stretch>
        </p:blipFill>
        <p:spPr bwMode="auto">
          <a:xfrm>
            <a:off x="6858000" y="1295400"/>
            <a:ext cx="1905000" cy="1906887"/>
          </a:xfrm>
          <a:prstGeom prst="rect">
            <a:avLst/>
          </a:prstGeom>
          <a:noFill/>
        </p:spPr>
      </p:pic>
    </p:spTree>
    <p:extLst>
      <p:ext uri="{BB962C8B-B14F-4D97-AF65-F5344CB8AC3E}">
        <p14:creationId xmlns:p14="http://schemas.microsoft.com/office/powerpoint/2010/main" val="99441571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8229600" cy="487363"/>
          </a:xfrm>
        </p:spPr>
        <p:txBody>
          <a:bodyPr>
            <a:normAutofit fontScale="90000"/>
          </a:bodyPr>
          <a:lstStyle/>
          <a:p>
            <a:r>
              <a:rPr lang="en-US" altLang="en-US" sz="3600" b="1" u="sng" dirty="0" smtClean="0">
                <a:latin typeface="Bookman Old Style" pitchFamily="18" charset="0"/>
              </a:rPr>
              <a:t>Exit Slip</a:t>
            </a:r>
          </a:p>
        </p:txBody>
      </p:sp>
      <p:sp>
        <p:nvSpPr>
          <p:cNvPr id="40963" name="Content Placeholder 2"/>
          <p:cNvSpPr>
            <a:spLocks noGrp="1"/>
          </p:cNvSpPr>
          <p:nvPr>
            <p:ph sz="half" idx="1"/>
          </p:nvPr>
        </p:nvSpPr>
        <p:spPr>
          <a:xfrm>
            <a:off x="0" y="838200"/>
            <a:ext cx="9144000" cy="6019800"/>
          </a:xfrm>
        </p:spPr>
        <p:txBody>
          <a:bodyPr>
            <a:normAutofit lnSpcReduction="10000"/>
          </a:bodyPr>
          <a:lstStyle/>
          <a:p>
            <a:pPr>
              <a:buFontTx/>
              <a:buNone/>
            </a:pPr>
            <a:r>
              <a:rPr lang="en-US" altLang="en-US" sz="2000" dirty="0" smtClean="0">
                <a:latin typeface="Bookman Old Style" pitchFamily="18" charset="0"/>
              </a:rPr>
              <a:t>1) Which of the following terms refers to “where two parts come together”?</a:t>
            </a:r>
          </a:p>
          <a:p>
            <a:pPr>
              <a:buFontTx/>
              <a:buAutoNum type="alphaLcPeriod"/>
            </a:pPr>
            <a:r>
              <a:rPr lang="en-US" altLang="en-US" sz="2000" dirty="0" smtClean="0">
                <a:latin typeface="Bookman Old Style" pitchFamily="18" charset="0"/>
              </a:rPr>
              <a:t>Cantilever  	 b. Entablature   	c. Line	        d. Colonnade</a:t>
            </a:r>
          </a:p>
          <a:p>
            <a:pPr>
              <a:buFontTx/>
              <a:buNone/>
            </a:pPr>
            <a:r>
              <a:rPr lang="en-US" altLang="en-US" sz="2000" dirty="0" smtClean="0">
                <a:latin typeface="Bookman Old Style" pitchFamily="18" charset="0"/>
              </a:rPr>
              <a:t>2) This term can be used on the outside or the inside of the building and it can help add emphasis and detail to a structure’s design. </a:t>
            </a:r>
          </a:p>
          <a:p>
            <a:pPr>
              <a:buFontTx/>
              <a:buAutoNum type="alphaLcPeriod"/>
            </a:pPr>
            <a:r>
              <a:rPr lang="en-US" altLang="en-US" sz="2000" dirty="0" smtClean="0">
                <a:latin typeface="Bookman Old Style" pitchFamily="18" charset="0"/>
              </a:rPr>
              <a:t>Line	b. Color	c. Texture		d. Buttress</a:t>
            </a:r>
          </a:p>
          <a:p>
            <a:pPr>
              <a:buFontTx/>
              <a:buNone/>
            </a:pPr>
            <a:r>
              <a:rPr lang="en-US" altLang="en-US" sz="2000" dirty="0" smtClean="0">
                <a:latin typeface="Bookman Old Style" pitchFamily="18" charset="0"/>
              </a:rPr>
              <a:t>3) How is contrast used in a building? </a:t>
            </a:r>
          </a:p>
          <a:p>
            <a:pPr>
              <a:buFontTx/>
              <a:buNone/>
            </a:pPr>
            <a:r>
              <a:rPr lang="en-US" altLang="en-US" sz="2000" dirty="0" smtClean="0">
                <a:latin typeface="Bookman Old Style" pitchFamily="18" charset="0"/>
              </a:rPr>
              <a:t>		a. Through a gradual change in elements.</a:t>
            </a:r>
          </a:p>
          <a:p>
            <a:pPr>
              <a:buFontTx/>
              <a:buNone/>
            </a:pPr>
            <a:r>
              <a:rPr lang="en-US" altLang="en-US" sz="2000" dirty="0" smtClean="0">
                <a:latin typeface="Bookman Old Style" pitchFamily="18" charset="0"/>
              </a:rPr>
              <a:t>		b. Through the repeated use of an element.</a:t>
            </a:r>
          </a:p>
          <a:p>
            <a:pPr>
              <a:buFontTx/>
              <a:buNone/>
            </a:pPr>
            <a:r>
              <a:rPr lang="en-US" altLang="en-US" sz="2000" dirty="0" smtClean="0">
                <a:latin typeface="Bookman Old Style" pitchFamily="18" charset="0"/>
              </a:rPr>
              <a:t>		c. Through the use of differing elements.</a:t>
            </a:r>
          </a:p>
          <a:p>
            <a:pPr>
              <a:buFontTx/>
              <a:buNone/>
            </a:pPr>
            <a:r>
              <a:rPr lang="en-US" altLang="en-US" sz="2000" dirty="0" smtClean="0">
                <a:latin typeface="Bookman Old Style" pitchFamily="18" charset="0"/>
              </a:rPr>
              <a:t>4) The year is 5839 A.D. and archeologists have just re-discovered the Pantheon. All written records of this building have been destroyed, yet they have hired you to determine the cultural context of the building. Based on what you know about Roman architectural designs, structures, materials, and innovations, prove that this structure in Roman. Support your answer using three facts about the building.</a:t>
            </a:r>
          </a:p>
          <a:p>
            <a:pPr>
              <a:buFontTx/>
              <a:buNone/>
            </a:pPr>
            <a:r>
              <a:rPr lang="en-US" altLang="en-US" sz="2000" dirty="0" smtClean="0">
                <a:latin typeface="Bookman Old Style" pitchFamily="18" charset="0"/>
              </a:rPr>
              <a:t>	</a:t>
            </a:r>
          </a:p>
          <a:p>
            <a:pPr>
              <a:buFontTx/>
              <a:buNone/>
            </a:pPr>
            <a:endParaRPr lang="en-US" altLang="en-US" sz="2400" dirty="0" smtClean="0">
              <a:latin typeface="Bookman Old Style" pitchFamily="18" charset="0"/>
            </a:endParaRPr>
          </a:p>
        </p:txBody>
      </p:sp>
    </p:spTree>
    <p:extLst>
      <p:ext uri="{BB962C8B-B14F-4D97-AF65-F5344CB8AC3E}">
        <p14:creationId xmlns:p14="http://schemas.microsoft.com/office/powerpoint/2010/main" val="186635606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 Directions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On the bottom/back of your opener</a:t>
            </a:r>
          </a:p>
          <a:p>
            <a:r>
              <a:rPr lang="en-US" dirty="0" smtClean="0"/>
              <a:t>Number your paper 1-5</a:t>
            </a:r>
          </a:p>
          <a:p>
            <a:r>
              <a:rPr lang="en-US" dirty="0" smtClean="0"/>
              <a:t>Identify the images you see on the following slide!</a:t>
            </a:r>
            <a:endParaRPr lang="en-US" dirty="0"/>
          </a:p>
        </p:txBody>
      </p:sp>
      <p:pic>
        <p:nvPicPr>
          <p:cNvPr id="1026" name="Picture 2" descr="C:\Documents and Settings\lgallicchio\Local Settings\Temporary Internet Files\Content.IE5\POFI4NP3\MC900442132[1].png"/>
          <p:cNvPicPr>
            <a:picLocks noChangeAspect="1" noChangeArrowheads="1"/>
          </p:cNvPicPr>
          <p:nvPr/>
        </p:nvPicPr>
        <p:blipFill>
          <a:blip r:embed="rId2" cstate="print"/>
          <a:srcRect/>
          <a:stretch>
            <a:fillRect/>
          </a:stretch>
        </p:blipFill>
        <p:spPr bwMode="auto">
          <a:xfrm>
            <a:off x="2819400" y="3352800"/>
            <a:ext cx="2876550" cy="280035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34962"/>
            <a:ext cx="8467725" cy="2179638"/>
          </a:xfrm>
        </p:spPr>
        <p:txBody>
          <a:bodyPr rtlCol="0">
            <a:noAutofit/>
          </a:bodyPr>
          <a:lstStyle/>
          <a:p>
            <a:pPr algn="l" eaLnBrk="1" fontAlgn="auto" hangingPunct="1">
              <a:spcAft>
                <a:spcPts val="0"/>
              </a:spcAft>
              <a:defRPr/>
            </a:pPr>
            <a:r>
              <a:rPr lang="en-US" sz="2800" b="1" dirty="0" smtClean="0">
                <a:latin typeface="Bookman Old Style" panose="02050604050505020204" pitchFamily="18" charset="0"/>
                <a:cs typeface="Times New Roman" pitchFamily="18" charset="0"/>
              </a:rPr>
              <a:t>The lintel rests halfway across each post, thereby leaving room for another lintel to fall in place and link the form together. The distance spanned is very short due to a low </a:t>
            </a:r>
            <a:r>
              <a:rPr lang="en-US" sz="2800" b="1" i="1" u="sng" dirty="0" smtClean="0">
                <a:latin typeface="Bookman Old Style" panose="02050604050505020204" pitchFamily="18" charset="0"/>
                <a:cs typeface="Times New Roman" pitchFamily="18" charset="0"/>
              </a:rPr>
              <a:t>tensile strength</a:t>
            </a:r>
            <a:r>
              <a:rPr lang="en-US" sz="2800" b="1" dirty="0" smtClean="0">
                <a:latin typeface="Bookman Old Style" panose="02050604050505020204" pitchFamily="18" charset="0"/>
                <a:cs typeface="Times New Roman" pitchFamily="18" charset="0"/>
              </a:rPr>
              <a:t>.</a:t>
            </a:r>
          </a:p>
        </p:txBody>
      </p:sp>
      <p:pic>
        <p:nvPicPr>
          <p:cNvPr id="10244" name="Picture 2" descr="http://www.english-heritage.org.uk/remote/www.english-heritage.org.uk/content/properties/stonehenge/hero-carousel/stonehenge-circle-pink-sky?w=1440&amp;h=750&amp;mode=crop&amp;scale=both&amp;cache=always&amp;quality=60&amp;anchor=bottomcenter"/>
          <p:cNvPicPr>
            <a:picLocks noChangeAspect="1" noChangeArrowheads="1"/>
          </p:cNvPicPr>
          <p:nvPr/>
        </p:nvPicPr>
        <p:blipFill rotWithShape="1">
          <a:blip r:embed="rId2" cstate="print"/>
          <a:srcRect t="22951"/>
          <a:stretch/>
        </p:blipFill>
        <p:spPr bwMode="auto">
          <a:xfrm>
            <a:off x="0" y="3188689"/>
            <a:ext cx="9144000" cy="366931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94021" y="-175502"/>
            <a:ext cx="4267200" cy="351004"/>
          </a:xfrm>
        </p:spPr>
        <p:txBody>
          <a:bodyPr>
            <a:normAutofit fontScale="90000"/>
          </a:bodyPr>
          <a:lstStyle/>
          <a:p>
            <a:pPr algn="l" eaLnBrk="1" hangingPunct="1"/>
            <a:r>
              <a:rPr lang="en-US" sz="4000" dirty="0" smtClean="0"/>
              <a:t/>
            </a:r>
            <a:br>
              <a:rPr lang="en-US" sz="4000" dirty="0" smtClean="0"/>
            </a:br>
            <a:r>
              <a:rPr lang="en-US" sz="4000" dirty="0" smtClean="0"/>
              <a:t>1.          </a:t>
            </a:r>
            <a:r>
              <a:rPr lang="en-US" sz="2200" dirty="0" smtClean="0"/>
              <a:t>Put on the back of 115</a:t>
            </a:r>
          </a:p>
        </p:txBody>
      </p:sp>
      <p:pic>
        <p:nvPicPr>
          <p:cNvPr id="31747" name="Picture 4" descr="asalisbury1"/>
          <p:cNvPicPr>
            <a:picLocks noGrp="1" noChangeAspect="1" noChangeArrowheads="1"/>
          </p:cNvPicPr>
          <p:nvPr>
            <p:ph idx="4294967295"/>
          </p:nvPr>
        </p:nvPicPr>
        <p:blipFill>
          <a:blip r:embed="rId3" cstate="print"/>
          <a:srcRect/>
          <a:stretch>
            <a:fillRect/>
          </a:stretch>
        </p:blipFill>
        <p:spPr>
          <a:xfrm>
            <a:off x="0" y="0"/>
            <a:ext cx="2362200" cy="3505200"/>
          </a:xfrm>
          <a:noFill/>
        </p:spPr>
      </p:pic>
      <p:pic>
        <p:nvPicPr>
          <p:cNvPr id="4" name="Picture 4" descr="capital"/>
          <p:cNvPicPr>
            <a:picLocks noChangeAspect="1" noChangeArrowheads="1"/>
          </p:cNvPicPr>
          <p:nvPr/>
        </p:nvPicPr>
        <p:blipFill rotWithShape="1">
          <a:blip r:embed="rId4" cstate="print"/>
          <a:srcRect l="34996" t="15658" r="4155" b="10370"/>
          <a:stretch/>
        </p:blipFill>
        <p:spPr>
          <a:xfrm>
            <a:off x="3272589" y="625642"/>
            <a:ext cx="2642938" cy="2955758"/>
          </a:xfrm>
          <a:prstGeom prst="rect">
            <a:avLst/>
          </a:prstGeom>
          <a:noFill/>
        </p:spPr>
      </p:pic>
      <p:sp>
        <p:nvSpPr>
          <p:cNvPr id="5" name="Rectangle 2"/>
          <p:cNvSpPr txBox="1">
            <a:spLocks noChangeArrowheads="1"/>
          </p:cNvSpPr>
          <p:nvPr/>
        </p:nvSpPr>
        <p:spPr>
          <a:xfrm>
            <a:off x="2819400" y="1752600"/>
            <a:ext cx="39624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noProof="0" dirty="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4" descr="FlyingButtressND"/>
          <p:cNvPicPr>
            <a:picLocks noChangeAspect="1" noChangeArrowheads="1"/>
          </p:cNvPicPr>
          <p:nvPr/>
        </p:nvPicPr>
        <p:blipFill>
          <a:blip r:embed="rId5" cstate="print"/>
          <a:srcRect/>
          <a:stretch>
            <a:fillRect/>
          </a:stretch>
        </p:blipFill>
        <p:spPr>
          <a:xfrm>
            <a:off x="6629400" y="0"/>
            <a:ext cx="2514600" cy="3581400"/>
          </a:xfrm>
          <a:prstGeom prst="rect">
            <a:avLst/>
          </a:prstGeom>
          <a:noFill/>
        </p:spPr>
      </p:pic>
      <p:sp>
        <p:nvSpPr>
          <p:cNvPr id="7" name="Rectangle 2"/>
          <p:cNvSpPr txBox="1">
            <a:spLocks noChangeArrowheads="1"/>
          </p:cNvSpPr>
          <p:nvPr/>
        </p:nvSpPr>
        <p:spPr>
          <a:xfrm>
            <a:off x="5915526" y="1051718"/>
            <a:ext cx="28956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3.</a:t>
            </a:r>
            <a:r>
              <a:rPr kumimoji="0" lang="en-US" sz="4000" b="0" i="0" u="none" strike="noStrike" kern="1200" cap="none" spc="0" normalizeH="0" noProof="0" dirty="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4" descr="2Stonehenge1"/>
          <p:cNvPicPr>
            <a:picLocks noChangeAspect="1" noChangeArrowheads="1"/>
          </p:cNvPicPr>
          <p:nvPr/>
        </p:nvPicPr>
        <p:blipFill>
          <a:blip r:embed="rId6" cstate="print"/>
          <a:srcRect/>
          <a:stretch>
            <a:fillRect/>
          </a:stretch>
        </p:blipFill>
        <p:spPr>
          <a:xfrm>
            <a:off x="609600" y="3581400"/>
            <a:ext cx="3352800" cy="2914650"/>
          </a:xfrm>
          <a:prstGeom prst="rect">
            <a:avLst/>
          </a:prstGeom>
          <a:noFill/>
        </p:spPr>
      </p:pic>
      <p:sp>
        <p:nvSpPr>
          <p:cNvPr id="9" name="Rectangle 2"/>
          <p:cNvSpPr txBox="1">
            <a:spLocks noChangeArrowheads="1"/>
          </p:cNvSpPr>
          <p:nvPr/>
        </p:nvSpPr>
        <p:spPr>
          <a:xfrm>
            <a:off x="-4011" y="3453501"/>
            <a:ext cx="39624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4.</a:t>
            </a:r>
          </a:p>
        </p:txBody>
      </p:sp>
      <p:pic>
        <p:nvPicPr>
          <p:cNvPr id="10" name="Picture 4" descr="bfalling-water"/>
          <p:cNvPicPr>
            <a:picLocks noChangeAspect="1" noChangeArrowheads="1"/>
          </p:cNvPicPr>
          <p:nvPr/>
        </p:nvPicPr>
        <p:blipFill>
          <a:blip r:embed="rId7" cstate="print"/>
          <a:srcRect/>
          <a:stretch>
            <a:fillRect/>
          </a:stretch>
        </p:blipFill>
        <p:spPr>
          <a:xfrm>
            <a:off x="5029200" y="3886200"/>
            <a:ext cx="3810000" cy="2590800"/>
          </a:xfrm>
          <a:prstGeom prst="rect">
            <a:avLst/>
          </a:prstGeom>
          <a:noFill/>
        </p:spPr>
      </p:pic>
      <p:sp>
        <p:nvSpPr>
          <p:cNvPr id="11" name="Rectangle 2"/>
          <p:cNvSpPr txBox="1">
            <a:spLocks noChangeArrowheads="1"/>
          </p:cNvSpPr>
          <p:nvPr/>
        </p:nvSpPr>
        <p:spPr>
          <a:xfrm>
            <a:off x="4343400" y="4419600"/>
            <a:ext cx="28956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2.</a:t>
            </a:r>
            <a:r>
              <a:rPr kumimoji="0" lang="en-US" sz="4000" b="0" i="0" u="none" strike="noStrike" kern="1200" cap="none" spc="0" normalizeH="0" noProof="0" dirty="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Right Arrow 11"/>
          <p:cNvSpPr/>
          <p:nvPr/>
        </p:nvSpPr>
        <p:spPr>
          <a:xfrm>
            <a:off x="-381000" y="342900"/>
            <a:ext cx="14478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267200" y="3352800"/>
            <a:ext cx="457200" cy="18288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172200" y="1600200"/>
            <a:ext cx="14478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067660">
            <a:off x="228600" y="4191000"/>
            <a:ext cx="11430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7315200" y="5105400"/>
            <a:ext cx="685800" cy="1524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p:cNvSpPr txBox="1">
            <a:spLocks noChangeArrowheads="1"/>
          </p:cNvSpPr>
          <p:nvPr/>
        </p:nvSpPr>
        <p:spPr>
          <a:xfrm>
            <a:off x="7206916" y="5638800"/>
            <a:ext cx="28956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5.</a:t>
            </a:r>
            <a:r>
              <a:rPr kumimoji="0" lang="en-US" sz="4000" b="0" i="0" u="none" strike="noStrike" kern="1200" cap="none" spc="0" normalizeH="0" noProof="0" dirty="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84538749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Check!</a:t>
            </a:r>
            <a:endParaRPr lang="en-US" dirty="0"/>
          </a:p>
        </p:txBody>
      </p:sp>
      <p:sp>
        <p:nvSpPr>
          <p:cNvPr id="3" name="Content Placeholder 2"/>
          <p:cNvSpPr>
            <a:spLocks noGrp="1"/>
          </p:cNvSpPr>
          <p:nvPr>
            <p:ph idx="1"/>
          </p:nvPr>
        </p:nvSpPr>
        <p:spPr/>
        <p:txBody>
          <a:bodyPr/>
          <a:lstStyle/>
          <a:p>
            <a:r>
              <a:rPr lang="en-US" dirty="0" smtClean="0"/>
              <a:t>DON’T SIT DOWN!</a:t>
            </a:r>
          </a:p>
          <a:p>
            <a:r>
              <a:rPr lang="en-US" dirty="0" smtClean="0"/>
              <a:t>Get into groups of three or four</a:t>
            </a:r>
          </a:p>
          <a:p>
            <a:r>
              <a:rPr lang="en-US" dirty="0" smtClean="0"/>
              <a:t>Create the structure I name using your bodies.</a:t>
            </a:r>
          </a:p>
          <a:p>
            <a:r>
              <a:rPr lang="en-US" dirty="0" smtClean="0"/>
              <a:t>Creative examples will receive extra credit</a:t>
            </a:r>
          </a:p>
        </p:txBody>
      </p:sp>
    </p:spTree>
    <p:extLst>
      <p:ext uri="{BB962C8B-B14F-4D97-AF65-F5344CB8AC3E}">
        <p14:creationId xmlns:p14="http://schemas.microsoft.com/office/powerpoint/2010/main" val="205170675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75418"/>
            <a:ext cx="3962400" cy="1477963"/>
          </a:xfrm>
        </p:spPr>
        <p:txBody>
          <a:bodyPr/>
          <a:lstStyle/>
          <a:p>
            <a:pPr algn="l" eaLnBrk="1" hangingPunct="1"/>
            <a:r>
              <a:rPr lang="en-US" sz="4000" dirty="0" smtClean="0"/>
              <a:t/>
            </a:r>
            <a:br>
              <a:rPr lang="en-US" sz="4000" dirty="0" smtClean="0"/>
            </a:br>
            <a:r>
              <a:rPr lang="en-US" sz="4000" dirty="0" smtClean="0"/>
              <a:t>1.</a:t>
            </a:r>
          </a:p>
        </p:txBody>
      </p:sp>
      <p:pic>
        <p:nvPicPr>
          <p:cNvPr id="4" name="Picture 4" descr="capital"/>
          <p:cNvPicPr>
            <a:picLocks noChangeAspect="1" noChangeArrowheads="1"/>
          </p:cNvPicPr>
          <p:nvPr/>
        </p:nvPicPr>
        <p:blipFill rotWithShape="1">
          <a:blip r:embed="rId3" cstate="print"/>
          <a:srcRect l="34996" t="15658" r="4155" b="10370"/>
          <a:stretch/>
        </p:blipFill>
        <p:spPr>
          <a:xfrm>
            <a:off x="3272589" y="625642"/>
            <a:ext cx="2642938" cy="2955758"/>
          </a:xfrm>
          <a:prstGeom prst="rect">
            <a:avLst/>
          </a:prstGeom>
          <a:noFill/>
        </p:spPr>
      </p:pic>
      <p:pic>
        <p:nvPicPr>
          <p:cNvPr id="31747" name="Picture 4" descr="asalisbury1"/>
          <p:cNvPicPr>
            <a:picLocks noGrp="1" noChangeAspect="1" noChangeArrowheads="1"/>
          </p:cNvPicPr>
          <p:nvPr>
            <p:ph idx="1"/>
          </p:nvPr>
        </p:nvPicPr>
        <p:blipFill>
          <a:blip r:embed="rId4" cstate="print"/>
          <a:srcRect/>
          <a:stretch>
            <a:fillRect/>
          </a:stretch>
        </p:blipFill>
        <p:spPr>
          <a:xfrm>
            <a:off x="533400" y="0"/>
            <a:ext cx="2362200" cy="3505200"/>
          </a:xfrm>
          <a:noFill/>
        </p:spPr>
      </p:pic>
      <p:sp>
        <p:nvSpPr>
          <p:cNvPr id="5" name="Rectangle 2"/>
          <p:cNvSpPr txBox="1">
            <a:spLocks noChangeArrowheads="1"/>
          </p:cNvSpPr>
          <p:nvPr/>
        </p:nvSpPr>
        <p:spPr>
          <a:xfrm>
            <a:off x="2819400" y="1752600"/>
            <a:ext cx="39624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noProof="0" dirty="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4" descr="FlyingButtressND"/>
          <p:cNvPicPr>
            <a:picLocks noChangeAspect="1" noChangeArrowheads="1"/>
          </p:cNvPicPr>
          <p:nvPr/>
        </p:nvPicPr>
        <p:blipFill>
          <a:blip r:embed="rId5" cstate="print"/>
          <a:srcRect/>
          <a:stretch>
            <a:fillRect/>
          </a:stretch>
        </p:blipFill>
        <p:spPr>
          <a:xfrm>
            <a:off x="6629400" y="0"/>
            <a:ext cx="2514600" cy="3581400"/>
          </a:xfrm>
          <a:prstGeom prst="rect">
            <a:avLst/>
          </a:prstGeom>
          <a:noFill/>
        </p:spPr>
      </p:pic>
      <p:sp>
        <p:nvSpPr>
          <p:cNvPr id="7" name="Rectangle 2"/>
          <p:cNvSpPr txBox="1">
            <a:spLocks noChangeArrowheads="1"/>
          </p:cNvSpPr>
          <p:nvPr/>
        </p:nvSpPr>
        <p:spPr>
          <a:xfrm>
            <a:off x="5915526" y="1051718"/>
            <a:ext cx="28956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3.</a:t>
            </a:r>
            <a:r>
              <a:rPr kumimoji="0" lang="en-US" sz="4000" b="0" i="0" u="none" strike="noStrike" kern="1200" cap="none" spc="0" normalizeH="0" noProof="0" dirty="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4" descr="2Stonehenge1"/>
          <p:cNvPicPr>
            <a:picLocks noChangeAspect="1" noChangeArrowheads="1"/>
          </p:cNvPicPr>
          <p:nvPr/>
        </p:nvPicPr>
        <p:blipFill>
          <a:blip r:embed="rId6" cstate="print"/>
          <a:srcRect/>
          <a:stretch>
            <a:fillRect/>
          </a:stretch>
        </p:blipFill>
        <p:spPr>
          <a:xfrm>
            <a:off x="609600" y="3581400"/>
            <a:ext cx="3352800" cy="2914650"/>
          </a:xfrm>
          <a:prstGeom prst="rect">
            <a:avLst/>
          </a:prstGeom>
          <a:noFill/>
        </p:spPr>
      </p:pic>
      <p:sp>
        <p:nvSpPr>
          <p:cNvPr id="9" name="Rectangle 2"/>
          <p:cNvSpPr txBox="1">
            <a:spLocks noChangeArrowheads="1"/>
          </p:cNvSpPr>
          <p:nvPr/>
        </p:nvSpPr>
        <p:spPr>
          <a:xfrm>
            <a:off x="-4011" y="3453501"/>
            <a:ext cx="39624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4.</a:t>
            </a:r>
          </a:p>
        </p:txBody>
      </p:sp>
      <p:pic>
        <p:nvPicPr>
          <p:cNvPr id="10" name="Picture 4" descr="bfalling-water"/>
          <p:cNvPicPr>
            <a:picLocks noChangeAspect="1" noChangeArrowheads="1"/>
          </p:cNvPicPr>
          <p:nvPr/>
        </p:nvPicPr>
        <p:blipFill>
          <a:blip r:embed="rId7" cstate="print"/>
          <a:srcRect/>
          <a:stretch>
            <a:fillRect/>
          </a:stretch>
        </p:blipFill>
        <p:spPr>
          <a:xfrm>
            <a:off x="5029200" y="3886200"/>
            <a:ext cx="3810000" cy="2590800"/>
          </a:xfrm>
          <a:prstGeom prst="rect">
            <a:avLst/>
          </a:prstGeom>
          <a:noFill/>
        </p:spPr>
      </p:pic>
      <p:sp>
        <p:nvSpPr>
          <p:cNvPr id="11" name="Rectangle 2"/>
          <p:cNvSpPr txBox="1">
            <a:spLocks noChangeArrowheads="1"/>
          </p:cNvSpPr>
          <p:nvPr/>
        </p:nvSpPr>
        <p:spPr>
          <a:xfrm>
            <a:off x="4343400" y="4419600"/>
            <a:ext cx="28956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2.</a:t>
            </a:r>
            <a:r>
              <a:rPr kumimoji="0" lang="en-US" sz="4000" b="0" i="0" u="none" strike="noStrike" kern="1200" cap="none" spc="0" normalizeH="0" noProof="0" dirty="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Right Arrow 11"/>
          <p:cNvSpPr/>
          <p:nvPr/>
        </p:nvSpPr>
        <p:spPr>
          <a:xfrm>
            <a:off x="0" y="533400"/>
            <a:ext cx="14478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267200" y="3352800"/>
            <a:ext cx="457200" cy="18288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172200" y="1600200"/>
            <a:ext cx="14478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067660">
            <a:off x="228600" y="4191000"/>
            <a:ext cx="11430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7315200" y="5105400"/>
            <a:ext cx="685800" cy="1524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p:cNvSpPr txBox="1">
            <a:spLocks noChangeArrowheads="1"/>
          </p:cNvSpPr>
          <p:nvPr/>
        </p:nvSpPr>
        <p:spPr>
          <a:xfrm>
            <a:off x="7206916" y="5638800"/>
            <a:ext cx="2895600" cy="14779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5.</a:t>
            </a:r>
            <a:r>
              <a:rPr kumimoji="0" lang="en-US" sz="4000" b="0" i="0" u="none" strike="noStrike" kern="1200" cap="none" spc="0" normalizeH="0" noProof="0" dirty="0" smtClean="0">
                <a:ln>
                  <a:noFill/>
                </a:ln>
                <a:solidFill>
                  <a:schemeClr val="tx1"/>
                </a:solidFill>
                <a:effectLst/>
                <a:uLnTx/>
                <a:uFillTx/>
                <a:latin typeface="+mj-lt"/>
                <a:ea typeface="+mj-ea"/>
                <a:cs typeface="+mj-cs"/>
              </a:rPr>
              <a:t> </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Activities</a:t>
            </a:r>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Architecture Olympics</a:t>
            </a:r>
            <a:endParaRPr lang="en-US" dirty="0"/>
          </a:p>
        </p:txBody>
      </p:sp>
      <p:sp>
        <p:nvSpPr>
          <p:cNvPr id="3" name="Content Placeholder 2"/>
          <p:cNvSpPr>
            <a:spLocks noGrp="1"/>
          </p:cNvSpPr>
          <p:nvPr>
            <p:ph idx="1"/>
          </p:nvPr>
        </p:nvSpPr>
        <p:spPr>
          <a:xfrm>
            <a:off x="228600" y="4724400"/>
            <a:ext cx="8686800" cy="1905000"/>
          </a:xfrm>
        </p:spPr>
        <p:txBody>
          <a:bodyPr>
            <a:noAutofit/>
          </a:bodyPr>
          <a:lstStyle/>
          <a:p>
            <a:r>
              <a:rPr lang="en-US" sz="2400" dirty="0" smtClean="0"/>
              <a:t>Complete the following activities, as your teacher describes them, to demonstrate your knowledge of basic architectural structures.</a:t>
            </a:r>
          </a:p>
          <a:p>
            <a:r>
              <a:rPr lang="en-US" sz="2400" dirty="0" smtClean="0"/>
              <a:t>I will read out the directions and take pictures of you once you’ve made your structures to determine who is the gold medalist!</a:t>
            </a:r>
            <a:endParaRPr lang="en-US" sz="2400" dirty="0"/>
          </a:p>
        </p:txBody>
      </p:sp>
      <p:pic>
        <p:nvPicPr>
          <p:cNvPr id="1026" name="Picture 2" descr="C:\Documents and Settings\lgallicchio\Local Settings\Temporary Internet Files\Content.IE5\13TZXI0W\MC900411051[1].wmf"/>
          <p:cNvPicPr>
            <a:picLocks noChangeAspect="1" noChangeArrowheads="1"/>
          </p:cNvPicPr>
          <p:nvPr/>
        </p:nvPicPr>
        <p:blipFill>
          <a:blip r:embed="rId2" cstate="print"/>
          <a:srcRect/>
          <a:stretch>
            <a:fillRect/>
          </a:stretch>
        </p:blipFill>
        <p:spPr bwMode="auto">
          <a:xfrm>
            <a:off x="7315200" y="228600"/>
            <a:ext cx="1167751" cy="1232026"/>
          </a:xfrm>
          <a:prstGeom prst="rect">
            <a:avLst/>
          </a:prstGeom>
          <a:noFill/>
        </p:spPr>
      </p:pic>
      <p:pic>
        <p:nvPicPr>
          <p:cNvPr id="5" name="Picture 2" descr="C:\Documents and Settings\lgallicchio\Local Settings\Temporary Internet Files\Content.IE5\13TZXI0W\MC900411051[1].wmf"/>
          <p:cNvPicPr>
            <a:picLocks noChangeAspect="1" noChangeArrowheads="1"/>
          </p:cNvPicPr>
          <p:nvPr/>
        </p:nvPicPr>
        <p:blipFill>
          <a:blip r:embed="rId2" cstate="print"/>
          <a:srcRect/>
          <a:stretch>
            <a:fillRect/>
          </a:stretch>
        </p:blipFill>
        <p:spPr bwMode="auto">
          <a:xfrm>
            <a:off x="685800" y="304800"/>
            <a:ext cx="1167751" cy="1232026"/>
          </a:xfrm>
          <a:prstGeom prst="rect">
            <a:avLst/>
          </a:prstGeom>
          <a:noFill/>
        </p:spPr>
      </p:pic>
      <p:pic>
        <p:nvPicPr>
          <p:cNvPr id="1027" name="Picture 3" descr="C:\Documents and Settings\lgallicchio\Local Settings\Temporary Internet Files\Content.IE5\IJVH26DA\MC900389138[1].wmf"/>
          <p:cNvPicPr>
            <a:picLocks noChangeAspect="1" noChangeArrowheads="1"/>
          </p:cNvPicPr>
          <p:nvPr/>
        </p:nvPicPr>
        <p:blipFill>
          <a:blip r:embed="rId3" cstate="print"/>
          <a:srcRect/>
          <a:stretch>
            <a:fillRect/>
          </a:stretch>
        </p:blipFill>
        <p:spPr bwMode="auto">
          <a:xfrm>
            <a:off x="2286000" y="1447800"/>
            <a:ext cx="4038600" cy="3314736"/>
          </a:xfrm>
          <a:prstGeom prst="rect">
            <a:avLst/>
          </a:prstGeom>
          <a:noFill/>
        </p:spPr>
      </p:pic>
      <p:pic>
        <p:nvPicPr>
          <p:cNvPr id="1028" name="Picture 4" descr="C:\Documents and Settings\lgallicchio\Local Settings\Temporary Internet Files\Content.IE5\IJVH26DA\MC900391340[1].wmf"/>
          <p:cNvPicPr>
            <a:picLocks noChangeAspect="1" noChangeArrowheads="1"/>
          </p:cNvPicPr>
          <p:nvPr/>
        </p:nvPicPr>
        <p:blipFill>
          <a:blip r:embed="rId4" cstate="print"/>
          <a:srcRect/>
          <a:stretch>
            <a:fillRect/>
          </a:stretch>
        </p:blipFill>
        <p:spPr bwMode="auto">
          <a:xfrm>
            <a:off x="5029200" y="2438400"/>
            <a:ext cx="1827886" cy="1462126"/>
          </a:xfrm>
          <a:prstGeom prst="rect">
            <a:avLst/>
          </a:prstGeom>
          <a:noFill/>
        </p:spPr>
      </p:pic>
    </p:spTree>
    <p:extLst>
      <p:ext uri="{BB962C8B-B14F-4D97-AF65-F5344CB8AC3E}">
        <p14:creationId xmlns:p14="http://schemas.microsoft.com/office/powerpoint/2010/main" val="221249211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lgallicchio\Local Settings\Temporary Internet Files\Content.IE5\CCIDZSEU\MP900314269[1].jpg"/>
          <p:cNvPicPr>
            <a:picLocks noChangeAspect="1" noChangeArrowheads="1"/>
          </p:cNvPicPr>
          <p:nvPr/>
        </p:nvPicPr>
        <p:blipFill>
          <a:blip r:embed="rId2" cstate="print"/>
          <a:srcRect/>
          <a:stretch>
            <a:fillRect/>
          </a:stretch>
        </p:blipFill>
        <p:spPr bwMode="auto">
          <a:xfrm>
            <a:off x="0" y="0"/>
            <a:ext cx="1828800" cy="1234440"/>
          </a:xfrm>
          <a:prstGeom prst="rect">
            <a:avLst/>
          </a:prstGeom>
          <a:noFill/>
        </p:spPr>
      </p:pic>
      <p:sp>
        <p:nvSpPr>
          <p:cNvPr id="2" name="Title 1"/>
          <p:cNvSpPr>
            <a:spLocks noGrp="1"/>
          </p:cNvSpPr>
          <p:nvPr>
            <p:ph type="title"/>
          </p:nvPr>
        </p:nvSpPr>
        <p:spPr/>
        <p:txBody>
          <a:bodyPr>
            <a:normAutofit fontScale="90000"/>
          </a:bodyPr>
          <a:lstStyle/>
          <a:p>
            <a:r>
              <a:rPr lang="en-US" dirty="0" smtClean="0"/>
              <a:t>Application: </a:t>
            </a:r>
            <a:br>
              <a:rPr lang="en-US" dirty="0" smtClean="0"/>
            </a:br>
            <a:r>
              <a:rPr lang="en-US" dirty="0" smtClean="0"/>
              <a:t>Tower made out of newspaper?</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buNone/>
            </a:pPr>
            <a:r>
              <a:rPr lang="en-US" b="1" dirty="0" smtClean="0"/>
              <a:t>What's the tallest tower you can build using only two sheets of newspaper, two half sheets of paper, and five pieces of tape?</a:t>
            </a:r>
            <a:r>
              <a:rPr lang="en-US" dirty="0" smtClean="0"/>
              <a:t/>
            </a:r>
            <a:br>
              <a:rPr lang="en-US" dirty="0" smtClean="0"/>
            </a:br>
            <a:r>
              <a:rPr lang="en-US" dirty="0" smtClean="0"/>
              <a:t>Here's the challenge: getting the newspaper to stand up with only the materials mentioned above (no staples, glue, or other materials). You can bend, fold, or tear the paper itself.</a:t>
            </a:r>
          </a:p>
          <a:p>
            <a:pPr>
              <a:buNone/>
            </a:pPr>
            <a:endParaRPr lang="en-US" dirty="0" smtClean="0"/>
          </a:p>
          <a:p>
            <a:pPr>
              <a:buNone/>
            </a:pPr>
            <a:r>
              <a:rPr lang="en-US" b="1" dirty="0" smtClean="0"/>
              <a:t>Requirements</a:t>
            </a:r>
            <a:r>
              <a:rPr lang="en-US" dirty="0" smtClean="0"/>
              <a:t/>
            </a:r>
            <a:br>
              <a:rPr lang="en-US" dirty="0" smtClean="0"/>
            </a:br>
            <a:r>
              <a:rPr lang="en-US" dirty="0" smtClean="0"/>
              <a:t>Your structure must have at least three structures that you learned about today. These structures must be easily visible. </a:t>
            </a:r>
          </a:p>
          <a:p>
            <a:pPr>
              <a:buNone/>
            </a:pPr>
            <a:endParaRPr lang="en-US" b="1" dirty="0" smtClean="0"/>
          </a:p>
          <a:p>
            <a:pPr>
              <a:buNone/>
            </a:pPr>
            <a:r>
              <a:rPr lang="en-US" b="1" dirty="0" smtClean="0"/>
              <a:t>Try It Out</a:t>
            </a:r>
            <a:r>
              <a:rPr lang="en-US" dirty="0" smtClean="0"/>
              <a:t/>
            </a:r>
            <a:br>
              <a:rPr lang="en-US" dirty="0" smtClean="0"/>
            </a:br>
            <a:r>
              <a:rPr lang="en-US" dirty="0" smtClean="0"/>
              <a:t>1. Now construct your tower. If you think you can make it taller, keep redesigning it until you can't go any higher.</a:t>
            </a:r>
            <a:r>
              <a:rPr lang="en-US" baseline="-25000" dirty="0" smtClean="0"/>
              <a:t> </a:t>
            </a:r>
            <a:r>
              <a:rPr lang="en-US" dirty="0" smtClean="0"/>
              <a:t/>
            </a:r>
            <a:br>
              <a:rPr lang="en-US" dirty="0" smtClean="0"/>
            </a:br>
            <a:r>
              <a:rPr lang="en-US" dirty="0" smtClean="0"/>
              <a:t>2. When you are finished building, measure the height of your tower.</a:t>
            </a:r>
          </a:p>
          <a:p>
            <a:pPr>
              <a:buNone/>
            </a:pPr>
            <a:endParaRPr lang="en-US" b="1" dirty="0" smtClean="0"/>
          </a:p>
          <a:p>
            <a:pPr>
              <a:buNone/>
            </a:pPr>
            <a:r>
              <a:rPr lang="en-US" b="1" dirty="0" smtClean="0"/>
              <a:t>Time Allowed: 15 minutes</a:t>
            </a:r>
            <a:endParaRPr lang="en-US" dirty="0"/>
          </a:p>
        </p:txBody>
      </p:sp>
      <p:pic>
        <p:nvPicPr>
          <p:cNvPr id="2050" name="Picture 2" descr="C:\Documents and Settings\lgallicchio\Local Settings\Temporary Internet Files\Content.IE5\CCIDZSEU\MP900314269[1].jpg"/>
          <p:cNvPicPr>
            <a:picLocks noChangeAspect="1" noChangeArrowheads="1"/>
          </p:cNvPicPr>
          <p:nvPr/>
        </p:nvPicPr>
        <p:blipFill>
          <a:blip r:embed="rId2" cstate="print"/>
          <a:srcRect/>
          <a:stretch>
            <a:fillRect/>
          </a:stretch>
        </p:blipFill>
        <p:spPr bwMode="auto">
          <a:xfrm>
            <a:off x="5181600" y="5623560"/>
            <a:ext cx="1828800" cy="1234440"/>
          </a:xfrm>
          <a:prstGeom prst="rect">
            <a:avLst/>
          </a:prstGeom>
          <a:noFill/>
        </p:spPr>
      </p:pic>
    </p:spTree>
    <p:extLst>
      <p:ext uri="{BB962C8B-B14F-4D97-AF65-F5344CB8AC3E}">
        <p14:creationId xmlns:p14="http://schemas.microsoft.com/office/powerpoint/2010/main" val="3000480523"/>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normAutofit fontScale="90000"/>
          </a:bodyPr>
          <a:lstStyle/>
          <a:p>
            <a:r>
              <a:rPr lang="en-US" sz="3200" b="1" dirty="0"/>
              <a:t>Could you earn a million </a:t>
            </a:r>
            <a:r>
              <a:rPr lang="en-US" sz="3200" b="1" dirty="0" smtClean="0"/>
              <a:t>dollars</a:t>
            </a:r>
            <a:r>
              <a:rPr lang="en-US" sz="3200" dirty="0" smtClean="0"/>
              <a:t> </a:t>
            </a:r>
            <a:r>
              <a:rPr lang="en-US" sz="3200" b="1" dirty="0" smtClean="0"/>
              <a:t>being </a:t>
            </a:r>
            <a:r>
              <a:rPr lang="en-US" sz="3200" b="1" dirty="0"/>
              <a:t>an architect?</a:t>
            </a:r>
            <a:r>
              <a:rPr lang="en-US" dirty="0"/>
              <a:t/>
            </a:r>
            <a:br>
              <a:rPr lang="en-US" dirty="0"/>
            </a:br>
            <a:endParaRPr lang="en-US" dirty="0"/>
          </a:p>
        </p:txBody>
      </p:sp>
      <p:sp>
        <p:nvSpPr>
          <p:cNvPr id="3" name="Content Placeholder 2"/>
          <p:cNvSpPr>
            <a:spLocks noGrp="1"/>
          </p:cNvSpPr>
          <p:nvPr>
            <p:ph idx="1"/>
          </p:nvPr>
        </p:nvSpPr>
        <p:spPr>
          <a:xfrm>
            <a:off x="0" y="457200"/>
            <a:ext cx="9144000" cy="6400800"/>
          </a:xfrm>
        </p:spPr>
        <p:txBody>
          <a:bodyPr>
            <a:normAutofit fontScale="92500" lnSpcReduction="10000"/>
          </a:bodyPr>
          <a:lstStyle/>
          <a:p>
            <a:r>
              <a:rPr lang="en-US" sz="1800" dirty="0"/>
              <a:t>Today, you will be working in assigned groups to build a structure out of spaghetti and marshmallows. A structure, as you know, is anything that is built or constructed. Your structure is due at the end of class and must meet the requirements listed below:</a:t>
            </a:r>
          </a:p>
          <a:p>
            <a:pPr lvl="0">
              <a:buNone/>
            </a:pPr>
            <a:r>
              <a:rPr lang="en-US" b="1" dirty="0" smtClean="0"/>
              <a:t>		</a:t>
            </a:r>
            <a:r>
              <a:rPr lang="en-US" sz="2000" b="1" dirty="0" smtClean="0"/>
              <a:t>1) You </a:t>
            </a:r>
            <a:r>
              <a:rPr lang="en-US" sz="2000" b="1" dirty="0"/>
              <a:t>must build a complete structure.</a:t>
            </a:r>
            <a:endParaRPr lang="en-US" sz="2000" dirty="0"/>
          </a:p>
          <a:p>
            <a:pPr lvl="3"/>
            <a:r>
              <a:rPr lang="en-US" sz="1800" dirty="0"/>
              <a:t>This means, if you were a tiny, tiny person who could live in a marshmallow and spaghetti house, you would have a roof and four walls to protect you from the outside elements. </a:t>
            </a:r>
            <a:endParaRPr lang="en-US" sz="1800" dirty="0" smtClean="0"/>
          </a:p>
          <a:p>
            <a:pPr lvl="2">
              <a:buNone/>
            </a:pPr>
            <a:r>
              <a:rPr lang="en-US" sz="2000" b="1" dirty="0" smtClean="0"/>
              <a:t>2) You are to choose three basic structures from the list below to include in your structure:</a:t>
            </a:r>
            <a:r>
              <a:rPr lang="en-US" b="1" dirty="0" smtClean="0"/>
              <a:t/>
            </a:r>
            <a:br>
              <a:rPr lang="en-US" b="1" dirty="0" smtClean="0"/>
            </a:br>
            <a:r>
              <a:rPr lang="en-US" sz="1800" b="1" dirty="0" smtClean="0"/>
              <a:t>-     </a:t>
            </a:r>
            <a:r>
              <a:rPr lang="en-US" sz="1800" dirty="0" smtClean="0"/>
              <a:t>Post and Lintel	- Colonnade</a:t>
            </a:r>
          </a:p>
          <a:p>
            <a:pPr lvl="3"/>
            <a:r>
              <a:rPr lang="en-US" sz="1800" dirty="0" smtClean="0"/>
              <a:t>Columns		- Arch</a:t>
            </a:r>
            <a:endParaRPr lang="en-US" sz="1800" dirty="0"/>
          </a:p>
          <a:p>
            <a:pPr lvl="3"/>
            <a:r>
              <a:rPr lang="en-US" sz="1800" dirty="0" smtClean="0"/>
              <a:t>Buttress 		- Flying Buttress</a:t>
            </a:r>
          </a:p>
          <a:p>
            <a:pPr lvl="3"/>
            <a:r>
              <a:rPr lang="en-US" sz="1800" dirty="0" smtClean="0"/>
              <a:t>Dome		- Spire</a:t>
            </a:r>
          </a:p>
          <a:p>
            <a:pPr lvl="3"/>
            <a:r>
              <a:rPr lang="en-US" sz="1800" dirty="0" smtClean="0"/>
              <a:t>Cantilever</a:t>
            </a:r>
            <a:endParaRPr lang="en-US" b="1" dirty="0"/>
          </a:p>
          <a:p>
            <a:pPr lvl="2">
              <a:buNone/>
            </a:pPr>
            <a:r>
              <a:rPr lang="en-US" b="1" dirty="0" smtClean="0"/>
              <a:t>3) DO </a:t>
            </a:r>
            <a:r>
              <a:rPr lang="en-US" b="1" dirty="0"/>
              <a:t>NOT EAT your building materials!</a:t>
            </a:r>
            <a:endParaRPr lang="en-US" dirty="0"/>
          </a:p>
          <a:p>
            <a:pPr lvl="3"/>
            <a:r>
              <a:rPr lang="en-US" dirty="0" smtClean="0"/>
              <a:t>In </a:t>
            </a:r>
            <a:r>
              <a:rPr lang="en-US" dirty="0"/>
              <a:t>order to earn your million dollar pay check, you need to provide your tiny, tiny person who could live in a marshmallow home with a home! How could you leave someone homeless?!? If you happen to, even inadvertently, eat even one of the building materials, you will be required to write a letter of apology to your tiny, tiny person who could live in a marshmallow home. I’m VERY serious about this!</a:t>
            </a:r>
          </a:p>
          <a:p>
            <a:pPr lvl="3">
              <a:buNone/>
            </a:pPr>
            <a:endParaRPr lang="en-US" dirty="0"/>
          </a:p>
          <a:p>
            <a:pPr lvl="3">
              <a:buNone/>
            </a:pPr>
            <a:endParaRPr lang="en-US" dirty="0"/>
          </a:p>
          <a:p>
            <a:endParaRPr lang="en-US" dirty="0"/>
          </a:p>
        </p:txBody>
      </p:sp>
    </p:spTree>
    <p:extLst>
      <p:ext uri="{BB962C8B-B14F-4D97-AF65-F5344CB8AC3E}">
        <p14:creationId xmlns:p14="http://schemas.microsoft.com/office/powerpoint/2010/main" val="27896550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a:bodyPr>
          <a:lstStyle/>
          <a:p>
            <a:pPr algn="l" eaLnBrk="1" fontAlgn="auto" hangingPunct="1">
              <a:spcAft>
                <a:spcPts val="0"/>
              </a:spcAft>
              <a:defRPr/>
            </a:pPr>
            <a:r>
              <a:rPr lang="en-US" sz="2800" b="1" dirty="0" smtClean="0">
                <a:latin typeface="Bookman Old Style" panose="02050604050505020204" pitchFamily="18" charset="0"/>
                <a:cs typeface="Times New Roman" pitchFamily="18" charset="0"/>
              </a:rPr>
              <a:t>Lintel stones were held in place by </a:t>
            </a:r>
            <a:r>
              <a:rPr lang="en-US" sz="2800" b="1" dirty="0" err="1" smtClean="0">
                <a:latin typeface="Bookman Old Style" panose="02050604050505020204" pitchFamily="18" charset="0"/>
                <a:cs typeface="Times New Roman" pitchFamily="18" charset="0"/>
              </a:rPr>
              <a:t>mortice</a:t>
            </a:r>
            <a:r>
              <a:rPr lang="en-US" sz="2800" b="1" dirty="0" smtClean="0">
                <a:latin typeface="Bookman Old Style" panose="02050604050505020204" pitchFamily="18" charset="0"/>
                <a:cs typeface="Times New Roman" pitchFamily="18" charset="0"/>
              </a:rPr>
              <a:t> and </a:t>
            </a:r>
            <a:r>
              <a:rPr lang="en-US" sz="2800" b="1" dirty="0" err="1" smtClean="0">
                <a:latin typeface="Bookman Old Style" panose="02050604050505020204" pitchFamily="18" charset="0"/>
                <a:cs typeface="Times New Roman" pitchFamily="18" charset="0"/>
              </a:rPr>
              <a:t>tenon</a:t>
            </a:r>
            <a:r>
              <a:rPr lang="en-US" sz="2800" b="1" dirty="0" smtClean="0">
                <a:latin typeface="Bookman Old Style" panose="02050604050505020204" pitchFamily="18" charset="0"/>
                <a:cs typeface="Times New Roman" pitchFamily="18" charset="0"/>
              </a:rPr>
              <a:t>-joints.</a:t>
            </a:r>
          </a:p>
        </p:txBody>
      </p:sp>
      <p:pic>
        <p:nvPicPr>
          <p:cNvPr id="11268" name="Picture 2" descr="http://www.english-heritage.org.uk/content/properties/stonehenge/interpretation/1829989/mortice-and-tenon-joints.jpg"/>
          <p:cNvPicPr>
            <a:picLocks noChangeAspect="1" noChangeArrowheads="1"/>
          </p:cNvPicPr>
          <p:nvPr/>
        </p:nvPicPr>
        <p:blipFill rotWithShape="1">
          <a:blip r:embed="rId2" cstate="print"/>
          <a:srcRect t="7058" r="3129"/>
          <a:stretch/>
        </p:blipFill>
        <p:spPr bwMode="auto">
          <a:xfrm>
            <a:off x="235151" y="1524000"/>
            <a:ext cx="4717849" cy="4267200"/>
          </a:xfrm>
          <a:prstGeom prst="rect">
            <a:avLst/>
          </a:prstGeom>
          <a:noFill/>
          <a:ln w="9525">
            <a:noFill/>
            <a:miter lim="800000"/>
            <a:headEnd/>
            <a:tailEnd/>
          </a:ln>
        </p:spPr>
      </p:pic>
      <p:pic>
        <p:nvPicPr>
          <p:cNvPr id="11269" name="Picture 4" descr="http://www.seanet.com/~rwmcpherson/tenon2.jpg"/>
          <p:cNvPicPr>
            <a:picLocks noChangeAspect="1" noChangeArrowheads="1"/>
          </p:cNvPicPr>
          <p:nvPr/>
        </p:nvPicPr>
        <p:blipFill>
          <a:blip r:embed="rId3" cstate="print"/>
          <a:srcRect/>
          <a:stretch>
            <a:fillRect/>
          </a:stretch>
        </p:blipFill>
        <p:spPr bwMode="auto">
          <a:xfrm>
            <a:off x="4378526" y="3762375"/>
            <a:ext cx="4536874" cy="2867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267200" cy="4191000"/>
          </a:xfrm>
        </p:spPr>
        <p:txBody>
          <a:bodyPr rtlCol="0">
            <a:noAutofit/>
          </a:bodyPr>
          <a:lstStyle/>
          <a:p>
            <a:pPr marL="457200" indent="-457200" algn="l" eaLnBrk="1" fontAlgn="auto" hangingPunct="1">
              <a:spcAft>
                <a:spcPts val="0"/>
              </a:spcAft>
              <a:buFont typeface="Arial" panose="020B0604020202020204" pitchFamily="34" charset="0"/>
              <a:buChar char="•"/>
              <a:defRPr/>
            </a:pPr>
            <a:r>
              <a:rPr lang="en-US" sz="2800" b="1" dirty="0" smtClean="0">
                <a:latin typeface="Bookman Old Style" panose="02050604050505020204" pitchFamily="18" charset="0"/>
                <a:cs typeface="Times New Roman" pitchFamily="18" charset="0"/>
              </a:rPr>
              <a:t>Egyptians </a:t>
            </a:r>
            <a:r>
              <a:rPr lang="en-US" sz="2800" b="1" dirty="0" smtClean="0">
                <a:latin typeface="Bookman Old Style" panose="02050604050505020204" pitchFamily="18" charset="0"/>
                <a:cs typeface="Times New Roman" pitchFamily="18" charset="0"/>
              </a:rPr>
              <a:t>also </a:t>
            </a:r>
            <a:r>
              <a:rPr lang="en-US" sz="2800" b="1" dirty="0" smtClean="0">
                <a:latin typeface="Bookman Old Style" panose="02050604050505020204" pitchFamily="18" charset="0"/>
                <a:cs typeface="Times New Roman" pitchFamily="18" charset="0"/>
              </a:rPr>
              <a:t>used post and </a:t>
            </a:r>
            <a:r>
              <a:rPr lang="en-US" sz="2800" b="1" dirty="0" smtClean="0">
                <a:latin typeface="Bookman Old Style" panose="02050604050505020204" pitchFamily="18" charset="0"/>
                <a:cs typeface="Times New Roman" pitchFamily="18" charset="0"/>
              </a:rPr>
              <a:t>lintel construction </a:t>
            </a:r>
            <a:r>
              <a:rPr lang="en-US" sz="2800" b="1" dirty="0" smtClean="0">
                <a:latin typeface="Bookman Old Style" panose="02050604050505020204" pitchFamily="18" charset="0"/>
                <a:cs typeface="Times New Roman" pitchFamily="18" charset="0"/>
              </a:rPr>
              <a:t>in their </a:t>
            </a:r>
            <a:r>
              <a:rPr lang="en-US" sz="2800" b="1" dirty="0" smtClean="0">
                <a:latin typeface="Bookman Old Style" panose="02050604050505020204" pitchFamily="18" charset="0"/>
                <a:cs typeface="Times New Roman" pitchFamily="18" charset="0"/>
              </a:rPr>
              <a:t>temples.</a:t>
            </a:r>
            <a:endParaRPr lang="en-US" sz="2800" b="1" dirty="0" smtClean="0">
              <a:latin typeface="Bookman Old Style" panose="02050604050505020204" pitchFamily="18" charset="0"/>
              <a:cs typeface="Times New Roman" pitchFamily="18" charset="0"/>
            </a:endParaRPr>
          </a:p>
        </p:txBody>
      </p:sp>
      <p:pic>
        <p:nvPicPr>
          <p:cNvPr id="12292" name="Picture 2" descr="http://gallery.hd.org/_exhibits/places-and-sights/_more2003/_more08/Egypt-Luxor-Karnak-temple-of-Amun-Great-Hypostyle-Hall-world-heritage-site-1-SEW.jpg"/>
          <p:cNvPicPr>
            <a:picLocks noChangeAspect="1" noChangeArrowheads="1"/>
          </p:cNvPicPr>
          <p:nvPr/>
        </p:nvPicPr>
        <p:blipFill rotWithShape="1">
          <a:blip r:embed="rId2" cstate="print"/>
          <a:srcRect l="4603" t="9867" b="8544"/>
          <a:stretch/>
        </p:blipFill>
        <p:spPr bwMode="auto">
          <a:xfrm>
            <a:off x="4419600" y="1"/>
            <a:ext cx="473778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38150" y="4237038"/>
            <a:ext cx="8229600" cy="1143000"/>
          </a:xfrm>
        </p:spPr>
        <p:txBody>
          <a:bodyPr>
            <a:normAutofit/>
          </a:bodyPr>
          <a:lstStyle/>
          <a:p>
            <a:pPr eaLnBrk="1" hangingPunct="1"/>
            <a:r>
              <a:rPr lang="en-US" altLang="en-US" sz="2800" b="1" dirty="0" smtClean="0">
                <a:latin typeface="Bookman Old Style" panose="02050604050505020204" pitchFamily="18" charset="0"/>
                <a:cs typeface="Times New Roman" pitchFamily="18" charset="0"/>
              </a:rPr>
              <a:t/>
            </a:r>
            <a:br>
              <a:rPr lang="en-US" altLang="en-US" sz="2800" b="1" dirty="0" smtClean="0">
                <a:latin typeface="Bookman Old Style" panose="02050604050505020204" pitchFamily="18" charset="0"/>
                <a:cs typeface="Times New Roman" pitchFamily="18" charset="0"/>
              </a:rPr>
            </a:br>
            <a:endParaRPr lang="en-US" altLang="en-US" sz="2800" b="1" dirty="0" smtClean="0">
              <a:latin typeface="Bookman Old Style" panose="02050604050505020204" pitchFamily="18" charset="0"/>
              <a:cs typeface="Times New Roman" pitchFamily="18" charset="0"/>
            </a:endParaRPr>
          </a:p>
        </p:txBody>
      </p:sp>
      <p:sp>
        <p:nvSpPr>
          <p:cNvPr id="7" name="Content Placeholder 3"/>
          <p:cNvSpPr>
            <a:spLocks noGrp="1"/>
          </p:cNvSpPr>
          <p:nvPr>
            <p:ph idx="1"/>
          </p:nvPr>
        </p:nvSpPr>
        <p:spPr>
          <a:xfrm>
            <a:off x="304800" y="152400"/>
            <a:ext cx="8686800" cy="3886200"/>
          </a:xfrm>
        </p:spPr>
        <p:txBody>
          <a:bodyPr>
            <a:normAutofit/>
          </a:bodyPr>
          <a:lstStyle/>
          <a:p>
            <a:pPr>
              <a:buNone/>
            </a:pPr>
            <a:r>
              <a:rPr lang="en-US" altLang="en-US" sz="3400" b="1" u="sng" dirty="0" smtClean="0">
                <a:latin typeface="Bookman Old Style" panose="02050604050505020204" pitchFamily="18" charset="0"/>
                <a:cs typeface="Times New Roman" pitchFamily="18" charset="0"/>
              </a:rPr>
              <a:t>3. Dry Joint Block</a:t>
            </a:r>
            <a:endParaRPr lang="en-US" altLang="en-US" sz="3400" b="1" dirty="0">
              <a:latin typeface="Bookman Old Style" panose="02050604050505020204" pitchFamily="18" charset="0"/>
              <a:cs typeface="Times New Roman" pitchFamily="18" charset="0"/>
            </a:endParaRPr>
          </a:p>
          <a:p>
            <a:pPr>
              <a:buNone/>
            </a:pPr>
            <a:r>
              <a:rPr lang="en-US" altLang="en-US" sz="2800" b="1" dirty="0" smtClean="0">
                <a:latin typeface="Bookman Old Style" panose="02050604050505020204" pitchFamily="18" charset="0"/>
                <a:cs typeface="Times New Roman" pitchFamily="18" charset="0"/>
              </a:rPr>
              <a:t>Dry laid stone with a </a:t>
            </a:r>
            <a:r>
              <a:rPr lang="en-US" altLang="en-US" sz="2800" b="1" i="1" dirty="0" smtClean="0">
                <a:latin typeface="Bookman Old Style" panose="02050604050505020204" pitchFamily="18" charset="0"/>
                <a:cs typeface="Times New Roman" pitchFamily="18" charset="0"/>
              </a:rPr>
              <a:t>high </a:t>
            </a:r>
            <a:r>
              <a:rPr lang="en-US" sz="2800" b="1" i="1" dirty="0" smtClean="0">
                <a:latin typeface="Bookman Old Style" panose="02050604050505020204" pitchFamily="18" charset="0"/>
              </a:rPr>
              <a:t>compressive</a:t>
            </a:r>
          </a:p>
          <a:p>
            <a:pPr>
              <a:buNone/>
            </a:pPr>
            <a:r>
              <a:rPr lang="en-US" sz="2800" b="1" i="1" dirty="0">
                <a:latin typeface="Bookman Old Style" panose="02050604050505020204" pitchFamily="18" charset="0"/>
              </a:rPr>
              <a:t>s</a:t>
            </a:r>
            <a:r>
              <a:rPr lang="en-US" sz="2800" b="1" i="1" dirty="0" smtClean="0">
                <a:latin typeface="Bookman Old Style" panose="02050604050505020204" pitchFamily="18" charset="0"/>
              </a:rPr>
              <a:t>trength</a:t>
            </a:r>
            <a:r>
              <a:rPr lang="en-US" sz="2800" b="1" i="1" dirty="0" smtClean="0">
                <a:latin typeface="Bookman Old Style" panose="02050604050505020204" pitchFamily="18" charset="0"/>
              </a:rPr>
              <a:t> </a:t>
            </a:r>
            <a:r>
              <a:rPr lang="en-US" sz="2800" b="1" dirty="0" smtClean="0">
                <a:latin typeface="Bookman Old Style" panose="02050604050505020204" pitchFamily="18" charset="0"/>
              </a:rPr>
              <a:t>– (ability to withstand crushing). </a:t>
            </a:r>
          </a:p>
          <a:p>
            <a:pPr>
              <a:buNone/>
            </a:pPr>
            <a:r>
              <a:rPr lang="en-US" sz="2800" b="1" dirty="0" smtClean="0">
                <a:latin typeface="Bookman Old Style" panose="02050604050505020204" pitchFamily="18" charset="0"/>
              </a:rPr>
              <a:t>Foundation stones were dense granite;</a:t>
            </a:r>
          </a:p>
          <a:p>
            <a:pPr>
              <a:buNone/>
            </a:pPr>
            <a:r>
              <a:rPr lang="en-US" sz="2800" b="1" dirty="0" smtClean="0">
                <a:latin typeface="Bookman Old Style" panose="02050604050505020204" pitchFamily="18" charset="0"/>
              </a:rPr>
              <a:t>stones above were lighter, such as</a:t>
            </a:r>
          </a:p>
          <a:p>
            <a:pPr>
              <a:buNone/>
            </a:pPr>
            <a:r>
              <a:rPr lang="en-US" sz="2800" b="1" dirty="0" smtClean="0">
                <a:latin typeface="Bookman Old Style" panose="02050604050505020204" pitchFamily="18" charset="0"/>
              </a:rPr>
              <a:t>sandstone or limestone.</a:t>
            </a:r>
            <a:endParaRPr lang="en-US" sz="2800" b="1" dirty="0">
              <a:latin typeface="Bookman Old Style" panose="0205060405050502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989895"/>
            <a:ext cx="4038601" cy="3868106"/>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4757</TotalTime>
  <Words>966</Words>
  <Application>Microsoft Office PowerPoint</Application>
  <PresentationFormat>On-screen Show (4:3)</PresentationFormat>
  <Paragraphs>212</Paragraphs>
  <Slides>66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Bookman Old Style</vt:lpstr>
      <vt:lpstr>Calibri</vt:lpstr>
      <vt:lpstr>Times New Roman</vt:lpstr>
      <vt:lpstr>Office Theme</vt:lpstr>
      <vt:lpstr>Architecture: Basic Structures</vt:lpstr>
      <vt:lpstr>PowerPoint Presentation</vt:lpstr>
      <vt:lpstr>1. Structure   </vt:lpstr>
      <vt:lpstr>2. Post and Lintel</vt:lpstr>
      <vt:lpstr>PowerPoint Presentation</vt:lpstr>
      <vt:lpstr>The lintel rests halfway across each post, thereby leaving room for another lintel to fall in place and link the form together. The distance spanned is very short due to a low tensile strength.</vt:lpstr>
      <vt:lpstr>Lintel stones were held in place by mortice and tenon-joints.</vt:lpstr>
      <vt:lpstr>Egyptians also used post and lintel construction in their temples.</vt:lpstr>
      <vt:lpstr> </vt:lpstr>
      <vt:lpstr>PowerPoint Presentation</vt:lpstr>
      <vt:lpstr>PowerPoint Presentation</vt:lpstr>
      <vt:lpstr>PowerPoint Presentation</vt:lpstr>
      <vt:lpstr>Function: tombs for the pharaohs </vt:lpstr>
      <vt:lpstr>4. Columns</vt:lpstr>
      <vt:lpstr>The Parts of a Greek Temple</vt:lpstr>
      <vt:lpstr>Capital</vt:lpstr>
      <vt:lpstr>There are 3 “orders” or styles of Greek Temple Architecture</vt:lpstr>
      <vt:lpstr>Types of Greek Columns</vt:lpstr>
      <vt:lpstr>5. Colonnade</vt:lpstr>
      <vt:lpstr>Acropolis</vt:lpstr>
      <vt:lpstr>Parthenon Replica (Nashville, TN)</vt:lpstr>
      <vt:lpstr>Statue of Athena</vt:lpstr>
      <vt:lpstr>6. Entablature </vt:lpstr>
      <vt:lpstr>7. Arch</vt:lpstr>
      <vt:lpstr>Types of Arches </vt:lpstr>
      <vt:lpstr>St. Paul’s Cathedral - 1,000 years after the invention of the arch! </vt:lpstr>
      <vt:lpstr>Pont du Gard</vt:lpstr>
      <vt:lpstr>8. Dome</vt:lpstr>
      <vt:lpstr>PowerPoint Presentation</vt:lpstr>
      <vt:lpstr>Dome of the Rock Circular Base</vt:lpstr>
      <vt:lpstr>PowerPoint Presentation</vt:lpstr>
      <vt:lpstr>PowerPoint Presentation</vt:lpstr>
      <vt:lpstr>PowerPoint Presentation</vt:lpstr>
      <vt:lpstr>PowerPoint Presentation</vt:lpstr>
      <vt:lpstr>PowerPoint Presentation</vt:lpstr>
      <vt:lpstr>9. Buttress</vt:lpstr>
      <vt:lpstr>Joe Bologna’s (Lexington, KY)</vt:lpstr>
      <vt:lpstr>10. Flying Buttress</vt:lpstr>
      <vt:lpstr>PowerPoint Presentation</vt:lpstr>
      <vt:lpstr>PowerPoint Presentation</vt:lpstr>
      <vt:lpstr>Buttress              Flying Buttress</vt:lpstr>
      <vt:lpstr>11. Spire</vt:lpstr>
      <vt:lpstr>12. Cantilever</vt:lpstr>
      <vt:lpstr>Cantilever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 To Element Slide</vt:lpstr>
      <vt:lpstr>Can you create a structure that uses three basic structures of architecture?</vt:lpstr>
      <vt:lpstr>Exit Slip</vt:lpstr>
      <vt:lpstr>Exit Slip Directions</vt:lpstr>
      <vt:lpstr> 1.          Put on the back of 115</vt:lpstr>
      <vt:lpstr>Body Check!</vt:lpstr>
      <vt:lpstr> 1.</vt:lpstr>
      <vt:lpstr>Extended Activities</vt:lpstr>
      <vt:lpstr>Architecture Olympics</vt:lpstr>
      <vt:lpstr>Application:  Tower made out of newspaper?</vt:lpstr>
      <vt:lpstr>Could you earn a million dollars being an architect?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lgallicchio</dc:creator>
  <cp:lastModifiedBy>McDonald, Benjamin</cp:lastModifiedBy>
  <cp:revision>279</cp:revision>
  <cp:lastPrinted>2013-11-14T14:08:48Z</cp:lastPrinted>
  <dcterms:created xsi:type="dcterms:W3CDTF">2009-11-09T18:47:36Z</dcterms:created>
  <dcterms:modified xsi:type="dcterms:W3CDTF">2016-09-06T15:03:59Z</dcterms:modified>
</cp:coreProperties>
</file>