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6" r:id="rId2"/>
    <p:sldId id="282" r:id="rId3"/>
    <p:sldId id="283" r:id="rId4"/>
    <p:sldId id="284" r:id="rId5"/>
    <p:sldId id="285" r:id="rId6"/>
    <p:sldId id="286" r:id="rId7"/>
    <p:sldId id="287" r:id="rId8"/>
    <p:sldId id="288" r:id="rId9"/>
    <p:sldId id="289" r:id="rId10"/>
    <p:sldId id="290" r:id="rId11"/>
    <p:sldId id="291" r:id="rId12"/>
    <p:sldId id="292" r:id="rId13"/>
    <p:sldId id="297" r:id="rId14"/>
    <p:sldId id="295" r:id="rId15"/>
    <p:sldId id="293" r:id="rId16"/>
    <p:sldId id="29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36" d="100"/>
          <a:sy n="36" d="100"/>
        </p:scale>
        <p:origin x="72" y="11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E595E6-7F1E-453E-AB2C-7EC07357DE1A}" type="datetimeFigureOut">
              <a:rPr lang="en-US" smtClean="0"/>
              <a:pPr/>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5BF2D-B077-4B2D-A77E-A6C070B00A3A}" type="slidenum">
              <a:rPr lang="en-US" smtClean="0"/>
              <a:pPr/>
              <a:t>‹#›</a:t>
            </a:fld>
            <a:endParaRPr lang="en-US"/>
          </a:p>
        </p:txBody>
      </p:sp>
    </p:spTree>
    <p:extLst>
      <p:ext uri="{BB962C8B-B14F-4D97-AF65-F5344CB8AC3E}">
        <p14:creationId xmlns:p14="http://schemas.microsoft.com/office/powerpoint/2010/main" val="341163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86E8D1-A864-43D8-8717-72AB9AD8695F}"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3F2BF-D434-4A1B-9157-BE981B2422EB}" type="slidenum">
              <a:rPr lang="en-US" smtClean="0"/>
              <a:pPr/>
              <a:t>‹#›</a:t>
            </a:fld>
            <a:endParaRPr lang="en-US"/>
          </a:p>
        </p:txBody>
      </p:sp>
    </p:spTree>
    <p:extLst>
      <p:ext uri="{BB962C8B-B14F-4D97-AF65-F5344CB8AC3E}">
        <p14:creationId xmlns:p14="http://schemas.microsoft.com/office/powerpoint/2010/main" val="15018023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86E8D1-A864-43D8-8717-72AB9AD8695F}"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3F2BF-D434-4A1B-9157-BE981B2422EB}" type="slidenum">
              <a:rPr lang="en-US" smtClean="0"/>
              <a:pPr/>
              <a:t>‹#›</a:t>
            </a:fld>
            <a:endParaRPr lang="en-US"/>
          </a:p>
        </p:txBody>
      </p:sp>
    </p:spTree>
    <p:extLst>
      <p:ext uri="{BB962C8B-B14F-4D97-AF65-F5344CB8AC3E}">
        <p14:creationId xmlns:p14="http://schemas.microsoft.com/office/powerpoint/2010/main" val="180322059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86E8D1-A864-43D8-8717-72AB9AD8695F}"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3F2BF-D434-4A1B-9157-BE981B2422EB}" type="slidenum">
              <a:rPr lang="en-US" smtClean="0"/>
              <a:pPr/>
              <a:t>‹#›</a:t>
            </a:fld>
            <a:endParaRPr lang="en-US"/>
          </a:p>
        </p:txBody>
      </p:sp>
    </p:spTree>
    <p:extLst>
      <p:ext uri="{BB962C8B-B14F-4D97-AF65-F5344CB8AC3E}">
        <p14:creationId xmlns:p14="http://schemas.microsoft.com/office/powerpoint/2010/main" val="70407873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86E8D1-A864-43D8-8717-72AB9AD8695F}"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3F2BF-D434-4A1B-9157-BE981B2422EB}" type="slidenum">
              <a:rPr lang="en-US" smtClean="0"/>
              <a:pPr/>
              <a:t>‹#›</a:t>
            </a:fld>
            <a:endParaRPr lang="en-US"/>
          </a:p>
        </p:txBody>
      </p:sp>
    </p:spTree>
    <p:extLst>
      <p:ext uri="{BB962C8B-B14F-4D97-AF65-F5344CB8AC3E}">
        <p14:creationId xmlns:p14="http://schemas.microsoft.com/office/powerpoint/2010/main" val="72149935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86E8D1-A864-43D8-8717-72AB9AD8695F}"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3F2BF-D434-4A1B-9157-BE981B2422EB}" type="slidenum">
              <a:rPr lang="en-US" smtClean="0"/>
              <a:pPr/>
              <a:t>‹#›</a:t>
            </a:fld>
            <a:endParaRPr lang="en-US"/>
          </a:p>
        </p:txBody>
      </p:sp>
    </p:spTree>
    <p:extLst>
      <p:ext uri="{BB962C8B-B14F-4D97-AF65-F5344CB8AC3E}">
        <p14:creationId xmlns:p14="http://schemas.microsoft.com/office/powerpoint/2010/main" val="195952314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86E8D1-A864-43D8-8717-72AB9AD8695F}" type="datetimeFigureOut">
              <a:rPr lang="en-US" smtClean="0"/>
              <a:pPr/>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3F2BF-D434-4A1B-9157-BE981B2422EB}" type="slidenum">
              <a:rPr lang="en-US" smtClean="0"/>
              <a:pPr/>
              <a:t>‹#›</a:t>
            </a:fld>
            <a:endParaRPr lang="en-US"/>
          </a:p>
        </p:txBody>
      </p:sp>
    </p:spTree>
    <p:extLst>
      <p:ext uri="{BB962C8B-B14F-4D97-AF65-F5344CB8AC3E}">
        <p14:creationId xmlns:p14="http://schemas.microsoft.com/office/powerpoint/2010/main" val="305735689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86E8D1-A864-43D8-8717-72AB9AD8695F}" type="datetimeFigureOut">
              <a:rPr lang="en-US" smtClean="0"/>
              <a:pPr/>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3F2BF-D434-4A1B-9157-BE981B2422EB}" type="slidenum">
              <a:rPr lang="en-US" smtClean="0"/>
              <a:pPr/>
              <a:t>‹#›</a:t>
            </a:fld>
            <a:endParaRPr lang="en-US"/>
          </a:p>
        </p:txBody>
      </p:sp>
    </p:spTree>
    <p:extLst>
      <p:ext uri="{BB962C8B-B14F-4D97-AF65-F5344CB8AC3E}">
        <p14:creationId xmlns:p14="http://schemas.microsoft.com/office/powerpoint/2010/main" val="279680471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86E8D1-A864-43D8-8717-72AB9AD8695F}" type="datetimeFigureOut">
              <a:rPr lang="en-US" smtClean="0"/>
              <a:pPr/>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3F2BF-D434-4A1B-9157-BE981B2422EB}" type="slidenum">
              <a:rPr lang="en-US" smtClean="0"/>
              <a:pPr/>
              <a:t>‹#›</a:t>
            </a:fld>
            <a:endParaRPr lang="en-US"/>
          </a:p>
        </p:txBody>
      </p:sp>
    </p:spTree>
    <p:extLst>
      <p:ext uri="{BB962C8B-B14F-4D97-AF65-F5344CB8AC3E}">
        <p14:creationId xmlns:p14="http://schemas.microsoft.com/office/powerpoint/2010/main" val="139938326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6E8D1-A864-43D8-8717-72AB9AD8695F}" type="datetimeFigureOut">
              <a:rPr lang="en-US" smtClean="0"/>
              <a:pPr/>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3F2BF-D434-4A1B-9157-BE981B2422EB}" type="slidenum">
              <a:rPr lang="en-US" smtClean="0"/>
              <a:pPr/>
              <a:t>‹#›</a:t>
            </a:fld>
            <a:endParaRPr lang="en-US"/>
          </a:p>
        </p:txBody>
      </p:sp>
    </p:spTree>
    <p:extLst>
      <p:ext uri="{BB962C8B-B14F-4D97-AF65-F5344CB8AC3E}">
        <p14:creationId xmlns:p14="http://schemas.microsoft.com/office/powerpoint/2010/main" val="161345923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86E8D1-A864-43D8-8717-72AB9AD8695F}" type="datetimeFigureOut">
              <a:rPr lang="en-US" smtClean="0"/>
              <a:pPr/>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3F2BF-D434-4A1B-9157-BE981B2422EB}" type="slidenum">
              <a:rPr lang="en-US" smtClean="0"/>
              <a:pPr/>
              <a:t>‹#›</a:t>
            </a:fld>
            <a:endParaRPr lang="en-US"/>
          </a:p>
        </p:txBody>
      </p:sp>
    </p:spTree>
    <p:extLst>
      <p:ext uri="{BB962C8B-B14F-4D97-AF65-F5344CB8AC3E}">
        <p14:creationId xmlns:p14="http://schemas.microsoft.com/office/powerpoint/2010/main" val="108941828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86E8D1-A864-43D8-8717-72AB9AD8695F}" type="datetimeFigureOut">
              <a:rPr lang="en-US" smtClean="0"/>
              <a:pPr/>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3F2BF-D434-4A1B-9157-BE981B2422EB}" type="slidenum">
              <a:rPr lang="en-US" smtClean="0"/>
              <a:pPr/>
              <a:t>‹#›</a:t>
            </a:fld>
            <a:endParaRPr lang="en-US"/>
          </a:p>
        </p:txBody>
      </p:sp>
    </p:spTree>
    <p:extLst>
      <p:ext uri="{BB962C8B-B14F-4D97-AF65-F5344CB8AC3E}">
        <p14:creationId xmlns:p14="http://schemas.microsoft.com/office/powerpoint/2010/main" val="114164573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6E8D1-A864-43D8-8717-72AB9AD8695F}" type="datetimeFigureOut">
              <a:rPr lang="en-US" smtClean="0"/>
              <a:pPr/>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3F2BF-D434-4A1B-9157-BE981B2422EB}" type="slidenum">
              <a:rPr lang="en-US" smtClean="0"/>
              <a:pPr/>
              <a:t>‹#›</a:t>
            </a:fld>
            <a:endParaRPr lang="en-US"/>
          </a:p>
        </p:txBody>
      </p:sp>
    </p:spTree>
    <p:extLst>
      <p:ext uri="{BB962C8B-B14F-4D97-AF65-F5344CB8AC3E}">
        <p14:creationId xmlns:p14="http://schemas.microsoft.com/office/powerpoint/2010/main" val="2547069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z.about.com/d/dance/1/0/2/-/-/-/second.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z.about.com/d/dance/1/0/3/-/-/-/Third.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MelCase\Desktop\Casey's Stuff\[ TEACHING STUFF ]\ARTS &amp; HUMANITIES\Unit 3 - Dance\Dance - photos\Dancer9.jpg"/>
          <p:cNvPicPr>
            <a:picLocks noChangeAspect="1" noChangeArrowheads="1"/>
          </p:cNvPicPr>
          <p:nvPr/>
        </p:nvPicPr>
        <p:blipFill>
          <a:blip r:embed="rId2" cstate="print">
            <a:lum bright="10000"/>
          </a:blip>
          <a:srcRect/>
          <a:stretch>
            <a:fillRect/>
          </a:stretch>
        </p:blipFill>
        <p:spPr bwMode="auto">
          <a:xfrm flipH="1">
            <a:off x="354308" y="1888302"/>
            <a:ext cx="3093429" cy="4386374"/>
          </a:xfrm>
          <a:prstGeom prst="rect">
            <a:avLst/>
          </a:prstGeom>
          <a:noFill/>
          <a:ln>
            <a:solidFill>
              <a:srgbClr val="FFC000"/>
            </a:solidFill>
          </a:ln>
        </p:spPr>
      </p:pic>
      <p:pic>
        <p:nvPicPr>
          <p:cNvPr id="1027" name="Picture 3" descr="C:\Users\MelCase\Desktop\Casey's Stuff\[ TEACHING STUFF ]\ARTS &amp; HUMANITIES\Unit 3 - Dance\Dance - photos\Dancer1.jpg"/>
          <p:cNvPicPr>
            <a:picLocks noChangeAspect="1" noChangeArrowheads="1"/>
          </p:cNvPicPr>
          <p:nvPr/>
        </p:nvPicPr>
        <p:blipFill>
          <a:blip r:embed="rId3" cstate="print">
            <a:lum bright="10000"/>
          </a:blip>
          <a:srcRect/>
          <a:stretch>
            <a:fillRect/>
          </a:stretch>
        </p:blipFill>
        <p:spPr bwMode="auto">
          <a:xfrm>
            <a:off x="8561476" y="1891243"/>
            <a:ext cx="3288992" cy="4383433"/>
          </a:xfrm>
          <a:prstGeom prst="rect">
            <a:avLst/>
          </a:prstGeom>
          <a:noFill/>
          <a:ln>
            <a:solidFill>
              <a:srgbClr val="FFC000"/>
            </a:solidFill>
          </a:ln>
        </p:spPr>
      </p:pic>
      <p:sp>
        <p:nvSpPr>
          <p:cNvPr id="2" name="Title 1"/>
          <p:cNvSpPr>
            <a:spLocks noGrp="1"/>
          </p:cNvSpPr>
          <p:nvPr>
            <p:ph type="ctrTitle"/>
          </p:nvPr>
        </p:nvSpPr>
        <p:spPr>
          <a:xfrm>
            <a:off x="154917" y="-568649"/>
            <a:ext cx="11794435" cy="2387600"/>
          </a:xfrm>
        </p:spPr>
        <p:txBody>
          <a:bodyPr>
            <a:normAutofit/>
          </a:bodyPr>
          <a:lstStyle/>
          <a:p>
            <a:r>
              <a:rPr lang="en-US" sz="7500" b="1" dirty="0" smtClean="0">
                <a:latin typeface="Segoe Print" pitchFamily="2" charset="0"/>
              </a:rPr>
              <a:t>DANCE PRE-TEST</a:t>
            </a:r>
            <a:endParaRPr lang="en-US" sz="7500" b="1" dirty="0">
              <a:latin typeface="Segoe Print" pitchFamily="2" charset="0"/>
            </a:endParaRPr>
          </a:p>
        </p:txBody>
      </p:sp>
      <p:pic>
        <p:nvPicPr>
          <p:cNvPr id="1026" name="Picture 2" descr="C:\Users\MelCase\Desktop\Casey's Stuff\[ TEACHING STUFF ]\ARTS &amp; HUMANITIES\Unit 3 - Dance\Dance - photos\Dancer2.jpg"/>
          <p:cNvPicPr>
            <a:picLocks noChangeAspect="1" noChangeArrowheads="1"/>
          </p:cNvPicPr>
          <p:nvPr/>
        </p:nvPicPr>
        <p:blipFill>
          <a:blip r:embed="rId4" cstate="print">
            <a:lum bright="10000"/>
          </a:blip>
          <a:srcRect r="13287"/>
          <a:stretch>
            <a:fillRect/>
          </a:stretch>
        </p:blipFill>
        <p:spPr bwMode="auto">
          <a:xfrm>
            <a:off x="3442710" y="1895228"/>
            <a:ext cx="5296886" cy="4386040"/>
          </a:xfrm>
          <a:prstGeom prst="rect">
            <a:avLst/>
          </a:prstGeom>
          <a:noFill/>
          <a:ln>
            <a:solidFill>
              <a:srgbClr val="FFC000"/>
            </a:solidFill>
          </a:ln>
        </p:spPr>
      </p:pic>
    </p:spTree>
    <p:extLst>
      <p:ext uri="{BB962C8B-B14F-4D97-AF65-F5344CB8AC3E}">
        <p14:creationId xmlns:p14="http://schemas.microsoft.com/office/powerpoint/2010/main" val="2271346530"/>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705643"/>
            <a:ext cx="11639550" cy="5257007"/>
          </a:xfrm>
        </p:spPr>
        <p:txBody>
          <a:bodyPr>
            <a:noAutofit/>
          </a:bodyPr>
          <a:lstStyle/>
          <a:p>
            <a:r>
              <a:rPr lang="en-US" b="1" dirty="0" smtClean="0">
                <a:latin typeface="Segoe Print" pitchFamily="2" charset="0"/>
              </a:rPr>
              <a:t>9. This term is described as </a:t>
            </a:r>
            <a:br>
              <a:rPr lang="en-US" b="1" dirty="0" smtClean="0">
                <a:latin typeface="Segoe Print" pitchFamily="2" charset="0"/>
              </a:rPr>
            </a:br>
            <a:r>
              <a:rPr lang="en-US" b="1" dirty="0" smtClean="0">
                <a:latin typeface="Segoe Print" pitchFamily="2" charset="0"/>
              </a:rPr>
              <a:t>open/closed, angular/curved, symmetrical/asymmetrical.</a:t>
            </a:r>
            <a:br>
              <a:rPr lang="en-US" b="1" dirty="0" smtClean="0">
                <a:latin typeface="Segoe Print" pitchFamily="2" charset="0"/>
              </a:rPr>
            </a:br>
            <a:r>
              <a:rPr lang="en-US" b="1" dirty="0" smtClean="0">
                <a:latin typeface="Segoe Print" pitchFamily="2" charset="0"/>
              </a:rPr>
              <a:t/>
            </a:r>
            <a:br>
              <a:rPr lang="en-US" b="1" dirty="0" smtClean="0">
                <a:latin typeface="Segoe Print" pitchFamily="2" charset="0"/>
              </a:rPr>
            </a:br>
            <a:r>
              <a:rPr lang="en-US" b="1" dirty="0" smtClean="0">
                <a:latin typeface="Segoe Print" pitchFamily="2" charset="0"/>
              </a:rPr>
              <a:t> 	a. Size			</a:t>
            </a:r>
            <a:br>
              <a:rPr lang="en-US" b="1" dirty="0" smtClean="0">
                <a:latin typeface="Segoe Print" pitchFamily="2" charset="0"/>
              </a:rPr>
            </a:br>
            <a:r>
              <a:rPr lang="en-US" b="1" dirty="0" smtClean="0">
                <a:latin typeface="Segoe Print" pitchFamily="2" charset="0"/>
              </a:rPr>
              <a:t> 	b. Level</a:t>
            </a:r>
            <a:br>
              <a:rPr lang="en-US" b="1" dirty="0" smtClean="0">
                <a:latin typeface="Segoe Print" pitchFamily="2" charset="0"/>
              </a:rPr>
            </a:br>
            <a:r>
              <a:rPr lang="en-US" b="1" dirty="0" smtClean="0">
                <a:latin typeface="Segoe Print" pitchFamily="2" charset="0"/>
              </a:rPr>
              <a:t> 	c. Shape		</a:t>
            </a:r>
            <a:br>
              <a:rPr lang="en-US" b="1" dirty="0" smtClean="0">
                <a:latin typeface="Segoe Print" pitchFamily="2" charset="0"/>
              </a:rPr>
            </a:br>
            <a:r>
              <a:rPr lang="en-US" b="1" dirty="0" smtClean="0">
                <a:latin typeface="Segoe Print" pitchFamily="2" charset="0"/>
              </a:rPr>
              <a:t> 	d. Locomotor </a:t>
            </a:r>
            <a:br>
              <a:rPr lang="en-US" b="1" dirty="0" smtClean="0">
                <a:latin typeface="Segoe Print" pitchFamily="2" charset="0"/>
              </a:rPr>
            </a:br>
            <a:endParaRPr lang="en-US" b="1" dirty="0">
              <a:latin typeface="Segoe Print" pitchFamily="2" charset="0"/>
            </a:endParaRPr>
          </a:p>
        </p:txBody>
      </p:sp>
      <p:sp>
        <p:nvSpPr>
          <p:cNvPr id="4" name="Rounded Rectangle 3"/>
          <p:cNvSpPr/>
          <p:nvPr/>
        </p:nvSpPr>
        <p:spPr>
          <a:xfrm>
            <a:off x="1395835" y="4114565"/>
            <a:ext cx="3271699"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84567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522" y="621197"/>
            <a:ext cx="9057810" cy="5695157"/>
          </a:xfrm>
        </p:spPr>
        <p:txBody>
          <a:bodyPr>
            <a:noAutofit/>
          </a:bodyPr>
          <a:lstStyle/>
          <a:p>
            <a:r>
              <a:rPr lang="en-US" b="1" dirty="0" smtClean="0">
                <a:latin typeface="Segoe Print" pitchFamily="2" charset="0"/>
              </a:rPr>
              <a:t>10. Which term refers to “The degree of muscular tension and use of energy while moving?”</a:t>
            </a:r>
            <a:br>
              <a:rPr lang="en-US" b="1" dirty="0" smtClean="0">
                <a:latin typeface="Segoe Print" pitchFamily="2" charset="0"/>
              </a:rPr>
            </a:br>
            <a:r>
              <a:rPr lang="en-US" b="1" dirty="0" smtClean="0">
                <a:latin typeface="Segoe Print" pitchFamily="2" charset="0"/>
              </a:rPr>
              <a:t/>
            </a:r>
            <a:br>
              <a:rPr lang="en-US" b="1" dirty="0" smtClean="0">
                <a:latin typeface="Segoe Print" pitchFamily="2" charset="0"/>
              </a:rPr>
            </a:br>
            <a:r>
              <a:rPr lang="en-US" b="1" dirty="0" smtClean="0">
                <a:latin typeface="Segoe Print" pitchFamily="2" charset="0"/>
              </a:rPr>
              <a:t> 	a. Alignment		</a:t>
            </a:r>
            <a:br>
              <a:rPr lang="en-US" b="1" dirty="0" smtClean="0">
                <a:latin typeface="Segoe Print" pitchFamily="2" charset="0"/>
              </a:rPr>
            </a:br>
            <a:r>
              <a:rPr lang="en-US" b="1" dirty="0" smtClean="0">
                <a:latin typeface="Segoe Print" pitchFamily="2" charset="0"/>
              </a:rPr>
              <a:t> 	b. Force</a:t>
            </a:r>
            <a:br>
              <a:rPr lang="en-US" b="1" dirty="0" smtClean="0">
                <a:latin typeface="Segoe Print" pitchFamily="2" charset="0"/>
              </a:rPr>
            </a:br>
            <a:r>
              <a:rPr lang="en-US" b="1" dirty="0" smtClean="0">
                <a:latin typeface="Segoe Print" pitchFamily="2" charset="0"/>
              </a:rPr>
              <a:t> 	c. Weight		</a:t>
            </a:r>
            <a:br>
              <a:rPr lang="en-US" b="1" dirty="0" smtClean="0">
                <a:latin typeface="Segoe Print" pitchFamily="2" charset="0"/>
              </a:rPr>
            </a:br>
            <a:r>
              <a:rPr lang="en-US" b="1" dirty="0" smtClean="0">
                <a:latin typeface="Segoe Print" pitchFamily="2" charset="0"/>
              </a:rPr>
              <a:t> 	d. Time</a:t>
            </a:r>
            <a:br>
              <a:rPr lang="en-US" b="1" dirty="0" smtClean="0">
                <a:latin typeface="Segoe Print" pitchFamily="2" charset="0"/>
              </a:rPr>
            </a:br>
            <a:endParaRPr lang="en-US" b="1" dirty="0">
              <a:latin typeface="Segoe Print" pitchFamily="2" charset="0"/>
            </a:endParaRPr>
          </a:p>
        </p:txBody>
      </p:sp>
      <p:sp>
        <p:nvSpPr>
          <p:cNvPr id="3" name="Rounded Rectangle 2"/>
          <p:cNvSpPr/>
          <p:nvPr/>
        </p:nvSpPr>
        <p:spPr>
          <a:xfrm>
            <a:off x="1491370" y="3614411"/>
            <a:ext cx="2946159"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06078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419893"/>
            <a:ext cx="10515600" cy="6209507"/>
          </a:xfrm>
        </p:spPr>
        <p:txBody>
          <a:bodyPr>
            <a:noAutofit/>
          </a:bodyPr>
          <a:lstStyle/>
          <a:p>
            <a:r>
              <a:rPr lang="en-US" b="1" dirty="0" smtClean="0">
                <a:latin typeface="Segoe Print" pitchFamily="2" charset="0"/>
              </a:rPr>
              <a:t>11. A dancer’s height, in relation to the floor, refers to what element property or concept in dance?</a:t>
            </a:r>
            <a:br>
              <a:rPr lang="en-US" b="1" dirty="0" smtClean="0">
                <a:latin typeface="Segoe Print" pitchFamily="2" charset="0"/>
              </a:rPr>
            </a:br>
            <a:r>
              <a:rPr lang="en-US" b="1" dirty="0" smtClean="0">
                <a:latin typeface="Segoe Print" pitchFamily="2" charset="0"/>
              </a:rPr>
              <a:t/>
            </a:r>
            <a:br>
              <a:rPr lang="en-US" b="1" dirty="0" smtClean="0">
                <a:latin typeface="Segoe Print" pitchFamily="2" charset="0"/>
              </a:rPr>
            </a:br>
            <a:r>
              <a:rPr lang="en-US" b="1" dirty="0" smtClean="0">
                <a:latin typeface="Segoe Print" pitchFamily="2" charset="0"/>
              </a:rPr>
              <a:t> 	a. Energy		</a:t>
            </a:r>
            <a:br>
              <a:rPr lang="en-US" b="1" dirty="0" smtClean="0">
                <a:latin typeface="Segoe Print" pitchFamily="2" charset="0"/>
              </a:rPr>
            </a:br>
            <a:r>
              <a:rPr lang="en-US" b="1" dirty="0" smtClean="0">
                <a:latin typeface="Segoe Print" pitchFamily="2" charset="0"/>
              </a:rPr>
              <a:t> 	b. Level</a:t>
            </a:r>
            <a:br>
              <a:rPr lang="en-US" b="1" dirty="0" smtClean="0">
                <a:latin typeface="Segoe Print" pitchFamily="2" charset="0"/>
              </a:rPr>
            </a:br>
            <a:r>
              <a:rPr lang="en-US" b="1" dirty="0" smtClean="0">
                <a:latin typeface="Segoe Print" pitchFamily="2" charset="0"/>
              </a:rPr>
              <a:t> 	c. Force			</a:t>
            </a:r>
            <a:br>
              <a:rPr lang="en-US" b="1" dirty="0" smtClean="0">
                <a:latin typeface="Segoe Print" pitchFamily="2" charset="0"/>
              </a:rPr>
            </a:br>
            <a:r>
              <a:rPr lang="en-US" b="1" dirty="0" smtClean="0">
                <a:latin typeface="Segoe Print" pitchFamily="2" charset="0"/>
              </a:rPr>
              <a:t> 	d. Dynamics</a:t>
            </a:r>
            <a:br>
              <a:rPr lang="en-US" b="1" dirty="0" smtClean="0">
                <a:latin typeface="Segoe Print" pitchFamily="2" charset="0"/>
              </a:rPr>
            </a:br>
            <a:endParaRPr lang="en-US" b="1" dirty="0">
              <a:latin typeface="Segoe Print" pitchFamily="2" charset="0"/>
            </a:endParaRPr>
          </a:p>
        </p:txBody>
      </p:sp>
      <p:sp>
        <p:nvSpPr>
          <p:cNvPr id="3" name="Rounded Rectangle 2"/>
          <p:cNvSpPr/>
          <p:nvPr/>
        </p:nvSpPr>
        <p:spPr>
          <a:xfrm>
            <a:off x="1436779" y="3677836"/>
            <a:ext cx="3012391"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97496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742950" y="187877"/>
            <a:ext cx="10515600" cy="6209507"/>
          </a:xfrm>
        </p:spPr>
        <p:txBody>
          <a:bodyPr>
            <a:noAutofit/>
          </a:bodyPr>
          <a:lstStyle/>
          <a:p>
            <a:r>
              <a:rPr lang="en-US" b="1" dirty="0" smtClean="0">
                <a:latin typeface="Segoe Print" pitchFamily="2" charset="0"/>
              </a:rPr>
              <a:t>12. This is the most basic unit of rhythm. </a:t>
            </a:r>
            <a:br>
              <a:rPr lang="en-US" b="1" dirty="0" smtClean="0">
                <a:latin typeface="Segoe Print" pitchFamily="2" charset="0"/>
              </a:rPr>
            </a:br>
            <a:r>
              <a:rPr lang="en-US" b="1" dirty="0" smtClean="0">
                <a:latin typeface="Segoe Print" pitchFamily="2" charset="0"/>
              </a:rPr>
              <a:t/>
            </a:r>
            <a:br>
              <a:rPr lang="en-US" b="1" dirty="0" smtClean="0">
                <a:latin typeface="Segoe Print" pitchFamily="2" charset="0"/>
              </a:rPr>
            </a:br>
            <a:r>
              <a:rPr lang="en-US" b="1" dirty="0" smtClean="0">
                <a:latin typeface="Segoe Print" pitchFamily="2" charset="0"/>
              </a:rPr>
              <a:t> 	a. Pulse		</a:t>
            </a:r>
            <a:br>
              <a:rPr lang="en-US" b="1" dirty="0" smtClean="0">
                <a:latin typeface="Segoe Print" pitchFamily="2" charset="0"/>
              </a:rPr>
            </a:br>
            <a:r>
              <a:rPr lang="en-US" b="1" dirty="0" smtClean="0">
                <a:latin typeface="Segoe Print" pitchFamily="2" charset="0"/>
              </a:rPr>
              <a:t> 	b. Rhythm</a:t>
            </a:r>
            <a:br>
              <a:rPr lang="en-US" b="1" dirty="0" smtClean="0">
                <a:latin typeface="Segoe Print" pitchFamily="2" charset="0"/>
              </a:rPr>
            </a:br>
            <a:r>
              <a:rPr lang="en-US" b="1" dirty="0" smtClean="0">
                <a:latin typeface="Segoe Print" pitchFamily="2" charset="0"/>
              </a:rPr>
              <a:t> 	c. Beat			</a:t>
            </a:r>
            <a:br>
              <a:rPr lang="en-US" b="1" dirty="0" smtClean="0">
                <a:latin typeface="Segoe Print" pitchFamily="2" charset="0"/>
              </a:rPr>
            </a:br>
            <a:r>
              <a:rPr lang="en-US" b="1" dirty="0" smtClean="0">
                <a:latin typeface="Segoe Print" pitchFamily="2" charset="0"/>
              </a:rPr>
              <a:t> 	d. ABA</a:t>
            </a:r>
            <a:br>
              <a:rPr lang="en-US" b="1" dirty="0" smtClean="0">
                <a:latin typeface="Segoe Print" pitchFamily="2" charset="0"/>
              </a:rPr>
            </a:br>
            <a:endParaRPr lang="en-US" b="1" dirty="0">
              <a:latin typeface="Segoe Print" pitchFamily="2" charset="0"/>
            </a:endParaRPr>
          </a:p>
        </p:txBody>
      </p:sp>
      <p:sp>
        <p:nvSpPr>
          <p:cNvPr id="8" name="Rounded Rectangle 7"/>
          <p:cNvSpPr/>
          <p:nvPr/>
        </p:nvSpPr>
        <p:spPr>
          <a:xfrm>
            <a:off x="1273005" y="3773367"/>
            <a:ext cx="3012391"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15329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rst position"/>
          <p:cNvPicPr/>
          <p:nvPr/>
        </p:nvPicPr>
        <p:blipFill>
          <a:blip r:embed="rId2" cstate="print"/>
          <a:srcRect/>
          <a:stretch>
            <a:fillRect/>
          </a:stretch>
        </p:blipFill>
        <p:spPr bwMode="auto">
          <a:xfrm>
            <a:off x="6038850" y="2781300"/>
            <a:ext cx="5829299" cy="3771900"/>
          </a:xfrm>
          <a:prstGeom prst="rect">
            <a:avLst/>
          </a:prstGeom>
          <a:noFill/>
          <a:ln w="9525">
            <a:noFill/>
            <a:miter lim="800000"/>
            <a:headEnd/>
            <a:tailEnd/>
          </a:ln>
        </p:spPr>
      </p:pic>
      <p:sp>
        <p:nvSpPr>
          <p:cNvPr id="5" name="Title 1"/>
          <p:cNvSpPr txBox="1">
            <a:spLocks/>
          </p:cNvSpPr>
          <p:nvPr/>
        </p:nvSpPr>
        <p:spPr>
          <a:xfrm>
            <a:off x="-76200" y="0"/>
            <a:ext cx="10515600" cy="4458850"/>
          </a:xfrm>
          <a:prstGeom prst="rect">
            <a:avLst/>
          </a:prstGeom>
        </p:spPr>
        <p:txBody>
          <a:bodyPr vert="horz" lIns="91440" tIns="45720" rIns="91440" bIns="45720" rtlCol="0" anchor="ctr">
            <a:noAutofit/>
          </a:bodyPr>
          <a:lstStyle/>
          <a:p>
            <a:pPr lvl="0">
              <a:lnSpc>
                <a:spcPct val="90000"/>
              </a:lnSpc>
              <a:spcBef>
                <a:spcPct val="0"/>
              </a:spcBef>
            </a:pPr>
            <a:r>
              <a:rPr lang="en-US" sz="4400" b="1" dirty="0" smtClean="0">
                <a:latin typeface="Segoe Print" pitchFamily="2" charset="0"/>
                <a:ea typeface="+mj-ea"/>
                <a:cs typeface="+mj-cs"/>
              </a:rPr>
              <a:t>  </a:t>
            </a:r>
            <a:r>
              <a:rPr lang="en-US" sz="4400" b="1" dirty="0" smtClean="0">
                <a:latin typeface="Segoe Print" pitchFamily="2" charset="0"/>
              </a:rPr>
              <a:t>13. </a:t>
            </a:r>
          </a:p>
          <a:p>
            <a:pPr lvl="0">
              <a:lnSpc>
                <a:spcPct val="90000"/>
              </a:lnSpc>
              <a:spcBef>
                <a:spcPct val="0"/>
              </a:spcBef>
            </a:pPr>
            <a: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t>	 a. First position</a:t>
            </a:r>
            <a:b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br>
            <a: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t>	 b. Fourth position</a:t>
            </a:r>
            <a:b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br>
            <a: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t>	 c. Second position</a:t>
            </a:r>
            <a:b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br>
            <a: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t>	 d. Fifth position </a:t>
            </a:r>
            <a:b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br>
            <a:endParaRPr kumimoji="0" lang="en-US" sz="4400" b="1" i="0" u="none" strike="noStrike" kern="1200" cap="none" spc="0" normalizeH="0" baseline="0" noProof="0" dirty="0">
              <a:ln>
                <a:noFill/>
              </a:ln>
              <a:solidFill>
                <a:schemeClr val="tx1"/>
              </a:solidFill>
              <a:effectLst/>
              <a:uLnTx/>
              <a:uFillTx/>
              <a:latin typeface="Segoe Print" pitchFamily="2" charset="0"/>
              <a:ea typeface="+mj-ea"/>
              <a:cs typeface="+mj-cs"/>
            </a:endParaRPr>
          </a:p>
        </p:txBody>
      </p:sp>
      <p:sp>
        <p:nvSpPr>
          <p:cNvPr id="6" name="Rounded Rectangle 5"/>
          <p:cNvSpPr/>
          <p:nvPr/>
        </p:nvSpPr>
        <p:spPr>
          <a:xfrm>
            <a:off x="808981" y="893691"/>
            <a:ext cx="5591818"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15329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0"/>
            <a:ext cx="10515600" cy="4458850"/>
          </a:xfrm>
        </p:spPr>
        <p:txBody>
          <a:bodyPr>
            <a:noAutofit/>
          </a:bodyPr>
          <a:lstStyle/>
          <a:p>
            <a:r>
              <a:rPr lang="en-US" b="1" dirty="0" smtClean="0">
                <a:latin typeface="Segoe Print" pitchFamily="2" charset="0"/>
              </a:rPr>
              <a:t> 14.</a:t>
            </a:r>
            <a:br>
              <a:rPr lang="en-US" b="1" dirty="0" smtClean="0">
                <a:latin typeface="Segoe Print" pitchFamily="2" charset="0"/>
              </a:rPr>
            </a:br>
            <a:r>
              <a:rPr lang="en-US" b="1" dirty="0" smtClean="0">
                <a:latin typeface="Segoe Print" pitchFamily="2" charset="0"/>
              </a:rPr>
              <a:t>	 a. First position</a:t>
            </a:r>
            <a:br>
              <a:rPr lang="en-US" b="1" dirty="0" smtClean="0">
                <a:latin typeface="Segoe Print" pitchFamily="2" charset="0"/>
              </a:rPr>
            </a:br>
            <a:r>
              <a:rPr lang="en-US" b="1" dirty="0" smtClean="0">
                <a:latin typeface="Segoe Print" pitchFamily="2" charset="0"/>
              </a:rPr>
              <a:t>	 b. Second position</a:t>
            </a:r>
            <a:br>
              <a:rPr lang="en-US" b="1" dirty="0" smtClean="0">
                <a:latin typeface="Segoe Print" pitchFamily="2" charset="0"/>
              </a:rPr>
            </a:br>
            <a:r>
              <a:rPr lang="en-US" b="1" dirty="0" smtClean="0">
                <a:latin typeface="Segoe Print" pitchFamily="2" charset="0"/>
              </a:rPr>
              <a:t>	 c. Fourth position</a:t>
            </a:r>
            <a:br>
              <a:rPr lang="en-US" b="1" dirty="0" smtClean="0">
                <a:latin typeface="Segoe Print" pitchFamily="2" charset="0"/>
              </a:rPr>
            </a:br>
            <a:r>
              <a:rPr lang="en-US" b="1" dirty="0" smtClean="0">
                <a:latin typeface="Segoe Print" pitchFamily="2" charset="0"/>
              </a:rPr>
              <a:t>	 d. Fifth position </a:t>
            </a:r>
            <a:br>
              <a:rPr lang="en-US" b="1" dirty="0" smtClean="0">
                <a:latin typeface="Segoe Print" pitchFamily="2" charset="0"/>
              </a:rPr>
            </a:br>
            <a:endParaRPr lang="en-US" b="1" dirty="0">
              <a:latin typeface="Segoe Print" pitchFamily="2" charset="0"/>
            </a:endParaRPr>
          </a:p>
        </p:txBody>
      </p:sp>
      <p:pic>
        <p:nvPicPr>
          <p:cNvPr id="5" name="Picture 4" descr="Second position">
            <a:hlinkClick r:id="rId2" tgtFrame="_blank" tooltip="&quot;View Full-Size&quot;"/>
          </p:cNvPr>
          <p:cNvPicPr/>
          <p:nvPr/>
        </p:nvPicPr>
        <p:blipFill>
          <a:blip r:embed="rId3" cstate="print"/>
          <a:srcRect b="7921"/>
          <a:stretch>
            <a:fillRect/>
          </a:stretch>
        </p:blipFill>
        <p:spPr bwMode="auto">
          <a:xfrm>
            <a:off x="6210300" y="2952750"/>
            <a:ext cx="5676900" cy="3543300"/>
          </a:xfrm>
          <a:prstGeom prst="rect">
            <a:avLst/>
          </a:prstGeom>
          <a:noFill/>
          <a:ln w="9525">
            <a:noFill/>
            <a:miter lim="800000"/>
            <a:headEnd/>
            <a:tailEnd/>
          </a:ln>
        </p:spPr>
      </p:pic>
      <p:sp>
        <p:nvSpPr>
          <p:cNvPr id="4" name="Rounded Rectangle 3"/>
          <p:cNvSpPr/>
          <p:nvPr/>
        </p:nvSpPr>
        <p:spPr>
          <a:xfrm>
            <a:off x="1095585" y="1494193"/>
            <a:ext cx="5591818"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76021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ird position">
            <a:hlinkClick r:id="rId2" tgtFrame="_blank" tooltip="&quot;View Full-Size&quot;"/>
          </p:cNvPr>
          <p:cNvPicPr/>
          <p:nvPr/>
        </p:nvPicPr>
        <p:blipFill>
          <a:blip r:embed="rId3" cstate="print"/>
          <a:srcRect/>
          <a:stretch>
            <a:fillRect/>
          </a:stretch>
        </p:blipFill>
        <p:spPr bwMode="auto">
          <a:xfrm>
            <a:off x="6332564" y="2879678"/>
            <a:ext cx="5536087" cy="3624049"/>
          </a:xfrm>
          <a:prstGeom prst="rect">
            <a:avLst/>
          </a:prstGeom>
          <a:noFill/>
          <a:ln w="9525">
            <a:noFill/>
            <a:miter lim="800000"/>
            <a:headEnd/>
            <a:tailEnd/>
          </a:ln>
        </p:spPr>
      </p:pic>
      <p:sp>
        <p:nvSpPr>
          <p:cNvPr id="8" name="Title 1"/>
          <p:cNvSpPr txBox="1">
            <a:spLocks/>
          </p:cNvSpPr>
          <p:nvPr/>
        </p:nvSpPr>
        <p:spPr>
          <a:xfrm>
            <a:off x="-76200" y="0"/>
            <a:ext cx="10515600" cy="4458850"/>
          </a:xfrm>
          <a:prstGeom prst="rect">
            <a:avLst/>
          </a:prstGeom>
        </p:spPr>
        <p:txBody>
          <a:bodyPr vert="horz" lIns="91440" tIns="45720" rIns="91440" bIns="45720" rtlCol="0" anchor="ctr">
            <a:noAutofit/>
          </a:bodyPr>
          <a:lstStyle/>
          <a:p>
            <a:pPr lvl="0">
              <a:lnSpc>
                <a:spcPct val="90000"/>
              </a:lnSpc>
              <a:spcBef>
                <a:spcPct val="0"/>
              </a:spcBef>
            </a:pPr>
            <a:r>
              <a:rPr lang="en-US" sz="4400" b="1" dirty="0" smtClean="0">
                <a:latin typeface="Segoe Print" pitchFamily="2" charset="0"/>
                <a:ea typeface="+mj-ea"/>
                <a:cs typeface="+mj-cs"/>
              </a:rPr>
              <a:t>  </a:t>
            </a:r>
            <a:r>
              <a:rPr lang="en-US" sz="4400" b="1" dirty="0" smtClean="0">
                <a:latin typeface="Segoe Print" pitchFamily="2" charset="0"/>
              </a:rPr>
              <a:t>15. </a:t>
            </a:r>
          </a:p>
          <a:p>
            <a:pPr lvl="0">
              <a:lnSpc>
                <a:spcPct val="90000"/>
              </a:lnSpc>
              <a:spcBef>
                <a:spcPct val="0"/>
              </a:spcBef>
            </a:pPr>
            <a: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t>	 a. Fifth position</a:t>
            </a:r>
            <a:b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br>
            <a: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t>	 c. Fourth position</a:t>
            </a:r>
            <a:b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br>
            <a: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t>	</a:t>
            </a:r>
            <a:r>
              <a:rPr lang="en-US" sz="4400" b="1" dirty="0" smtClean="0">
                <a:latin typeface="Segoe Print" pitchFamily="2" charset="0"/>
                <a:ea typeface="+mj-ea"/>
                <a:cs typeface="+mj-cs"/>
              </a:rPr>
              <a:t> b. Second position</a:t>
            </a:r>
          </a:p>
          <a:p>
            <a:pPr lvl="0">
              <a:lnSpc>
                <a:spcPct val="90000"/>
              </a:lnSpc>
              <a:spcBef>
                <a:spcPct val="0"/>
              </a:spcBef>
            </a:pPr>
            <a:r>
              <a:rPr lang="en-US" sz="4400" b="1" dirty="0" smtClean="0">
                <a:latin typeface="Segoe Print" pitchFamily="2" charset="0"/>
                <a:ea typeface="+mj-ea"/>
                <a:cs typeface="+mj-cs"/>
              </a:rPr>
              <a:t>	 d</a:t>
            </a:r>
            <a: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t>. </a:t>
            </a:r>
            <a:r>
              <a:rPr lang="en-US" sz="4400" b="1" dirty="0" smtClean="0">
                <a:latin typeface="Segoe Print" pitchFamily="2" charset="0"/>
                <a:ea typeface="+mj-ea"/>
                <a:cs typeface="+mj-cs"/>
              </a:rPr>
              <a:t>Third</a:t>
            </a:r>
            <a: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t> position </a:t>
            </a:r>
            <a:br>
              <a:rPr kumimoji="0" lang="en-US" sz="4400" b="1" i="0" u="none" strike="noStrike" kern="1200" cap="none" spc="0" normalizeH="0" baseline="0" noProof="0" dirty="0" smtClean="0">
                <a:ln>
                  <a:noFill/>
                </a:ln>
                <a:solidFill>
                  <a:schemeClr val="tx1"/>
                </a:solidFill>
                <a:effectLst/>
                <a:uLnTx/>
                <a:uFillTx/>
                <a:latin typeface="Segoe Print" pitchFamily="2" charset="0"/>
                <a:ea typeface="+mj-ea"/>
                <a:cs typeface="+mj-cs"/>
              </a:rPr>
            </a:br>
            <a:endParaRPr kumimoji="0" lang="en-US" sz="4400" b="1" i="0" u="none" strike="noStrike" kern="1200" cap="none" spc="0" normalizeH="0" baseline="0" noProof="0" dirty="0">
              <a:ln>
                <a:noFill/>
              </a:ln>
              <a:solidFill>
                <a:schemeClr val="tx1"/>
              </a:solidFill>
              <a:effectLst/>
              <a:uLnTx/>
              <a:uFillTx/>
              <a:latin typeface="Segoe Print" pitchFamily="2" charset="0"/>
              <a:ea typeface="+mj-ea"/>
              <a:cs typeface="+mj-cs"/>
            </a:endParaRPr>
          </a:p>
        </p:txBody>
      </p:sp>
      <p:sp>
        <p:nvSpPr>
          <p:cNvPr id="5" name="Rounded Rectangle 4"/>
          <p:cNvSpPr/>
          <p:nvPr/>
        </p:nvSpPr>
        <p:spPr>
          <a:xfrm>
            <a:off x="781687" y="2681549"/>
            <a:ext cx="5373453"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04874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281" y="618707"/>
            <a:ext cx="11410119" cy="5649039"/>
          </a:xfrm>
        </p:spPr>
        <p:txBody>
          <a:bodyPr>
            <a:noAutofit/>
          </a:bodyPr>
          <a:lstStyle/>
          <a:p>
            <a:r>
              <a:rPr lang="en-US" b="1" dirty="0" smtClean="0">
                <a:latin typeface="Segoe Print" pitchFamily="2" charset="0"/>
              </a:rPr>
              <a:t>1. This term refers to how fast or slow the dance or movement is performed.</a:t>
            </a:r>
            <a:br>
              <a:rPr lang="en-US" b="1" dirty="0" smtClean="0">
                <a:latin typeface="Segoe Print" pitchFamily="2" charset="0"/>
              </a:rPr>
            </a:br>
            <a:r>
              <a:rPr lang="en-US" b="1" dirty="0" smtClean="0">
                <a:latin typeface="Segoe Print" pitchFamily="2" charset="0"/>
              </a:rPr>
              <a:t/>
            </a:r>
            <a:br>
              <a:rPr lang="en-US" b="1" dirty="0" smtClean="0">
                <a:latin typeface="Segoe Print" pitchFamily="2" charset="0"/>
              </a:rPr>
            </a:br>
            <a:r>
              <a:rPr lang="en-US" b="1" dirty="0" smtClean="0">
                <a:latin typeface="Segoe Print" pitchFamily="2" charset="0"/>
              </a:rPr>
              <a:t> 	a. Time			</a:t>
            </a:r>
            <a:br>
              <a:rPr lang="en-US" b="1" dirty="0" smtClean="0">
                <a:latin typeface="Segoe Print" pitchFamily="2" charset="0"/>
              </a:rPr>
            </a:br>
            <a:r>
              <a:rPr lang="en-US" b="1" dirty="0" smtClean="0">
                <a:latin typeface="Segoe Print" pitchFamily="2" charset="0"/>
              </a:rPr>
              <a:t> 	b. Accent</a:t>
            </a:r>
            <a:br>
              <a:rPr lang="en-US" b="1" dirty="0" smtClean="0">
                <a:latin typeface="Segoe Print" pitchFamily="2" charset="0"/>
              </a:rPr>
            </a:br>
            <a:r>
              <a:rPr lang="en-US" b="1" dirty="0" smtClean="0">
                <a:latin typeface="Segoe Print" pitchFamily="2" charset="0"/>
              </a:rPr>
              <a:t> 	c. Tempo			</a:t>
            </a:r>
            <a:br>
              <a:rPr lang="en-US" b="1" dirty="0" smtClean="0">
                <a:latin typeface="Segoe Print" pitchFamily="2" charset="0"/>
              </a:rPr>
            </a:br>
            <a:r>
              <a:rPr lang="en-US" b="1" dirty="0" smtClean="0">
                <a:latin typeface="Segoe Print" pitchFamily="2" charset="0"/>
              </a:rPr>
              <a:t> 	d. Pulse </a:t>
            </a:r>
            <a:br>
              <a:rPr lang="en-US" b="1" dirty="0" smtClean="0">
                <a:latin typeface="Segoe Print" pitchFamily="2" charset="0"/>
              </a:rPr>
            </a:br>
            <a:endParaRPr lang="en-US" b="1" dirty="0">
              <a:latin typeface="Segoe Print" pitchFamily="2" charset="0"/>
            </a:endParaRPr>
          </a:p>
        </p:txBody>
      </p:sp>
      <p:sp>
        <p:nvSpPr>
          <p:cNvPr id="4" name="Rounded Rectangle 3"/>
          <p:cNvSpPr/>
          <p:nvPr/>
        </p:nvSpPr>
        <p:spPr>
          <a:xfrm>
            <a:off x="1423131" y="3909848"/>
            <a:ext cx="2944152"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18967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751" y="2038433"/>
            <a:ext cx="11217965" cy="3124510"/>
          </a:xfrm>
        </p:spPr>
        <p:txBody>
          <a:bodyPr>
            <a:noAutofit/>
          </a:bodyPr>
          <a:lstStyle/>
          <a:p>
            <a:r>
              <a:rPr lang="en-US" b="1" dirty="0" smtClean="0">
                <a:latin typeface="Segoe Print" pitchFamily="2" charset="0"/>
              </a:rPr>
              <a:t>2. This is a movement or shape performed in such a way as to give emphasis to a certain part of a dancer’s body or overall movement. </a:t>
            </a:r>
            <a:br>
              <a:rPr lang="en-US" b="1" dirty="0" smtClean="0">
                <a:latin typeface="Segoe Print" pitchFamily="2" charset="0"/>
              </a:rPr>
            </a:br>
            <a:r>
              <a:rPr lang="en-US" b="1" dirty="0" smtClean="0">
                <a:latin typeface="Segoe Print" pitchFamily="2" charset="0"/>
              </a:rPr>
              <a:t/>
            </a:r>
            <a:br>
              <a:rPr lang="en-US" b="1" dirty="0" smtClean="0">
                <a:latin typeface="Segoe Print" pitchFamily="2" charset="0"/>
              </a:rPr>
            </a:br>
            <a:r>
              <a:rPr lang="en-US" b="1" dirty="0" smtClean="0">
                <a:latin typeface="Segoe Print" pitchFamily="2" charset="0"/>
              </a:rPr>
              <a:t> 	a. Accent		</a:t>
            </a:r>
            <a:br>
              <a:rPr lang="en-US" b="1" dirty="0" smtClean="0">
                <a:latin typeface="Segoe Print" pitchFamily="2" charset="0"/>
              </a:rPr>
            </a:br>
            <a:r>
              <a:rPr lang="en-US" b="1" dirty="0" smtClean="0">
                <a:latin typeface="Segoe Print" pitchFamily="2" charset="0"/>
              </a:rPr>
              <a:t> 	b. Beat </a:t>
            </a:r>
            <a:br>
              <a:rPr lang="en-US" b="1" dirty="0" smtClean="0">
                <a:latin typeface="Segoe Print" pitchFamily="2" charset="0"/>
              </a:rPr>
            </a:br>
            <a:r>
              <a:rPr lang="en-US" b="1" dirty="0" smtClean="0">
                <a:latin typeface="Segoe Print" pitchFamily="2" charset="0"/>
              </a:rPr>
              <a:t> 	c. Phrase		</a:t>
            </a:r>
            <a:br>
              <a:rPr lang="en-US" b="1" dirty="0" smtClean="0">
                <a:latin typeface="Segoe Print" pitchFamily="2" charset="0"/>
              </a:rPr>
            </a:br>
            <a:r>
              <a:rPr lang="en-US" b="1" dirty="0" smtClean="0">
                <a:latin typeface="Segoe Print" pitchFamily="2" charset="0"/>
              </a:rPr>
              <a:t> 	d. Duration</a:t>
            </a:r>
            <a:br>
              <a:rPr lang="en-US" b="1" dirty="0" smtClean="0">
                <a:latin typeface="Segoe Print" pitchFamily="2" charset="0"/>
              </a:rPr>
            </a:br>
            <a:endParaRPr lang="en-US" b="1" dirty="0">
              <a:latin typeface="Segoe Print" pitchFamily="2" charset="0"/>
            </a:endParaRPr>
          </a:p>
        </p:txBody>
      </p:sp>
      <p:sp>
        <p:nvSpPr>
          <p:cNvPr id="5" name="Rounded Rectangle 4"/>
          <p:cNvSpPr/>
          <p:nvPr/>
        </p:nvSpPr>
        <p:spPr>
          <a:xfrm>
            <a:off x="1396639" y="3456357"/>
            <a:ext cx="3067785"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51278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361951"/>
            <a:ext cx="10515600" cy="5898356"/>
          </a:xfrm>
        </p:spPr>
        <p:txBody>
          <a:bodyPr>
            <a:noAutofit/>
          </a:bodyPr>
          <a:lstStyle/>
          <a:p>
            <a:r>
              <a:rPr lang="en-US" b="1" dirty="0" smtClean="0">
                <a:latin typeface="Segoe Print" pitchFamily="2" charset="0"/>
              </a:rPr>
              <a:t>3. This term can be described as “sharp” or “smooth.”</a:t>
            </a:r>
            <a:br>
              <a:rPr lang="en-US" b="1" dirty="0" smtClean="0">
                <a:latin typeface="Segoe Print" pitchFamily="2" charset="0"/>
              </a:rPr>
            </a:br>
            <a:r>
              <a:rPr lang="en-US" b="1" dirty="0" smtClean="0">
                <a:latin typeface="Segoe Print" pitchFamily="2" charset="0"/>
              </a:rPr>
              <a:t/>
            </a:r>
            <a:br>
              <a:rPr lang="en-US" b="1" dirty="0" smtClean="0">
                <a:latin typeface="Segoe Print" pitchFamily="2" charset="0"/>
              </a:rPr>
            </a:br>
            <a:r>
              <a:rPr lang="en-US" b="1" dirty="0" smtClean="0">
                <a:latin typeface="Segoe Print" pitchFamily="2" charset="0"/>
              </a:rPr>
              <a:t> 	a. Dynamics		</a:t>
            </a:r>
            <a:br>
              <a:rPr lang="en-US" b="1" dirty="0" smtClean="0">
                <a:latin typeface="Segoe Print" pitchFamily="2" charset="0"/>
              </a:rPr>
            </a:br>
            <a:r>
              <a:rPr lang="en-US" b="1" dirty="0" smtClean="0">
                <a:latin typeface="Segoe Print" pitchFamily="2" charset="0"/>
              </a:rPr>
              <a:t> 	b. Force</a:t>
            </a:r>
            <a:br>
              <a:rPr lang="en-US" b="1" dirty="0" smtClean="0">
                <a:latin typeface="Segoe Print" pitchFamily="2" charset="0"/>
              </a:rPr>
            </a:br>
            <a:r>
              <a:rPr lang="en-US" b="1" dirty="0" smtClean="0">
                <a:latin typeface="Segoe Print" pitchFamily="2" charset="0"/>
              </a:rPr>
              <a:t> 	c. Flow			</a:t>
            </a:r>
            <a:br>
              <a:rPr lang="en-US" b="1" dirty="0" smtClean="0">
                <a:latin typeface="Segoe Print" pitchFamily="2" charset="0"/>
              </a:rPr>
            </a:br>
            <a:r>
              <a:rPr lang="en-US" b="1" dirty="0" smtClean="0">
                <a:latin typeface="Segoe Print" pitchFamily="2" charset="0"/>
              </a:rPr>
              <a:t>	d. Energy</a:t>
            </a:r>
            <a:br>
              <a:rPr lang="en-US" b="1" dirty="0" smtClean="0">
                <a:latin typeface="Segoe Print" pitchFamily="2" charset="0"/>
              </a:rPr>
            </a:br>
            <a:endParaRPr lang="en-US" b="1" dirty="0">
              <a:latin typeface="Segoe Print" pitchFamily="2" charset="0"/>
            </a:endParaRPr>
          </a:p>
        </p:txBody>
      </p:sp>
      <p:sp>
        <p:nvSpPr>
          <p:cNvPr id="3" name="Rounded Rectangle 2"/>
          <p:cNvSpPr/>
          <p:nvPr/>
        </p:nvSpPr>
        <p:spPr>
          <a:xfrm>
            <a:off x="1592319" y="3810312"/>
            <a:ext cx="2638488"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98368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876301"/>
            <a:ext cx="11029950" cy="5342972"/>
          </a:xfrm>
        </p:spPr>
        <p:txBody>
          <a:bodyPr>
            <a:noAutofit/>
          </a:bodyPr>
          <a:lstStyle/>
          <a:p>
            <a:r>
              <a:rPr lang="en-US" b="1" dirty="0" smtClean="0">
                <a:latin typeface="Segoe Print" pitchFamily="2" charset="0"/>
              </a:rPr>
              <a:t>4. This term expresses how a dancer travels forward, backwards, sideways, up or down. </a:t>
            </a:r>
            <a:br>
              <a:rPr lang="en-US" b="1" dirty="0" smtClean="0">
                <a:latin typeface="Segoe Print" pitchFamily="2" charset="0"/>
              </a:rPr>
            </a:br>
            <a:r>
              <a:rPr lang="en-US" b="1" dirty="0" smtClean="0">
                <a:latin typeface="Segoe Print" pitchFamily="2" charset="0"/>
              </a:rPr>
              <a:t/>
            </a:r>
            <a:br>
              <a:rPr lang="en-US" b="1" dirty="0" smtClean="0">
                <a:latin typeface="Segoe Print" pitchFamily="2" charset="0"/>
              </a:rPr>
            </a:br>
            <a:r>
              <a:rPr lang="en-US" b="1" dirty="0" smtClean="0">
                <a:latin typeface="Segoe Print" pitchFamily="2" charset="0"/>
              </a:rPr>
              <a:t> 	a. Level			</a:t>
            </a:r>
            <a:br>
              <a:rPr lang="en-US" b="1" dirty="0" smtClean="0">
                <a:latin typeface="Segoe Print" pitchFamily="2" charset="0"/>
              </a:rPr>
            </a:br>
            <a:r>
              <a:rPr lang="en-US" b="1" dirty="0" smtClean="0">
                <a:latin typeface="Segoe Print" pitchFamily="2" charset="0"/>
              </a:rPr>
              <a:t> 	b. Direction</a:t>
            </a:r>
            <a:br>
              <a:rPr lang="en-US" b="1" dirty="0" smtClean="0">
                <a:latin typeface="Segoe Print" pitchFamily="2" charset="0"/>
              </a:rPr>
            </a:br>
            <a:r>
              <a:rPr lang="en-US" b="1" dirty="0" smtClean="0">
                <a:latin typeface="Segoe Print" pitchFamily="2" charset="0"/>
              </a:rPr>
              <a:t> 	c. Pathway 		</a:t>
            </a:r>
            <a:br>
              <a:rPr lang="en-US" b="1" dirty="0" smtClean="0">
                <a:latin typeface="Segoe Print" pitchFamily="2" charset="0"/>
              </a:rPr>
            </a:br>
            <a:r>
              <a:rPr lang="en-US" b="1" dirty="0" smtClean="0">
                <a:latin typeface="Segoe Print" pitchFamily="2" charset="0"/>
              </a:rPr>
              <a:t> 	d. Size</a:t>
            </a:r>
            <a:br>
              <a:rPr lang="en-US" b="1" dirty="0" smtClean="0">
                <a:latin typeface="Segoe Print" pitchFamily="2" charset="0"/>
              </a:rPr>
            </a:br>
            <a:endParaRPr lang="en-US" b="1" dirty="0">
              <a:latin typeface="Segoe Print" pitchFamily="2" charset="0"/>
            </a:endParaRPr>
          </a:p>
        </p:txBody>
      </p:sp>
      <p:sp>
        <p:nvSpPr>
          <p:cNvPr id="3" name="Rounded Rectangle 2"/>
          <p:cNvSpPr/>
          <p:nvPr/>
        </p:nvSpPr>
        <p:spPr>
          <a:xfrm>
            <a:off x="1477723" y="3705132"/>
            <a:ext cx="3708426"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08211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171" y="448918"/>
            <a:ext cx="10515600" cy="5856632"/>
          </a:xfrm>
        </p:spPr>
        <p:txBody>
          <a:bodyPr>
            <a:noAutofit/>
          </a:bodyPr>
          <a:lstStyle/>
          <a:p>
            <a:r>
              <a:rPr lang="en-US" b="1" dirty="0" smtClean="0">
                <a:latin typeface="Segoe Print" pitchFamily="2" charset="0"/>
              </a:rPr>
              <a:t>5. This term can be described as “heavy” or “light.”</a:t>
            </a:r>
            <a:br>
              <a:rPr lang="en-US" b="1" dirty="0" smtClean="0">
                <a:latin typeface="Segoe Print" pitchFamily="2" charset="0"/>
              </a:rPr>
            </a:br>
            <a:r>
              <a:rPr lang="en-US" b="1" dirty="0" smtClean="0">
                <a:latin typeface="Segoe Print" pitchFamily="2" charset="0"/>
              </a:rPr>
              <a:t/>
            </a:r>
            <a:br>
              <a:rPr lang="en-US" b="1" dirty="0" smtClean="0">
                <a:latin typeface="Segoe Print" pitchFamily="2" charset="0"/>
              </a:rPr>
            </a:br>
            <a:r>
              <a:rPr lang="en-US" b="1" dirty="0" smtClean="0">
                <a:latin typeface="Segoe Print" pitchFamily="2" charset="0"/>
              </a:rPr>
              <a:t> 	a. Space		</a:t>
            </a:r>
            <a:br>
              <a:rPr lang="en-US" b="1" dirty="0" smtClean="0">
                <a:latin typeface="Segoe Print" pitchFamily="2" charset="0"/>
              </a:rPr>
            </a:br>
            <a:r>
              <a:rPr lang="en-US" b="1" dirty="0" smtClean="0">
                <a:latin typeface="Segoe Print" pitchFamily="2" charset="0"/>
              </a:rPr>
              <a:t> 	b. Time</a:t>
            </a:r>
            <a:br>
              <a:rPr lang="en-US" b="1" dirty="0" smtClean="0">
                <a:latin typeface="Segoe Print" pitchFamily="2" charset="0"/>
              </a:rPr>
            </a:br>
            <a:r>
              <a:rPr lang="en-US" b="1" dirty="0" smtClean="0">
                <a:latin typeface="Segoe Print" pitchFamily="2" charset="0"/>
              </a:rPr>
              <a:t> 	c. Weight		</a:t>
            </a:r>
            <a:br>
              <a:rPr lang="en-US" b="1" dirty="0" smtClean="0">
                <a:latin typeface="Segoe Print" pitchFamily="2" charset="0"/>
              </a:rPr>
            </a:br>
            <a:r>
              <a:rPr lang="en-US" b="1" dirty="0" smtClean="0">
                <a:latin typeface="Segoe Print" pitchFamily="2" charset="0"/>
              </a:rPr>
              <a:t> 	d. Flow</a:t>
            </a:r>
            <a:br>
              <a:rPr lang="en-US" b="1" dirty="0" smtClean="0">
                <a:latin typeface="Segoe Print" pitchFamily="2" charset="0"/>
              </a:rPr>
            </a:br>
            <a:endParaRPr lang="en-US" b="1" dirty="0">
              <a:latin typeface="Segoe Print" pitchFamily="2" charset="0"/>
            </a:endParaRPr>
          </a:p>
        </p:txBody>
      </p:sp>
      <p:sp>
        <p:nvSpPr>
          <p:cNvPr id="3" name="Rounded Rectangle 2"/>
          <p:cNvSpPr/>
          <p:nvPr/>
        </p:nvSpPr>
        <p:spPr>
          <a:xfrm>
            <a:off x="1450428" y="3868905"/>
            <a:ext cx="3230754"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46842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894" y="933450"/>
            <a:ext cx="10764906" cy="5065851"/>
          </a:xfrm>
        </p:spPr>
        <p:txBody>
          <a:bodyPr>
            <a:noAutofit/>
          </a:bodyPr>
          <a:lstStyle/>
          <a:p>
            <a:r>
              <a:rPr lang="en-US" sz="4000" b="1" dirty="0" smtClean="0">
                <a:latin typeface="Segoe Print" pitchFamily="2" charset="0"/>
              </a:rPr>
              <a:t>6. When a choreographer wants to show that two people are affectionate towards each other, he or she will have them share which element of dance?</a:t>
            </a:r>
            <a:br>
              <a:rPr lang="en-US" sz="4000" b="1" dirty="0" smtClean="0">
                <a:latin typeface="Segoe Print" pitchFamily="2" charset="0"/>
              </a:rPr>
            </a:br>
            <a:r>
              <a:rPr lang="en-US" sz="4000" b="1" dirty="0" smtClean="0">
                <a:latin typeface="Segoe Print" pitchFamily="2" charset="0"/>
              </a:rPr>
              <a:t/>
            </a:r>
            <a:br>
              <a:rPr lang="en-US" sz="4000" b="1" dirty="0" smtClean="0">
                <a:latin typeface="Segoe Print" pitchFamily="2" charset="0"/>
              </a:rPr>
            </a:br>
            <a:r>
              <a:rPr lang="en-US" sz="4000" b="1" dirty="0" smtClean="0">
                <a:latin typeface="Segoe Print" pitchFamily="2" charset="0"/>
              </a:rPr>
              <a:t> 	a. General Space	</a:t>
            </a:r>
            <a:br>
              <a:rPr lang="en-US" sz="4000" b="1" dirty="0" smtClean="0">
                <a:latin typeface="Segoe Print" pitchFamily="2" charset="0"/>
              </a:rPr>
            </a:br>
            <a:r>
              <a:rPr lang="en-US" sz="4000" b="1" dirty="0" smtClean="0">
                <a:latin typeface="Segoe Print" pitchFamily="2" charset="0"/>
              </a:rPr>
              <a:t> 	b. Level</a:t>
            </a:r>
            <a:br>
              <a:rPr lang="en-US" sz="4000" b="1" dirty="0" smtClean="0">
                <a:latin typeface="Segoe Print" pitchFamily="2" charset="0"/>
              </a:rPr>
            </a:br>
            <a:r>
              <a:rPr lang="en-US" sz="4000" b="1" dirty="0" smtClean="0">
                <a:latin typeface="Segoe Print" pitchFamily="2" charset="0"/>
              </a:rPr>
              <a:t> 	c. Shape		</a:t>
            </a:r>
            <a:br>
              <a:rPr lang="en-US" sz="4000" b="1" dirty="0" smtClean="0">
                <a:latin typeface="Segoe Print" pitchFamily="2" charset="0"/>
              </a:rPr>
            </a:br>
            <a:r>
              <a:rPr lang="en-US" sz="4000" b="1" dirty="0" smtClean="0">
                <a:latin typeface="Segoe Print" pitchFamily="2" charset="0"/>
              </a:rPr>
              <a:t> 	d. Personal Space</a:t>
            </a:r>
            <a:br>
              <a:rPr lang="en-US" sz="4000" b="1" dirty="0" smtClean="0">
                <a:latin typeface="Segoe Print" pitchFamily="2" charset="0"/>
              </a:rPr>
            </a:br>
            <a:endParaRPr lang="en-US" sz="4000" b="1" dirty="0">
              <a:latin typeface="Segoe Print" pitchFamily="2" charset="0"/>
            </a:endParaRPr>
          </a:p>
        </p:txBody>
      </p:sp>
      <p:sp>
        <p:nvSpPr>
          <p:cNvPr id="3" name="Rounded Rectangle 2"/>
          <p:cNvSpPr/>
          <p:nvPr/>
        </p:nvSpPr>
        <p:spPr>
          <a:xfrm>
            <a:off x="1354893" y="4988022"/>
            <a:ext cx="4964020"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45836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496093"/>
            <a:ext cx="10991850" cy="5695157"/>
          </a:xfrm>
        </p:spPr>
        <p:txBody>
          <a:bodyPr>
            <a:noAutofit/>
          </a:bodyPr>
          <a:lstStyle/>
          <a:p>
            <a:r>
              <a:rPr lang="en-US" b="1" dirty="0" smtClean="0">
                <a:latin typeface="Segoe Print" pitchFamily="2" charset="0"/>
              </a:rPr>
              <a:t>7. A flow of movement having regular accented beats is known as what?</a:t>
            </a:r>
            <a:br>
              <a:rPr lang="en-US" b="1" dirty="0" smtClean="0">
                <a:latin typeface="Segoe Print" pitchFamily="2" charset="0"/>
              </a:rPr>
            </a:br>
            <a:r>
              <a:rPr lang="en-US" b="1" dirty="0" smtClean="0">
                <a:latin typeface="Segoe Print" pitchFamily="2" charset="0"/>
              </a:rPr>
              <a:t/>
            </a:r>
            <a:br>
              <a:rPr lang="en-US" b="1" dirty="0" smtClean="0">
                <a:latin typeface="Segoe Print" pitchFamily="2" charset="0"/>
              </a:rPr>
            </a:br>
            <a:r>
              <a:rPr lang="en-US" b="1" dirty="0" smtClean="0">
                <a:latin typeface="Segoe Print" pitchFamily="2" charset="0"/>
              </a:rPr>
              <a:t> 	a. Duration		</a:t>
            </a:r>
            <a:br>
              <a:rPr lang="en-US" b="1" dirty="0" smtClean="0">
                <a:latin typeface="Segoe Print" pitchFamily="2" charset="0"/>
              </a:rPr>
            </a:br>
            <a:r>
              <a:rPr lang="en-US" b="1" dirty="0" smtClean="0">
                <a:latin typeface="Segoe Print" pitchFamily="2" charset="0"/>
              </a:rPr>
              <a:t> 	b. Rhythm</a:t>
            </a:r>
            <a:br>
              <a:rPr lang="en-US" b="1" dirty="0" smtClean="0">
                <a:latin typeface="Segoe Print" pitchFamily="2" charset="0"/>
              </a:rPr>
            </a:br>
            <a:r>
              <a:rPr lang="en-US" b="1" dirty="0" smtClean="0">
                <a:latin typeface="Segoe Print" pitchFamily="2" charset="0"/>
              </a:rPr>
              <a:t> 	c. Phrase		</a:t>
            </a:r>
            <a:br>
              <a:rPr lang="en-US" b="1" dirty="0" smtClean="0">
                <a:latin typeface="Segoe Print" pitchFamily="2" charset="0"/>
              </a:rPr>
            </a:br>
            <a:r>
              <a:rPr lang="en-US" b="1" dirty="0" smtClean="0">
                <a:latin typeface="Segoe Print" pitchFamily="2" charset="0"/>
              </a:rPr>
              <a:t> 	d. Call and Response</a:t>
            </a:r>
            <a:br>
              <a:rPr lang="en-US" b="1" dirty="0" smtClean="0">
                <a:latin typeface="Segoe Print" pitchFamily="2" charset="0"/>
              </a:rPr>
            </a:br>
            <a:endParaRPr lang="en-US" b="1" dirty="0">
              <a:latin typeface="Segoe Print" pitchFamily="2" charset="0"/>
            </a:endParaRPr>
          </a:p>
        </p:txBody>
      </p:sp>
      <p:sp>
        <p:nvSpPr>
          <p:cNvPr id="3" name="Rounded Rectangle 2"/>
          <p:cNvSpPr/>
          <p:nvPr/>
        </p:nvSpPr>
        <p:spPr>
          <a:xfrm>
            <a:off x="1327597" y="3227461"/>
            <a:ext cx="3708426"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09361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757949"/>
            <a:ext cx="11677650" cy="5452351"/>
          </a:xfrm>
        </p:spPr>
        <p:txBody>
          <a:bodyPr>
            <a:noAutofit/>
          </a:bodyPr>
          <a:lstStyle/>
          <a:p>
            <a:r>
              <a:rPr lang="en-US" sz="4200" b="1" dirty="0" smtClean="0">
                <a:latin typeface="Segoe Print" pitchFamily="2" charset="0"/>
              </a:rPr>
              <a:t>8. This term refers to the patterns made across the floor as a dancer travels. A dancer can travel in circles or diagonal lines to demonstrate this term.</a:t>
            </a:r>
            <a:br>
              <a:rPr lang="en-US" sz="4200" b="1" dirty="0" smtClean="0">
                <a:latin typeface="Segoe Print" pitchFamily="2" charset="0"/>
              </a:rPr>
            </a:br>
            <a:r>
              <a:rPr lang="en-US" sz="4200" b="1" dirty="0" smtClean="0">
                <a:latin typeface="Segoe Print" pitchFamily="2" charset="0"/>
              </a:rPr>
              <a:t/>
            </a:r>
            <a:br>
              <a:rPr lang="en-US" sz="4200" b="1" dirty="0" smtClean="0">
                <a:latin typeface="Segoe Print" pitchFamily="2" charset="0"/>
              </a:rPr>
            </a:br>
            <a:r>
              <a:rPr lang="en-US" sz="4200" b="1" dirty="0" smtClean="0">
                <a:latin typeface="Segoe Print" pitchFamily="2" charset="0"/>
              </a:rPr>
              <a:t> 	a. Tempo			</a:t>
            </a:r>
            <a:br>
              <a:rPr lang="en-US" sz="4200" b="1" dirty="0" smtClean="0">
                <a:latin typeface="Segoe Print" pitchFamily="2" charset="0"/>
              </a:rPr>
            </a:br>
            <a:r>
              <a:rPr lang="en-US" sz="4200" b="1" dirty="0" smtClean="0">
                <a:latin typeface="Segoe Print" pitchFamily="2" charset="0"/>
              </a:rPr>
              <a:t> 	b. Alignment</a:t>
            </a:r>
            <a:br>
              <a:rPr lang="en-US" sz="4200" b="1" dirty="0" smtClean="0">
                <a:latin typeface="Segoe Print" pitchFamily="2" charset="0"/>
              </a:rPr>
            </a:br>
            <a:r>
              <a:rPr lang="en-US" sz="4200" b="1" dirty="0" smtClean="0">
                <a:latin typeface="Segoe Print" pitchFamily="2" charset="0"/>
              </a:rPr>
              <a:t> 	c. Direction		</a:t>
            </a:r>
            <a:br>
              <a:rPr lang="en-US" sz="4200" b="1" dirty="0" smtClean="0">
                <a:latin typeface="Segoe Print" pitchFamily="2" charset="0"/>
              </a:rPr>
            </a:br>
            <a:r>
              <a:rPr lang="en-US" sz="4200" b="1" dirty="0" smtClean="0">
                <a:latin typeface="Segoe Print" pitchFamily="2" charset="0"/>
              </a:rPr>
              <a:t> 	d. Pathways </a:t>
            </a:r>
            <a:br>
              <a:rPr lang="en-US" sz="4200" b="1" dirty="0" smtClean="0">
                <a:latin typeface="Segoe Print" pitchFamily="2" charset="0"/>
              </a:rPr>
            </a:br>
            <a:endParaRPr lang="en-US" sz="4200" b="1" dirty="0">
              <a:latin typeface="Segoe Print" pitchFamily="2" charset="0"/>
            </a:endParaRPr>
          </a:p>
        </p:txBody>
      </p:sp>
      <p:sp>
        <p:nvSpPr>
          <p:cNvPr id="3" name="Rounded Rectangle 2"/>
          <p:cNvSpPr/>
          <p:nvPr/>
        </p:nvSpPr>
        <p:spPr>
          <a:xfrm>
            <a:off x="1124085" y="5074722"/>
            <a:ext cx="3958904" cy="725214"/>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37387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240</Words>
  <Application>Microsoft Office PowerPoint</Application>
  <PresentationFormat>Widescreen</PresentationFormat>
  <Paragraphs>19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Segoe Print</vt:lpstr>
      <vt:lpstr>Office Theme</vt:lpstr>
      <vt:lpstr>DANCE PRE-TEST</vt:lpstr>
      <vt:lpstr>1. This term refers to how fast or slow the dance or movement is performed.    a. Time      b. Accent   c. Tempo      d. Pulse  </vt:lpstr>
      <vt:lpstr>2. This is a movement or shape performed in such a way as to give emphasis to a certain part of a dancer’s body or overall movement.     a. Accent     b. Beat    c. Phrase     d. Duration </vt:lpstr>
      <vt:lpstr>3. This term can be described as “sharp” or “smooth.”    a. Dynamics     b. Force   c. Flow     d. Energy </vt:lpstr>
      <vt:lpstr>4. This term expresses how a dancer travels forward, backwards, sideways, up or down.     a. Level      b. Direction   c. Pathway      d. Size </vt:lpstr>
      <vt:lpstr>5. This term can be described as “heavy” or “light.”    a. Space     b. Time   c. Weight     d. Flow </vt:lpstr>
      <vt:lpstr>6. When a choreographer wants to show that two people are affectionate towards each other, he or she will have them share which element of dance?    a. General Space    b. Level   c. Shape     d. Personal Space </vt:lpstr>
      <vt:lpstr>7. A flow of movement having regular accented beats is known as what?    a. Duration     b. Rhythm   c. Phrase     d. Call and Response </vt:lpstr>
      <vt:lpstr>8. This term refers to the patterns made across the floor as a dancer travels. A dancer can travel in circles or diagonal lines to demonstrate this term.    a. Tempo      b. Alignment   c. Direction     d. Pathways  </vt:lpstr>
      <vt:lpstr>9. This term is described as  open/closed, angular/curved, symmetrical/asymmetrical.    a. Size      b. Level   c. Shape     d. Locomotor  </vt:lpstr>
      <vt:lpstr>10. Which term refers to “The degree of muscular tension and use of energy while moving?”    a. Alignment     b. Force   c. Weight     d. Time </vt:lpstr>
      <vt:lpstr>11. A dancer’s height, in relation to the floor, refers to what element property or concept in dance?    a. Energy     b. Level   c. Force      d. Dynamics </vt:lpstr>
      <vt:lpstr>12. This is the most basic unit of rhythm.     a. Pulse     b. Rhythm   c. Beat      d. ABA </vt:lpstr>
      <vt:lpstr>PowerPoint Presentation</vt:lpstr>
      <vt:lpstr> 14.   a. First position   b. Second position   c. Fourth position   d. Fifth position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Holdren, Mike</dc:creator>
  <cp:lastModifiedBy>McDonald, Benjamin</cp:lastModifiedBy>
  <cp:revision>81</cp:revision>
  <dcterms:created xsi:type="dcterms:W3CDTF">2016-10-04T11:14:37Z</dcterms:created>
  <dcterms:modified xsi:type="dcterms:W3CDTF">2016-10-11T14:22:03Z</dcterms:modified>
</cp:coreProperties>
</file>