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1" r:id="rId2"/>
    <p:sldId id="360" r:id="rId3"/>
    <p:sldId id="297" r:id="rId4"/>
    <p:sldId id="298" r:id="rId5"/>
    <p:sldId id="299" r:id="rId6"/>
    <p:sldId id="300" r:id="rId7"/>
    <p:sldId id="361" r:id="rId8"/>
    <p:sldId id="296" r:id="rId9"/>
    <p:sldId id="315" r:id="rId10"/>
    <p:sldId id="301" r:id="rId11"/>
    <p:sldId id="302" r:id="rId12"/>
    <p:sldId id="303" r:id="rId13"/>
    <p:sldId id="305" r:id="rId14"/>
    <p:sldId id="308" r:id="rId15"/>
    <p:sldId id="306" r:id="rId16"/>
    <p:sldId id="307" r:id="rId17"/>
    <p:sldId id="309" r:id="rId18"/>
    <p:sldId id="310" r:id="rId19"/>
    <p:sldId id="311" r:id="rId20"/>
    <p:sldId id="312" r:id="rId21"/>
    <p:sldId id="313" r:id="rId22"/>
    <p:sldId id="314" r:id="rId23"/>
  </p:sldIdLst>
  <p:sldSz cx="9144000" cy="6858000" type="screen4x3"/>
  <p:notesSz cx="6856413"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48" autoAdjust="0"/>
    <p:restoredTop sz="94660"/>
  </p:normalViewPr>
  <p:slideViewPr>
    <p:cSldViewPr>
      <p:cViewPr varScale="1">
        <p:scale>
          <a:sx n="87" d="100"/>
          <a:sy n="87" d="100"/>
        </p:scale>
        <p:origin x="5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0213" cy="454025"/>
          </a:xfrm>
          <a:prstGeom prst="rect">
            <a:avLst/>
          </a:prstGeom>
          <a:noFill/>
          <a:ln w="9525">
            <a:noFill/>
            <a:miter lim="800000"/>
            <a:headEnd/>
            <a:tailEnd/>
          </a:ln>
          <a:effectLst/>
        </p:spPr>
        <p:txBody>
          <a:bodyPr vert="horz" wrap="square" lIns="89520" tIns="44760" rIns="89520" bIns="44760" numCol="1" anchor="t" anchorCtr="0" compatLnSpc="1">
            <a:prstTxWarp prst="textNoShape">
              <a:avLst/>
            </a:prstTxWarp>
          </a:bodyPr>
          <a:lstStyle>
            <a:lvl1pPr>
              <a:defRPr sz="1200"/>
            </a:lvl1pPr>
          </a:lstStyle>
          <a:p>
            <a:endParaRPr lang="en-US" altLang="en-US"/>
          </a:p>
        </p:txBody>
      </p:sp>
      <p:sp>
        <p:nvSpPr>
          <p:cNvPr id="73731" name="Rectangle 3"/>
          <p:cNvSpPr>
            <a:spLocks noGrp="1" noChangeArrowheads="1"/>
          </p:cNvSpPr>
          <p:nvPr>
            <p:ph type="dt" sz="quarter" idx="1"/>
          </p:nvPr>
        </p:nvSpPr>
        <p:spPr bwMode="auto">
          <a:xfrm>
            <a:off x="3884613" y="0"/>
            <a:ext cx="2970212" cy="454025"/>
          </a:xfrm>
          <a:prstGeom prst="rect">
            <a:avLst/>
          </a:prstGeom>
          <a:noFill/>
          <a:ln w="9525">
            <a:noFill/>
            <a:miter lim="800000"/>
            <a:headEnd/>
            <a:tailEnd/>
          </a:ln>
          <a:effectLst/>
        </p:spPr>
        <p:txBody>
          <a:bodyPr vert="horz" wrap="square" lIns="89520" tIns="44760" rIns="89520" bIns="44760" numCol="1" anchor="t" anchorCtr="0" compatLnSpc="1">
            <a:prstTxWarp prst="textNoShape">
              <a:avLst/>
            </a:prstTxWarp>
          </a:bodyPr>
          <a:lstStyle>
            <a:lvl1pPr algn="r">
              <a:defRPr sz="1200"/>
            </a:lvl1pPr>
          </a:lstStyle>
          <a:p>
            <a:endParaRPr lang="en-US" altLang="en-US"/>
          </a:p>
        </p:txBody>
      </p:sp>
      <p:sp>
        <p:nvSpPr>
          <p:cNvPr id="73732" name="Rectangle 4"/>
          <p:cNvSpPr>
            <a:spLocks noGrp="1" noChangeArrowheads="1"/>
          </p:cNvSpPr>
          <p:nvPr>
            <p:ph type="ftr" sz="quarter" idx="2"/>
          </p:nvPr>
        </p:nvSpPr>
        <p:spPr bwMode="auto">
          <a:xfrm>
            <a:off x="0" y="8628063"/>
            <a:ext cx="2970213" cy="454025"/>
          </a:xfrm>
          <a:prstGeom prst="rect">
            <a:avLst/>
          </a:prstGeom>
          <a:noFill/>
          <a:ln w="9525">
            <a:noFill/>
            <a:miter lim="800000"/>
            <a:headEnd/>
            <a:tailEnd/>
          </a:ln>
          <a:effectLst/>
        </p:spPr>
        <p:txBody>
          <a:bodyPr vert="horz" wrap="square" lIns="89520" tIns="44760" rIns="89520" bIns="44760" numCol="1" anchor="b" anchorCtr="0" compatLnSpc="1">
            <a:prstTxWarp prst="textNoShape">
              <a:avLst/>
            </a:prstTxWarp>
          </a:bodyPr>
          <a:lstStyle>
            <a:lvl1pPr>
              <a:defRPr sz="1200"/>
            </a:lvl1pPr>
          </a:lstStyle>
          <a:p>
            <a:endParaRPr lang="en-US" altLang="en-US"/>
          </a:p>
        </p:txBody>
      </p:sp>
      <p:sp>
        <p:nvSpPr>
          <p:cNvPr id="73733" name="Rectangle 5"/>
          <p:cNvSpPr>
            <a:spLocks noGrp="1" noChangeArrowheads="1"/>
          </p:cNvSpPr>
          <p:nvPr>
            <p:ph type="sldNum" sz="quarter" idx="3"/>
          </p:nvPr>
        </p:nvSpPr>
        <p:spPr bwMode="auto">
          <a:xfrm>
            <a:off x="3884613" y="8628063"/>
            <a:ext cx="2970212" cy="454025"/>
          </a:xfrm>
          <a:prstGeom prst="rect">
            <a:avLst/>
          </a:prstGeom>
          <a:noFill/>
          <a:ln w="9525">
            <a:noFill/>
            <a:miter lim="800000"/>
            <a:headEnd/>
            <a:tailEnd/>
          </a:ln>
          <a:effectLst/>
        </p:spPr>
        <p:txBody>
          <a:bodyPr vert="horz" wrap="square" lIns="89520" tIns="44760" rIns="89520" bIns="44760" numCol="1" anchor="b" anchorCtr="0" compatLnSpc="1">
            <a:prstTxWarp prst="textNoShape">
              <a:avLst/>
            </a:prstTxWarp>
          </a:bodyPr>
          <a:lstStyle>
            <a:lvl1pPr algn="r">
              <a:defRPr sz="1200"/>
            </a:lvl1pPr>
          </a:lstStyle>
          <a:p>
            <a:fld id="{7CC9CBAF-2E83-469F-9420-353010A9E18D}" type="slidenum">
              <a:rPr lang="en-US" altLang="en-US"/>
              <a:pPr/>
              <a:t>‹#›</a:t>
            </a:fld>
            <a:endParaRPr lang="en-US" altLang="en-US"/>
          </a:p>
        </p:txBody>
      </p:sp>
    </p:spTree>
    <p:extLst>
      <p:ext uri="{BB962C8B-B14F-4D97-AF65-F5344CB8AC3E}">
        <p14:creationId xmlns:p14="http://schemas.microsoft.com/office/powerpoint/2010/main" val="383092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54025"/>
          </a:xfrm>
          <a:prstGeom prst="rect">
            <a:avLst/>
          </a:prstGeom>
        </p:spPr>
        <p:txBody>
          <a:bodyPr vert="horz" wrap="square" lIns="89520" tIns="44760" rIns="89520" bIns="4476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0212" cy="454025"/>
          </a:xfrm>
          <a:prstGeom prst="rect">
            <a:avLst/>
          </a:prstGeom>
        </p:spPr>
        <p:txBody>
          <a:bodyPr vert="horz" wrap="square" lIns="89520" tIns="44760" rIns="89520" bIns="44760" numCol="1" anchor="t" anchorCtr="0" compatLnSpc="1">
            <a:prstTxWarp prst="textNoShape">
              <a:avLst/>
            </a:prstTxWarp>
          </a:bodyPr>
          <a:lstStyle>
            <a:lvl1pPr algn="r">
              <a:defRPr sz="1200"/>
            </a:lvl1pPr>
          </a:lstStyle>
          <a:p>
            <a:fld id="{5891DB34-FE07-4F93-AB5F-65C35A6D0C33}" type="datetimeFigureOut">
              <a:rPr lang="en-US" altLang="en-US"/>
              <a:pPr/>
              <a:t>9/2/2016</a:t>
            </a:fld>
            <a:endParaRPr lang="en-US" altLang="en-US"/>
          </a:p>
        </p:txBody>
      </p:sp>
      <p:sp>
        <p:nvSpPr>
          <p:cNvPr id="4" name="Slide Image Placeholder 3"/>
          <p:cNvSpPr>
            <a:spLocks noGrp="1" noRot="1" noChangeAspect="1"/>
          </p:cNvSpPr>
          <p:nvPr>
            <p:ph type="sldImg" idx="2"/>
          </p:nvPr>
        </p:nvSpPr>
        <p:spPr>
          <a:xfrm>
            <a:off x="1157288" y="682625"/>
            <a:ext cx="4541837" cy="3405188"/>
          </a:xfrm>
          <a:prstGeom prst="rect">
            <a:avLst/>
          </a:prstGeom>
          <a:noFill/>
          <a:ln w="12700">
            <a:solidFill>
              <a:prstClr val="black"/>
            </a:solidFill>
          </a:ln>
        </p:spPr>
        <p:txBody>
          <a:bodyPr vert="horz" lIns="89520" tIns="44760" rIns="89520" bIns="44760" rtlCol="0" anchor="ctr"/>
          <a:lstStyle/>
          <a:p>
            <a:pPr lvl="0"/>
            <a:endParaRPr lang="en-US" noProof="0" smtClean="0"/>
          </a:p>
        </p:txBody>
      </p:sp>
      <p:sp>
        <p:nvSpPr>
          <p:cNvPr id="5" name="Notes Placeholder 4"/>
          <p:cNvSpPr>
            <a:spLocks noGrp="1"/>
          </p:cNvSpPr>
          <p:nvPr>
            <p:ph type="body" sz="quarter" idx="3"/>
          </p:nvPr>
        </p:nvSpPr>
        <p:spPr>
          <a:xfrm>
            <a:off x="685800" y="4313238"/>
            <a:ext cx="5484813" cy="4087812"/>
          </a:xfrm>
          <a:prstGeom prst="rect">
            <a:avLst/>
          </a:prstGeom>
        </p:spPr>
        <p:txBody>
          <a:bodyPr vert="horz" lIns="89520" tIns="44760" rIns="89520" bIns="4476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0213" cy="454025"/>
          </a:xfrm>
          <a:prstGeom prst="rect">
            <a:avLst/>
          </a:prstGeom>
        </p:spPr>
        <p:txBody>
          <a:bodyPr vert="horz" wrap="square" lIns="89520" tIns="44760" rIns="89520" bIns="4476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28063"/>
            <a:ext cx="2970212" cy="454025"/>
          </a:xfrm>
          <a:prstGeom prst="rect">
            <a:avLst/>
          </a:prstGeom>
        </p:spPr>
        <p:txBody>
          <a:bodyPr vert="horz" wrap="square" lIns="89520" tIns="44760" rIns="89520" bIns="44760" numCol="1" anchor="b" anchorCtr="0" compatLnSpc="1">
            <a:prstTxWarp prst="textNoShape">
              <a:avLst/>
            </a:prstTxWarp>
          </a:bodyPr>
          <a:lstStyle>
            <a:lvl1pPr algn="r">
              <a:defRPr sz="1200"/>
            </a:lvl1pPr>
          </a:lstStyle>
          <a:p>
            <a:fld id="{A21AD486-F7F7-4C7B-8A03-860534A4C14F}" type="slidenum">
              <a:rPr lang="en-US" altLang="en-US"/>
              <a:pPr/>
              <a:t>‹#›</a:t>
            </a:fld>
            <a:endParaRPr lang="en-US" altLang="en-US"/>
          </a:p>
        </p:txBody>
      </p:sp>
    </p:spTree>
    <p:extLst>
      <p:ext uri="{BB962C8B-B14F-4D97-AF65-F5344CB8AC3E}">
        <p14:creationId xmlns:p14="http://schemas.microsoft.com/office/powerpoint/2010/main" val="3642084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9DE424E0-3043-4AC6-97B2-5829C6CD04DE}" type="slidenum">
              <a:rPr lang="en-US" altLang="en-US"/>
              <a:pPr/>
              <a:t>1</a:t>
            </a:fld>
            <a:endParaRPr lang="en-US" altLang="en-US"/>
          </a:p>
        </p:txBody>
      </p:sp>
    </p:spTree>
    <p:extLst>
      <p:ext uri="{BB962C8B-B14F-4D97-AF65-F5344CB8AC3E}">
        <p14:creationId xmlns:p14="http://schemas.microsoft.com/office/powerpoint/2010/main" val="114917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On the picture provided, highlight the most important lines of the Great Pyramid using a marker. </a:t>
            </a:r>
          </a:p>
        </p:txBody>
      </p:sp>
      <p:sp>
        <p:nvSpPr>
          <p:cNvPr id="58372" name="Slide Number Placeholder 3"/>
          <p:cNvSpPr>
            <a:spLocks noGrp="1"/>
          </p:cNvSpPr>
          <p:nvPr>
            <p:ph type="sldNum" sz="quarter" idx="5"/>
          </p:nvPr>
        </p:nvSpPr>
        <p:spPr bwMode="auto">
          <a:noFill/>
          <a:ln>
            <a:miter lim="800000"/>
            <a:headEnd/>
            <a:tailEnd/>
          </a:ln>
        </p:spPr>
        <p:txBody>
          <a:bodyPr/>
          <a:lstStyle/>
          <a:p>
            <a:fld id="{39D74A46-0104-48DF-947C-085D19321BEC}" type="slidenum">
              <a:rPr lang="en-US" altLang="en-US"/>
              <a:pPr/>
              <a:t>10</a:t>
            </a:fld>
            <a:endParaRPr lang="en-US" altLang="en-US"/>
          </a:p>
        </p:txBody>
      </p:sp>
    </p:spTree>
    <p:extLst>
      <p:ext uri="{BB962C8B-B14F-4D97-AF65-F5344CB8AC3E}">
        <p14:creationId xmlns:p14="http://schemas.microsoft.com/office/powerpoint/2010/main" val="30311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Dome of the Rock uses lots of color. Why would lots of color be used on a building? How does it show the wealth and power of the individual or organization that built it?</a:t>
            </a:r>
          </a:p>
        </p:txBody>
      </p:sp>
      <p:sp>
        <p:nvSpPr>
          <p:cNvPr id="59396" name="Slide Number Placeholder 3"/>
          <p:cNvSpPr>
            <a:spLocks noGrp="1"/>
          </p:cNvSpPr>
          <p:nvPr>
            <p:ph type="sldNum" sz="quarter" idx="5"/>
          </p:nvPr>
        </p:nvSpPr>
        <p:spPr bwMode="auto">
          <a:noFill/>
          <a:ln>
            <a:miter lim="800000"/>
            <a:headEnd/>
            <a:tailEnd/>
          </a:ln>
        </p:spPr>
        <p:txBody>
          <a:bodyPr/>
          <a:lstStyle/>
          <a:p>
            <a:fld id="{398962C5-BC42-4EAD-A9F9-CC969F0A4B5B}" type="slidenum">
              <a:rPr lang="en-US" altLang="en-US"/>
              <a:pPr/>
              <a:t>11</a:t>
            </a:fld>
            <a:endParaRPr lang="en-US" altLang="en-US"/>
          </a:p>
        </p:txBody>
      </p:sp>
    </p:spTree>
    <p:extLst>
      <p:ext uri="{BB962C8B-B14F-4D97-AF65-F5344CB8AC3E}">
        <p14:creationId xmlns:p14="http://schemas.microsoft.com/office/powerpoint/2010/main" val="139168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Draw the shape of St. Paul’s Cathedral from an aerial view. </a:t>
            </a:r>
          </a:p>
        </p:txBody>
      </p:sp>
      <p:sp>
        <p:nvSpPr>
          <p:cNvPr id="60420" name="Slide Number Placeholder 3"/>
          <p:cNvSpPr>
            <a:spLocks noGrp="1"/>
          </p:cNvSpPr>
          <p:nvPr>
            <p:ph type="sldNum" sz="quarter" idx="5"/>
          </p:nvPr>
        </p:nvSpPr>
        <p:spPr bwMode="auto">
          <a:noFill/>
          <a:ln>
            <a:miter lim="800000"/>
            <a:headEnd/>
            <a:tailEnd/>
          </a:ln>
        </p:spPr>
        <p:txBody>
          <a:bodyPr/>
          <a:lstStyle/>
          <a:p>
            <a:fld id="{7F6E1576-14BE-4AEF-9B91-550833005DB9}" type="slidenum">
              <a:rPr lang="en-US" altLang="en-US"/>
              <a:pPr/>
              <a:t>12</a:t>
            </a:fld>
            <a:endParaRPr lang="en-US" altLang="en-US"/>
          </a:p>
        </p:txBody>
      </p:sp>
    </p:spTree>
    <p:extLst>
      <p:ext uri="{BB962C8B-B14F-4D97-AF65-F5344CB8AC3E}">
        <p14:creationId xmlns:p14="http://schemas.microsoft.com/office/powerpoint/2010/main" val="308586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If the Guggenheim Museum in NYC is made of painted concrete, why does this building have </a:t>
            </a:r>
            <a:r>
              <a:rPr lang="en-US" altLang="en-US" b="1" smtClean="0"/>
              <a:t>smooth</a:t>
            </a:r>
            <a:r>
              <a:rPr lang="en-US" altLang="en-US" smtClean="0"/>
              <a:t> texture? </a:t>
            </a:r>
          </a:p>
        </p:txBody>
      </p:sp>
      <p:sp>
        <p:nvSpPr>
          <p:cNvPr id="62468" name="Slide Number Placeholder 3"/>
          <p:cNvSpPr>
            <a:spLocks noGrp="1"/>
          </p:cNvSpPr>
          <p:nvPr>
            <p:ph type="sldNum" sz="quarter" idx="5"/>
          </p:nvPr>
        </p:nvSpPr>
        <p:spPr bwMode="auto">
          <a:noFill/>
          <a:ln>
            <a:miter lim="800000"/>
            <a:headEnd/>
            <a:tailEnd/>
          </a:ln>
        </p:spPr>
        <p:txBody>
          <a:bodyPr/>
          <a:lstStyle/>
          <a:p>
            <a:fld id="{5546F7E4-0AD7-4C53-B9A9-1F918558C3AF}" type="slidenum">
              <a:rPr lang="en-US" altLang="en-US"/>
              <a:pPr/>
              <a:t>13</a:t>
            </a:fld>
            <a:endParaRPr lang="en-US" altLang="en-US"/>
          </a:p>
        </p:txBody>
      </p:sp>
    </p:spTree>
    <p:extLst>
      <p:ext uri="{BB962C8B-B14F-4D97-AF65-F5344CB8AC3E}">
        <p14:creationId xmlns:p14="http://schemas.microsoft.com/office/powerpoint/2010/main" val="73367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C0ADC1AF-D8AD-4BF3-B29D-227423EDF53D}" type="slidenum">
              <a:rPr lang="en-US" altLang="en-US"/>
              <a:pPr/>
              <a:t>14</a:t>
            </a:fld>
            <a:endParaRPr lang="en-US" altLang="en-US"/>
          </a:p>
        </p:txBody>
      </p:sp>
    </p:spTree>
    <p:extLst>
      <p:ext uri="{BB962C8B-B14F-4D97-AF65-F5344CB8AC3E}">
        <p14:creationId xmlns:p14="http://schemas.microsoft.com/office/powerpoint/2010/main" val="82243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How do the images of the interior and exterior space of the Louvre show that this building was a palace for the King of France? Hint: Think about what important buildings are supposed to show. </a:t>
            </a:r>
          </a:p>
        </p:txBody>
      </p:sp>
      <p:sp>
        <p:nvSpPr>
          <p:cNvPr id="64516" name="Slide Number Placeholder 3"/>
          <p:cNvSpPr>
            <a:spLocks noGrp="1"/>
          </p:cNvSpPr>
          <p:nvPr>
            <p:ph type="sldNum" sz="quarter" idx="5"/>
          </p:nvPr>
        </p:nvSpPr>
        <p:spPr bwMode="auto">
          <a:noFill/>
          <a:ln>
            <a:miter lim="800000"/>
            <a:headEnd/>
            <a:tailEnd/>
          </a:ln>
        </p:spPr>
        <p:txBody>
          <a:bodyPr/>
          <a:lstStyle/>
          <a:p>
            <a:fld id="{C6520CE0-5737-4960-8E29-EBABA7936DC3}" type="slidenum">
              <a:rPr lang="en-US" altLang="en-US"/>
              <a:pPr/>
              <a:t>15</a:t>
            </a:fld>
            <a:endParaRPr lang="en-US" altLang="en-US"/>
          </a:p>
        </p:txBody>
      </p:sp>
    </p:spTree>
    <p:extLst>
      <p:ext uri="{BB962C8B-B14F-4D97-AF65-F5344CB8AC3E}">
        <p14:creationId xmlns:p14="http://schemas.microsoft.com/office/powerpoint/2010/main" val="216133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Identify and explain the type of balance of the Eiffel Tower. In your explanation, support your answer with a description of this structure. </a:t>
            </a:r>
          </a:p>
        </p:txBody>
      </p:sp>
      <p:sp>
        <p:nvSpPr>
          <p:cNvPr id="65540" name="Slide Number Placeholder 3"/>
          <p:cNvSpPr>
            <a:spLocks noGrp="1"/>
          </p:cNvSpPr>
          <p:nvPr>
            <p:ph type="sldNum" sz="quarter" idx="5"/>
          </p:nvPr>
        </p:nvSpPr>
        <p:spPr bwMode="auto">
          <a:noFill/>
          <a:ln>
            <a:miter lim="800000"/>
            <a:headEnd/>
            <a:tailEnd/>
          </a:ln>
        </p:spPr>
        <p:txBody>
          <a:bodyPr/>
          <a:lstStyle/>
          <a:p>
            <a:fld id="{C977B6D1-6EDE-4B99-95CB-0960E57B5FDA}" type="slidenum">
              <a:rPr lang="en-US" altLang="en-US"/>
              <a:pPr/>
              <a:t>16</a:t>
            </a:fld>
            <a:endParaRPr lang="en-US" altLang="en-US"/>
          </a:p>
        </p:txBody>
      </p:sp>
    </p:spTree>
    <p:extLst>
      <p:ext uri="{BB962C8B-B14F-4D97-AF65-F5344CB8AC3E}">
        <p14:creationId xmlns:p14="http://schemas.microsoft.com/office/powerpoint/2010/main" val="262775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What elements and basic structures of architecture are repeated in Raphael’s Loggia to create rhythm and pattern?</a:t>
            </a:r>
          </a:p>
        </p:txBody>
      </p:sp>
      <p:sp>
        <p:nvSpPr>
          <p:cNvPr id="66564" name="Slide Number Placeholder 3"/>
          <p:cNvSpPr>
            <a:spLocks noGrp="1"/>
          </p:cNvSpPr>
          <p:nvPr>
            <p:ph type="sldNum" sz="quarter" idx="5"/>
          </p:nvPr>
        </p:nvSpPr>
        <p:spPr bwMode="auto">
          <a:noFill/>
          <a:ln>
            <a:miter lim="800000"/>
            <a:headEnd/>
            <a:tailEnd/>
          </a:ln>
        </p:spPr>
        <p:txBody>
          <a:bodyPr/>
          <a:lstStyle/>
          <a:p>
            <a:fld id="{1E46CE5D-50E5-43AD-8F75-2B665712E983}" type="slidenum">
              <a:rPr lang="en-US" altLang="en-US"/>
              <a:pPr/>
              <a:t>17</a:t>
            </a:fld>
            <a:endParaRPr lang="en-US" altLang="en-US"/>
          </a:p>
        </p:txBody>
      </p:sp>
    </p:spTree>
    <p:extLst>
      <p:ext uri="{BB962C8B-B14F-4D97-AF65-F5344CB8AC3E}">
        <p14:creationId xmlns:p14="http://schemas.microsoft.com/office/powerpoint/2010/main" val="250407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What basic architectural structure gets emphasis in the Dome of the Rock? </a:t>
            </a:r>
          </a:p>
          <a:p>
            <a:pPr eaLnBrk="1" hangingPunct="1">
              <a:spcBef>
                <a:spcPct val="0"/>
              </a:spcBef>
            </a:pPr>
            <a:endParaRPr lang="en-US" altLang="en-US" smtClean="0"/>
          </a:p>
          <a:p>
            <a:pPr eaLnBrk="1" hangingPunct="1">
              <a:spcBef>
                <a:spcPct val="0"/>
              </a:spcBef>
            </a:pPr>
            <a:r>
              <a:rPr lang="en-US" altLang="en-US" smtClean="0"/>
              <a:t>What element of architecture makes it possible for this structure to receive emphasis?</a:t>
            </a:r>
          </a:p>
        </p:txBody>
      </p:sp>
      <p:sp>
        <p:nvSpPr>
          <p:cNvPr id="67588" name="Slide Number Placeholder 3"/>
          <p:cNvSpPr>
            <a:spLocks noGrp="1"/>
          </p:cNvSpPr>
          <p:nvPr>
            <p:ph type="sldNum" sz="quarter" idx="5"/>
          </p:nvPr>
        </p:nvSpPr>
        <p:spPr bwMode="auto">
          <a:noFill/>
          <a:ln>
            <a:miter lim="800000"/>
            <a:headEnd/>
            <a:tailEnd/>
          </a:ln>
        </p:spPr>
        <p:txBody>
          <a:bodyPr/>
          <a:lstStyle/>
          <a:p>
            <a:fld id="{42A3A264-0C16-43AE-97A1-7E52A992341E}" type="slidenum">
              <a:rPr lang="en-US" altLang="en-US"/>
              <a:pPr/>
              <a:t>18</a:t>
            </a:fld>
            <a:endParaRPr lang="en-US" altLang="en-US"/>
          </a:p>
        </p:txBody>
      </p:sp>
    </p:spTree>
    <p:extLst>
      <p:ext uri="{BB962C8B-B14F-4D97-AF65-F5344CB8AC3E}">
        <p14:creationId xmlns:p14="http://schemas.microsoft.com/office/powerpoint/2010/main" val="341187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91954E08-2DEE-4A03-A3E9-50EE6C04BCB2}" type="slidenum">
              <a:rPr lang="en-US" altLang="en-US"/>
              <a:pPr/>
              <a:t>19</a:t>
            </a:fld>
            <a:endParaRPr lang="en-US" altLang="en-US"/>
          </a:p>
        </p:txBody>
      </p:sp>
    </p:spTree>
    <p:extLst>
      <p:ext uri="{BB962C8B-B14F-4D97-AF65-F5344CB8AC3E}">
        <p14:creationId xmlns:p14="http://schemas.microsoft.com/office/powerpoint/2010/main" val="92689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E95D4DAB-DB2D-4069-A488-D5E188205FF5}" type="slidenum">
              <a:rPr lang="en-US" altLang="en-US"/>
              <a:pPr/>
              <a:t>2</a:t>
            </a:fld>
            <a:endParaRPr lang="en-US" altLang="en-US"/>
          </a:p>
        </p:txBody>
      </p:sp>
    </p:spTree>
    <p:extLst>
      <p:ext uri="{BB962C8B-B14F-4D97-AF65-F5344CB8AC3E}">
        <p14:creationId xmlns:p14="http://schemas.microsoft.com/office/powerpoint/2010/main" val="3169957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This is an image of New York City from the 1920’s. How does the proportion of the buildings in this image support this fact? In other words, how does the proportion of 1920’s New York differ from the proportion of modern New York?</a:t>
            </a:r>
          </a:p>
        </p:txBody>
      </p:sp>
      <p:sp>
        <p:nvSpPr>
          <p:cNvPr id="69636" name="Slide Number Placeholder 3"/>
          <p:cNvSpPr>
            <a:spLocks noGrp="1"/>
          </p:cNvSpPr>
          <p:nvPr>
            <p:ph type="sldNum" sz="quarter" idx="5"/>
          </p:nvPr>
        </p:nvSpPr>
        <p:spPr bwMode="auto">
          <a:noFill/>
          <a:ln>
            <a:miter lim="800000"/>
            <a:headEnd/>
            <a:tailEnd/>
          </a:ln>
        </p:spPr>
        <p:txBody>
          <a:bodyPr/>
          <a:lstStyle/>
          <a:p>
            <a:fld id="{7055E8C9-60B9-4886-AD5F-232B606E5FDC}" type="slidenum">
              <a:rPr lang="en-US" altLang="en-US"/>
              <a:pPr/>
              <a:t>20</a:t>
            </a:fld>
            <a:endParaRPr lang="en-US" altLang="en-US"/>
          </a:p>
        </p:txBody>
      </p:sp>
    </p:spTree>
    <p:extLst>
      <p:ext uri="{BB962C8B-B14F-4D97-AF65-F5344CB8AC3E}">
        <p14:creationId xmlns:p14="http://schemas.microsoft.com/office/powerpoint/2010/main" val="2595735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What is the scale of the man in the orange shirt to the column? What about the scale of Ms. G. to the Pantheon?</a:t>
            </a:r>
          </a:p>
        </p:txBody>
      </p:sp>
      <p:sp>
        <p:nvSpPr>
          <p:cNvPr id="70660" name="Slide Number Placeholder 3"/>
          <p:cNvSpPr>
            <a:spLocks noGrp="1"/>
          </p:cNvSpPr>
          <p:nvPr>
            <p:ph type="sldNum" sz="quarter" idx="5"/>
          </p:nvPr>
        </p:nvSpPr>
        <p:spPr bwMode="auto">
          <a:noFill/>
          <a:ln>
            <a:miter lim="800000"/>
            <a:headEnd/>
            <a:tailEnd/>
          </a:ln>
        </p:spPr>
        <p:txBody>
          <a:bodyPr/>
          <a:lstStyle/>
          <a:p>
            <a:fld id="{FF162813-648B-41E9-A0A3-D60D81C77106}" type="slidenum">
              <a:rPr lang="en-US" altLang="en-US"/>
              <a:pPr/>
              <a:t>21</a:t>
            </a:fld>
            <a:endParaRPr lang="en-US" altLang="en-US"/>
          </a:p>
        </p:txBody>
      </p:sp>
    </p:spTree>
    <p:extLst>
      <p:ext uri="{BB962C8B-B14F-4D97-AF65-F5344CB8AC3E}">
        <p14:creationId xmlns:p14="http://schemas.microsoft.com/office/powerpoint/2010/main" val="1874526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Name all of the basic structures and elements of architecture found in the Leaning Tower of Pisa to create unity. </a:t>
            </a:r>
          </a:p>
        </p:txBody>
      </p:sp>
      <p:sp>
        <p:nvSpPr>
          <p:cNvPr id="71684" name="Slide Number Placeholder 3"/>
          <p:cNvSpPr>
            <a:spLocks noGrp="1"/>
          </p:cNvSpPr>
          <p:nvPr>
            <p:ph type="sldNum" sz="quarter" idx="5"/>
          </p:nvPr>
        </p:nvSpPr>
        <p:spPr bwMode="auto">
          <a:noFill/>
          <a:ln>
            <a:miter lim="800000"/>
            <a:headEnd/>
            <a:tailEnd/>
          </a:ln>
        </p:spPr>
        <p:txBody>
          <a:bodyPr/>
          <a:lstStyle/>
          <a:p>
            <a:fld id="{055AE07F-10EF-415B-8054-270E5EF811D1}" type="slidenum">
              <a:rPr lang="en-US" altLang="en-US"/>
              <a:pPr/>
              <a:t>22</a:t>
            </a:fld>
            <a:endParaRPr lang="en-US" altLang="en-US"/>
          </a:p>
        </p:txBody>
      </p:sp>
    </p:spTree>
    <p:extLst>
      <p:ext uri="{BB962C8B-B14F-4D97-AF65-F5344CB8AC3E}">
        <p14:creationId xmlns:p14="http://schemas.microsoft.com/office/powerpoint/2010/main" val="44861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E95D4DAB-DB2D-4069-A488-D5E188205FF5}" type="slidenum">
              <a:rPr lang="en-US" altLang="en-US"/>
              <a:pPr/>
              <a:t>3</a:t>
            </a:fld>
            <a:endParaRPr lang="en-US" altLang="en-US"/>
          </a:p>
        </p:txBody>
      </p:sp>
    </p:spTree>
    <p:extLst>
      <p:ext uri="{BB962C8B-B14F-4D97-AF65-F5344CB8AC3E}">
        <p14:creationId xmlns:p14="http://schemas.microsoft.com/office/powerpoint/2010/main" val="316995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3A41A1F6-E735-4114-BF2C-88BCFAC4C205}" type="slidenum">
              <a:rPr lang="en-US" altLang="en-US"/>
              <a:pPr/>
              <a:t>4</a:t>
            </a:fld>
            <a:endParaRPr lang="en-US" altLang="en-US"/>
          </a:p>
        </p:txBody>
      </p:sp>
    </p:spTree>
    <p:extLst>
      <p:ext uri="{BB962C8B-B14F-4D97-AF65-F5344CB8AC3E}">
        <p14:creationId xmlns:p14="http://schemas.microsoft.com/office/powerpoint/2010/main" val="212767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F4A6D745-B752-42F6-8888-D8A9E0B7CE10}" type="slidenum">
              <a:rPr lang="en-US" altLang="en-US"/>
              <a:pPr/>
              <a:t>5</a:t>
            </a:fld>
            <a:endParaRPr lang="en-US" altLang="en-US"/>
          </a:p>
        </p:txBody>
      </p:sp>
    </p:spTree>
    <p:extLst>
      <p:ext uri="{BB962C8B-B14F-4D97-AF65-F5344CB8AC3E}">
        <p14:creationId xmlns:p14="http://schemas.microsoft.com/office/powerpoint/2010/main" val="334060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FC7CDC70-1B1D-4277-93C0-F9779843837F}" type="slidenum">
              <a:rPr lang="en-US" altLang="en-US"/>
              <a:pPr/>
              <a:t>6</a:t>
            </a:fld>
            <a:endParaRPr lang="en-US" altLang="en-US"/>
          </a:p>
        </p:txBody>
      </p:sp>
    </p:spTree>
    <p:extLst>
      <p:ext uri="{BB962C8B-B14F-4D97-AF65-F5344CB8AC3E}">
        <p14:creationId xmlns:p14="http://schemas.microsoft.com/office/powerpoint/2010/main" val="65831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FC7CDC70-1B1D-4277-93C0-F9779843837F}" type="slidenum">
              <a:rPr lang="en-US" altLang="en-US"/>
              <a:pPr/>
              <a:t>7</a:t>
            </a:fld>
            <a:endParaRPr lang="en-US" altLang="en-US"/>
          </a:p>
        </p:txBody>
      </p:sp>
    </p:spTree>
    <p:extLst>
      <p:ext uri="{BB962C8B-B14F-4D97-AF65-F5344CB8AC3E}">
        <p14:creationId xmlns:p14="http://schemas.microsoft.com/office/powerpoint/2010/main" val="65831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13643422-4D0C-41FC-B4D0-A54579521883}" type="slidenum">
              <a:rPr lang="en-US" altLang="en-US"/>
              <a:pPr/>
              <a:t>8</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5486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54E631A0-2C45-43AF-99FC-1EA1EC078EF2}" type="slidenum">
              <a:rPr lang="en-US" altLang="en-US"/>
              <a:pPr/>
              <a:t>9</a:t>
            </a:fld>
            <a:endParaRPr lang="en-US" altLang="en-US"/>
          </a:p>
        </p:txBody>
      </p:sp>
    </p:spTree>
    <p:extLst>
      <p:ext uri="{BB962C8B-B14F-4D97-AF65-F5344CB8AC3E}">
        <p14:creationId xmlns:p14="http://schemas.microsoft.com/office/powerpoint/2010/main" val="374826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FA26B62-C84E-4B7E-8DF7-9E8E1750D124}" type="slidenum">
              <a:rPr lang="en-US" altLang="en-US"/>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6C3DF0B-85B3-4D56-9755-C34B8F93AD5D}" type="slidenum">
              <a:rPr lang="en-US" altLang="en-US"/>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6DD76E2-79F0-41C8-9C03-A8DA3EFF7A1B}" type="slidenum">
              <a:rPr lang="en-US" altLang="en-US"/>
              <a:pPr/>
              <a:t>‹#›</a:t>
            </a:fld>
            <a:endParaRPr lang="en-US"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4F20208-D3A0-4421-8048-0002BD771DEF}" type="slidenum">
              <a:rPr lang="en-US" altLang="en-US"/>
              <a:pPr/>
              <a:t>‹#›</a:t>
            </a:fld>
            <a:endParaRPr lang="en-US"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411EAB7-D76C-43F6-9E57-DD3F99493C1D}" type="slidenum">
              <a:rPr lang="en-US" altLang="en-US"/>
              <a:pPr/>
              <a:t>‹#›</a:t>
            </a:fld>
            <a:endParaRPr lang="en-US"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03CFD2C7-4F82-4850-AD24-5F6834CA7B58}" type="slidenum">
              <a:rPr lang="en-US" altLang="en-US"/>
              <a:pPr/>
              <a:t>‹#›</a:t>
            </a:fld>
            <a:endParaRPr lang="en-US"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CAE6F4E4-1746-4AC2-A314-DCF5803F507F}" type="slidenum">
              <a:rPr lang="en-US" altLang="en-US"/>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71B158F-8361-4C00-B907-F8F30E20EF86}" type="slidenum">
              <a:rPr lang="en-US" altLang="en-US"/>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B7B30DB-4BF6-4DF5-8B0E-B0A9F23DC4E9}" type="slidenum">
              <a:rPr lang="en-US" altLang="en-US"/>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C92BE1A-484B-4435-8C88-5809F9AF7D18}" type="slidenum">
              <a:rPr lang="en-US" altLang="en-US"/>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F1AA464-F70B-4266-95A0-CE5F6A8BD451}" type="slidenum">
              <a:rPr lang="en-US" altLang="en-US"/>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C1D823E-FA19-479F-8688-3CB96B278C3D}" type="slidenum">
              <a:rPr lang="en-US" altLang="en-US"/>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5F169E8E-D7CA-4AA7-86E4-F2688FDA6B02}" type="slidenum">
              <a:rPr lang="en-US" altLang="en-US"/>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6BF691B-8061-4627-9984-1FE33D8889A1}" type="slidenum">
              <a:rPr lang="en-US" altLang="en-US"/>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77A283B-6320-417C-9D8B-AB383E7ABB9C}" type="slidenum">
              <a:rPr lang="en-US" altLang="en-US"/>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AF62D2-4558-4066-9AF6-DCBB2D2D83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hyperlink" Target="//upload.wikimedia.org/wikipedia/commons/2/2a/Palais_du_Louvre_-_Paris.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04800" y="-22225"/>
            <a:ext cx="8458200" cy="1470025"/>
          </a:xfrm>
        </p:spPr>
        <p:txBody>
          <a:bodyPr/>
          <a:lstStyle/>
          <a:p>
            <a:pPr eaLnBrk="1" hangingPunct="1"/>
            <a:r>
              <a:rPr lang="en-US" altLang="en-US" sz="3000" b="1" u="sng" dirty="0" smtClean="0">
                <a:latin typeface="Bookman Old Style" pitchFamily="18" charset="0"/>
              </a:rPr>
              <a:t>Elements and Principles of Architecture</a:t>
            </a:r>
            <a:r>
              <a:rPr lang="en-US" altLang="en-US" sz="3000" b="1" dirty="0" smtClean="0">
                <a:latin typeface="Bookman Old Style" pitchFamily="18" charset="0"/>
              </a:rPr>
              <a:t>:</a:t>
            </a:r>
            <a:r>
              <a:rPr lang="en-US" altLang="en-US" sz="2800" b="1" dirty="0" smtClean="0">
                <a:latin typeface="Bookman Old Style" pitchFamily="18" charset="0"/>
              </a:rPr>
              <a:t/>
            </a:r>
            <a:br>
              <a:rPr lang="en-US" altLang="en-US" sz="2800" b="1" dirty="0" smtClean="0">
                <a:latin typeface="Bookman Old Style" pitchFamily="18" charset="0"/>
              </a:rPr>
            </a:br>
            <a:r>
              <a:rPr lang="en-US" altLang="en-US" sz="2800" b="1" dirty="0" smtClean="0">
                <a:latin typeface="Bookman Old Style" pitchFamily="18" charset="0"/>
              </a:rPr>
              <a:t>The Basics of Beautiful Design</a:t>
            </a:r>
          </a:p>
        </p:txBody>
      </p:sp>
      <p:pic>
        <p:nvPicPr>
          <p:cNvPr id="12292" name="Picture 4" descr="j0402501"/>
          <p:cNvPicPr>
            <a:picLocks noChangeAspect="1" noChangeArrowheads="1"/>
          </p:cNvPicPr>
          <p:nvPr/>
        </p:nvPicPr>
        <p:blipFill>
          <a:blip r:embed="rId3" cstate="print"/>
          <a:srcRect l="2500"/>
          <a:stretch>
            <a:fillRect/>
          </a:stretch>
        </p:blipFill>
        <p:spPr bwMode="auto">
          <a:xfrm>
            <a:off x="0" y="1295400"/>
            <a:ext cx="9144000" cy="556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body" sz="half" idx="1"/>
          </p:nvPr>
        </p:nvSpPr>
        <p:spPr>
          <a:xfrm>
            <a:off x="457200" y="198437"/>
            <a:ext cx="8915400" cy="4525963"/>
          </a:xfrm>
        </p:spPr>
        <p:txBody>
          <a:bodyPr/>
          <a:lstStyle/>
          <a:p>
            <a:pPr eaLnBrk="1" hangingPunct="1">
              <a:buNone/>
            </a:pPr>
            <a:r>
              <a:rPr lang="en-US" altLang="en-US" b="1" u="sng" dirty="0" smtClean="0">
                <a:latin typeface="Bookman Old Style" pitchFamily="18" charset="0"/>
              </a:rPr>
              <a:t>Line</a:t>
            </a:r>
            <a:endParaRPr lang="en-US" altLang="en-US" b="1" dirty="0" smtClean="0">
              <a:latin typeface="Bookman Old Style" pitchFamily="18" charset="0"/>
            </a:endParaRPr>
          </a:p>
          <a:p>
            <a:pPr eaLnBrk="1" hangingPunct="1"/>
            <a:r>
              <a:rPr lang="en-US" altLang="en-US" sz="2800" b="1" dirty="0" smtClean="0">
                <a:latin typeface="Bookman Old Style" pitchFamily="18" charset="0"/>
              </a:rPr>
              <a:t>Where two parts come together</a:t>
            </a:r>
          </a:p>
        </p:txBody>
      </p:sp>
      <p:sp>
        <p:nvSpPr>
          <p:cNvPr id="20484" name="Text Box 6"/>
          <p:cNvSpPr txBox="1">
            <a:spLocks noChangeArrowheads="1"/>
          </p:cNvSpPr>
          <p:nvPr/>
        </p:nvSpPr>
        <p:spPr bwMode="auto">
          <a:xfrm>
            <a:off x="304800" y="3200400"/>
            <a:ext cx="1828800" cy="1569660"/>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Great </a:t>
            </a:r>
            <a:r>
              <a:rPr lang="en-US" altLang="en-US" sz="2400" b="1" dirty="0" smtClean="0">
                <a:latin typeface="Bookman Old Style" pitchFamily="18" charset="0"/>
              </a:rPr>
              <a:t>Pyramid of Giza (Egypt)</a:t>
            </a:r>
            <a:endParaRPr lang="en-US" altLang="en-US" sz="2400" b="1" dirty="0">
              <a:latin typeface="Bookman Old Style" pitchFamily="18" charset="0"/>
            </a:endParaRPr>
          </a:p>
        </p:txBody>
      </p:sp>
      <p:pic>
        <p:nvPicPr>
          <p:cNvPr id="1026" name="Picture 2" descr="C:\Users\MelCase\Pictures\( BACKGROUNDS )\Great Pyramid Giza.jpg"/>
          <p:cNvPicPr>
            <a:picLocks noChangeAspect="1" noChangeArrowheads="1"/>
          </p:cNvPicPr>
          <p:nvPr/>
        </p:nvPicPr>
        <p:blipFill>
          <a:blip r:embed="rId3" cstate="print"/>
          <a:srcRect t="5970"/>
          <a:stretch>
            <a:fillRect/>
          </a:stretch>
        </p:blipFill>
        <p:spPr bwMode="auto">
          <a:xfrm>
            <a:off x="4114800" y="3048000"/>
            <a:ext cx="4996704" cy="37338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classconnection.s3.amazonaws.com/288/flashcards/728288/jpg/dome_of_the_rock1323557019006.jpg"/>
          <p:cNvPicPr>
            <a:picLocks noChangeAspect="1" noChangeArrowheads="1"/>
          </p:cNvPicPr>
          <p:nvPr/>
        </p:nvPicPr>
        <p:blipFill>
          <a:blip r:embed="rId3" cstate="print"/>
          <a:srcRect/>
          <a:stretch>
            <a:fillRect/>
          </a:stretch>
        </p:blipFill>
        <p:spPr bwMode="auto">
          <a:xfrm>
            <a:off x="-76200" y="2596743"/>
            <a:ext cx="6400800" cy="4261257"/>
          </a:xfrm>
          <a:prstGeom prst="rect">
            <a:avLst/>
          </a:prstGeom>
          <a:noFill/>
        </p:spPr>
      </p:pic>
      <p:sp>
        <p:nvSpPr>
          <p:cNvPr id="21507" name="Rectangle 5"/>
          <p:cNvSpPr>
            <a:spLocks noGrp="1" noChangeArrowheads="1"/>
          </p:cNvSpPr>
          <p:nvPr>
            <p:ph type="body" sz="half" idx="3"/>
          </p:nvPr>
        </p:nvSpPr>
        <p:spPr>
          <a:xfrm>
            <a:off x="533400" y="228600"/>
            <a:ext cx="3276600" cy="4525963"/>
          </a:xfrm>
        </p:spPr>
        <p:txBody>
          <a:bodyPr/>
          <a:lstStyle/>
          <a:p>
            <a:pPr eaLnBrk="1" hangingPunct="1">
              <a:buNone/>
            </a:pPr>
            <a:r>
              <a:rPr lang="en-US" altLang="en-US" b="1" u="sng" dirty="0" smtClean="0">
                <a:latin typeface="Bookman Old Style" pitchFamily="18" charset="0"/>
              </a:rPr>
              <a:t>Color</a:t>
            </a:r>
            <a:endParaRPr lang="en-US" altLang="en-US" b="1" dirty="0" smtClean="0">
              <a:latin typeface="Bookman Old Style" pitchFamily="18" charset="0"/>
            </a:endParaRPr>
          </a:p>
          <a:p>
            <a:pPr algn="ctr" eaLnBrk="1" hangingPunct="1"/>
            <a:r>
              <a:rPr lang="en-US" altLang="en-US" sz="2800" b="1" dirty="0" smtClean="0">
                <a:latin typeface="Bookman Old Style" pitchFamily="18" charset="0"/>
              </a:rPr>
              <a:t>interior or exterior</a:t>
            </a:r>
          </a:p>
        </p:txBody>
      </p:sp>
      <p:sp>
        <p:nvSpPr>
          <p:cNvPr id="21508" name="Text Box 6"/>
          <p:cNvSpPr txBox="1">
            <a:spLocks noChangeArrowheads="1"/>
          </p:cNvSpPr>
          <p:nvPr/>
        </p:nvSpPr>
        <p:spPr bwMode="auto">
          <a:xfrm>
            <a:off x="6477000" y="4038600"/>
            <a:ext cx="2438400" cy="1200329"/>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Dome of the </a:t>
            </a:r>
            <a:r>
              <a:rPr lang="en-US" altLang="en-US" sz="2400" b="1" dirty="0" smtClean="0">
                <a:latin typeface="Bookman Old Style" pitchFamily="18" charset="0"/>
              </a:rPr>
              <a:t>Rock (Jerusalem)</a:t>
            </a:r>
            <a:endParaRPr lang="en-US" altLang="en-US" sz="2400" b="1" dirty="0">
              <a:latin typeface="Bookman Old Style" pitchFamily="18" charset="0"/>
            </a:endParaRPr>
          </a:p>
        </p:txBody>
      </p:sp>
      <p:pic>
        <p:nvPicPr>
          <p:cNvPr id="21509" name="Picture 8" descr="dome_of_the_rock_windows"/>
          <p:cNvPicPr>
            <a:picLocks noGrp="1" noChangeAspect="1" noChangeArrowheads="1"/>
          </p:cNvPicPr>
          <p:nvPr>
            <p:ph sz="quarter" idx="2"/>
          </p:nvPr>
        </p:nvPicPr>
        <p:blipFill>
          <a:blip r:embed="rId4" cstate="print"/>
          <a:srcRect/>
          <a:stretch>
            <a:fillRect/>
          </a:stretch>
        </p:blipFill>
        <p:spPr>
          <a:xfrm>
            <a:off x="4185470" y="0"/>
            <a:ext cx="4958531" cy="3200400"/>
          </a:xfr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body" sz="half" idx="1"/>
          </p:nvPr>
        </p:nvSpPr>
        <p:spPr>
          <a:xfrm>
            <a:off x="304800" y="152400"/>
            <a:ext cx="4038600" cy="1981200"/>
          </a:xfrm>
        </p:spPr>
        <p:txBody>
          <a:bodyPr/>
          <a:lstStyle/>
          <a:p>
            <a:pPr eaLnBrk="1" hangingPunct="1">
              <a:buNone/>
            </a:pPr>
            <a:r>
              <a:rPr lang="en-US" altLang="en-US" b="1" u="sng" dirty="0" smtClean="0">
                <a:latin typeface="Bookman Old Style" pitchFamily="18" charset="0"/>
              </a:rPr>
              <a:t>Shape/Form</a:t>
            </a:r>
          </a:p>
          <a:p>
            <a:pPr eaLnBrk="1" hangingPunct="1"/>
            <a:r>
              <a:rPr lang="en-US" altLang="en-US" sz="2800" b="1" dirty="0" smtClean="0">
                <a:latin typeface="Bookman Old Style" pitchFamily="18" charset="0"/>
              </a:rPr>
              <a:t>outline if viewed from above - cruciform</a:t>
            </a:r>
          </a:p>
        </p:txBody>
      </p:sp>
      <p:sp>
        <p:nvSpPr>
          <p:cNvPr id="22531" name="Text Box 6"/>
          <p:cNvSpPr txBox="1">
            <a:spLocks noChangeArrowheads="1"/>
          </p:cNvSpPr>
          <p:nvPr/>
        </p:nvSpPr>
        <p:spPr bwMode="auto">
          <a:xfrm>
            <a:off x="3581400" y="6091535"/>
            <a:ext cx="5562600" cy="461665"/>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St. Paul’s Cathedral - aerial view</a:t>
            </a:r>
          </a:p>
        </p:txBody>
      </p:sp>
      <p:pic>
        <p:nvPicPr>
          <p:cNvPr id="22532" name="Picture 4" descr="http://cache2.asset-cache.net/xc/BA7673-002.jpg?v=1&amp;c=NewsMaker&amp;k=2&amp;d=2EA4B0C59585DB420E81257F2547AB8F61FDCA1722397E8B"/>
          <p:cNvPicPr>
            <a:picLocks noGrp="1" noChangeAspect="1" noChangeArrowheads="1"/>
          </p:cNvPicPr>
          <p:nvPr>
            <p:ph sz="half" idx="2"/>
          </p:nvPr>
        </p:nvPicPr>
        <p:blipFill>
          <a:blip r:embed="rId3" cstate="print"/>
          <a:srcRect l="6715" t="31530" r="31030" b="4927"/>
          <a:stretch>
            <a:fillRect/>
          </a:stretch>
        </p:blipFill>
        <p:spPr>
          <a:xfrm>
            <a:off x="4343400" y="8021"/>
            <a:ext cx="4800600" cy="5859379"/>
          </a:xfrm>
          <a:noFill/>
        </p:spPr>
      </p:pic>
      <p:pic>
        <p:nvPicPr>
          <p:cNvPr id="22533" name="Picture 2" descr="C:\Documents and Settings\cbroderick\Desktop\School Files\0910 CB Arts and Humanities\0910 VPA\Unit 5 Architectrue\Arch0607\hst-pauls-plan1666.gif"/>
          <p:cNvPicPr>
            <a:picLocks noChangeAspect="1" noChangeArrowheads="1"/>
          </p:cNvPicPr>
          <p:nvPr/>
        </p:nvPicPr>
        <p:blipFill>
          <a:blip r:embed="rId4" cstate="print"/>
          <a:srcRect/>
          <a:stretch>
            <a:fillRect/>
          </a:stretch>
        </p:blipFill>
        <p:spPr bwMode="auto">
          <a:xfrm>
            <a:off x="0" y="2110656"/>
            <a:ext cx="3429000" cy="47473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body" sz="half" idx="2"/>
          </p:nvPr>
        </p:nvSpPr>
        <p:spPr>
          <a:xfrm>
            <a:off x="304800" y="381000"/>
            <a:ext cx="5486400" cy="4525963"/>
          </a:xfrm>
        </p:spPr>
        <p:txBody>
          <a:bodyPr/>
          <a:lstStyle/>
          <a:p>
            <a:pPr eaLnBrk="1" hangingPunct="1">
              <a:buNone/>
            </a:pPr>
            <a:r>
              <a:rPr lang="en-US" altLang="en-US" b="1" u="sng" dirty="0" smtClean="0">
                <a:latin typeface="Bookman Old Style" pitchFamily="18" charset="0"/>
              </a:rPr>
              <a:t>Texture</a:t>
            </a:r>
            <a:endParaRPr lang="en-US" altLang="en-US" b="1" dirty="0" smtClean="0">
              <a:latin typeface="Bookman Old Style" pitchFamily="18" charset="0"/>
            </a:endParaRPr>
          </a:p>
          <a:p>
            <a:pPr algn="ctr" eaLnBrk="1" hangingPunct="1"/>
            <a:r>
              <a:rPr lang="en-US" altLang="en-US" sz="2800" b="1" dirty="0" smtClean="0">
                <a:latin typeface="Bookman Old Style" pitchFamily="18" charset="0"/>
              </a:rPr>
              <a:t>how it feels or looks </a:t>
            </a:r>
          </a:p>
          <a:p>
            <a:pPr algn="ctr" eaLnBrk="1" hangingPunct="1"/>
            <a:r>
              <a:rPr lang="en-US" altLang="en-US" sz="2800" b="1" dirty="0" smtClean="0">
                <a:latin typeface="Bookman Old Style" pitchFamily="18" charset="0"/>
              </a:rPr>
              <a:t>interior or exterior</a:t>
            </a:r>
          </a:p>
        </p:txBody>
      </p:sp>
      <p:pic>
        <p:nvPicPr>
          <p:cNvPr id="64518" name="Picture 6" descr="Image result for unity in architecture"/>
          <p:cNvPicPr>
            <a:picLocks noChangeAspect="1" noChangeArrowheads="1"/>
          </p:cNvPicPr>
          <p:nvPr/>
        </p:nvPicPr>
        <p:blipFill>
          <a:blip r:embed="rId3" cstate="print"/>
          <a:srcRect l="18293"/>
          <a:stretch>
            <a:fillRect/>
          </a:stretch>
        </p:blipFill>
        <p:spPr bwMode="auto">
          <a:xfrm>
            <a:off x="3581400" y="2147565"/>
            <a:ext cx="5562600" cy="471043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590800"/>
            <a:ext cx="8229600" cy="1143000"/>
          </a:xfrm>
        </p:spPr>
        <p:txBody>
          <a:bodyPr/>
          <a:lstStyle/>
          <a:p>
            <a:pPr eaLnBrk="1" hangingPunct="1"/>
            <a:r>
              <a:rPr lang="en-US" altLang="en-US" sz="3600" b="1" u="sng" dirty="0" smtClean="0">
                <a:latin typeface="Bookman Old Style" pitchFamily="18" charset="0"/>
              </a:rPr>
              <a:t>The Principles of Architecture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body" sz="half" idx="1"/>
          </p:nvPr>
        </p:nvSpPr>
        <p:spPr>
          <a:xfrm>
            <a:off x="304800" y="228600"/>
            <a:ext cx="8077200" cy="4525963"/>
          </a:xfrm>
        </p:spPr>
        <p:txBody>
          <a:bodyPr/>
          <a:lstStyle/>
          <a:p>
            <a:pPr eaLnBrk="1" hangingPunct="1">
              <a:buNone/>
            </a:pPr>
            <a:r>
              <a:rPr lang="en-US" altLang="en-US" b="1" u="sng" dirty="0" smtClean="0">
                <a:latin typeface="Bookman Old Style" pitchFamily="18" charset="0"/>
              </a:rPr>
              <a:t>Space</a:t>
            </a:r>
          </a:p>
          <a:p>
            <a:pPr eaLnBrk="1" hangingPunct="1"/>
            <a:r>
              <a:rPr lang="en-US" altLang="en-US" sz="2800" b="1" dirty="0" smtClean="0">
                <a:latin typeface="Bookman Old Style" pitchFamily="18" charset="0"/>
              </a:rPr>
              <a:t>The area in and around a building</a:t>
            </a:r>
          </a:p>
        </p:txBody>
      </p:sp>
      <p:sp>
        <p:nvSpPr>
          <p:cNvPr id="26628" name="Text Box 6"/>
          <p:cNvSpPr txBox="1">
            <a:spLocks noChangeArrowheads="1"/>
          </p:cNvSpPr>
          <p:nvPr/>
        </p:nvSpPr>
        <p:spPr bwMode="auto">
          <a:xfrm>
            <a:off x="0" y="2738735"/>
            <a:ext cx="4114800" cy="461665"/>
          </a:xfrm>
          <a:prstGeom prst="rect">
            <a:avLst/>
          </a:prstGeom>
          <a:noFill/>
          <a:ln w="9525">
            <a:noFill/>
            <a:miter lim="800000"/>
            <a:headEnd/>
            <a:tailEnd/>
          </a:ln>
        </p:spPr>
        <p:txBody>
          <a:bodyPr>
            <a:spAutoFit/>
          </a:bodyPr>
          <a:lstStyle/>
          <a:p>
            <a:pPr algn="ctr">
              <a:spcBef>
                <a:spcPct val="50000"/>
              </a:spcBef>
            </a:pPr>
            <a:r>
              <a:rPr lang="en-US" altLang="en-US" sz="2400" b="1" dirty="0" smtClean="0">
                <a:latin typeface="Bookman Old Style" pitchFamily="18" charset="0"/>
              </a:rPr>
              <a:t>Louvre (Paris)</a:t>
            </a:r>
            <a:endParaRPr lang="en-US" altLang="en-US" sz="2400" b="1" dirty="0">
              <a:latin typeface="Bookman Old Style" pitchFamily="18" charset="0"/>
            </a:endParaRPr>
          </a:p>
        </p:txBody>
      </p:sp>
      <p:pic>
        <p:nvPicPr>
          <p:cNvPr id="26631" name="Picture 12" descr="http://blog.syracuse.com/arts/2009/07/large_Louvre.JPG"/>
          <p:cNvPicPr>
            <a:picLocks noChangeAspect="1" noChangeArrowheads="1"/>
          </p:cNvPicPr>
          <p:nvPr/>
        </p:nvPicPr>
        <p:blipFill>
          <a:blip r:embed="rId3" cstate="print"/>
          <a:srcRect l="10294"/>
          <a:stretch>
            <a:fillRect/>
          </a:stretch>
        </p:blipFill>
        <p:spPr bwMode="auto">
          <a:xfrm>
            <a:off x="228600" y="3391517"/>
            <a:ext cx="4648200" cy="3466483"/>
          </a:xfrm>
          <a:prstGeom prst="rect">
            <a:avLst/>
          </a:prstGeom>
          <a:noFill/>
          <a:ln w="9525">
            <a:noFill/>
            <a:miter lim="800000"/>
            <a:headEnd/>
            <a:tailEnd/>
          </a:ln>
        </p:spPr>
      </p:pic>
      <p:pic>
        <p:nvPicPr>
          <p:cNvPr id="26630" name="Picture 10" descr="File:Palais du Louvre - Paris.jpg">
            <a:hlinkClick r:id="rId4"/>
          </p:cNvPr>
          <p:cNvPicPr>
            <a:picLocks noChangeAspect="1" noChangeArrowheads="1"/>
          </p:cNvPicPr>
          <p:nvPr/>
        </p:nvPicPr>
        <p:blipFill>
          <a:blip r:embed="rId5" cstate="print"/>
          <a:srcRect b="11787"/>
          <a:stretch>
            <a:fillRect/>
          </a:stretch>
        </p:blipFill>
        <p:spPr bwMode="auto">
          <a:xfrm>
            <a:off x="3683000" y="1447800"/>
            <a:ext cx="54610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Grp="1" noChangeArrowheads="1"/>
          </p:cNvSpPr>
          <p:nvPr>
            <p:ph type="body" sz="half" idx="2"/>
          </p:nvPr>
        </p:nvSpPr>
        <p:spPr>
          <a:xfrm>
            <a:off x="5105400" y="228600"/>
            <a:ext cx="3886200" cy="2438400"/>
          </a:xfrm>
        </p:spPr>
        <p:txBody>
          <a:bodyPr/>
          <a:lstStyle/>
          <a:p>
            <a:pPr eaLnBrk="1" hangingPunct="1">
              <a:buNone/>
            </a:pPr>
            <a:r>
              <a:rPr lang="en-US" altLang="en-US" b="1" u="sng" dirty="0" smtClean="0">
                <a:latin typeface="Bookman Old Style" pitchFamily="18" charset="0"/>
              </a:rPr>
              <a:t>Balance</a:t>
            </a:r>
            <a:r>
              <a:rPr lang="en-US" altLang="en-US" b="1" dirty="0" smtClean="0">
                <a:latin typeface="Bookman Old Style" pitchFamily="18" charset="0"/>
              </a:rPr>
              <a:t> </a:t>
            </a:r>
          </a:p>
          <a:p>
            <a:pPr eaLnBrk="1" hangingPunct="1"/>
            <a:r>
              <a:rPr lang="en-US" altLang="en-US" sz="2800" b="1" dirty="0" smtClean="0">
                <a:latin typeface="Bookman Old Style" pitchFamily="18" charset="0"/>
              </a:rPr>
              <a:t>Distribution of weight</a:t>
            </a:r>
          </a:p>
        </p:txBody>
      </p:sp>
      <p:sp>
        <p:nvSpPr>
          <p:cNvPr id="27652" name="Text Box 6"/>
          <p:cNvSpPr txBox="1">
            <a:spLocks noChangeArrowheads="1"/>
          </p:cNvSpPr>
          <p:nvPr/>
        </p:nvSpPr>
        <p:spPr bwMode="auto">
          <a:xfrm>
            <a:off x="3962400" y="5334000"/>
            <a:ext cx="3886200" cy="461665"/>
          </a:xfrm>
          <a:prstGeom prst="rect">
            <a:avLst/>
          </a:prstGeom>
          <a:noFill/>
          <a:ln w="9525">
            <a:noFill/>
            <a:miter lim="800000"/>
            <a:headEnd/>
            <a:tailEnd/>
          </a:ln>
        </p:spPr>
        <p:txBody>
          <a:bodyPr>
            <a:spAutoFit/>
          </a:bodyPr>
          <a:lstStyle/>
          <a:p>
            <a:pPr algn="ctr">
              <a:spcBef>
                <a:spcPct val="50000"/>
              </a:spcBef>
            </a:pPr>
            <a:r>
              <a:rPr lang="en-US" altLang="en-US" sz="2400" b="1" dirty="0">
                <a:latin typeface="Bookman Old Style" pitchFamily="18" charset="0"/>
              </a:rPr>
              <a:t>Eiffel Tower</a:t>
            </a:r>
          </a:p>
        </p:txBody>
      </p:sp>
      <p:pic>
        <p:nvPicPr>
          <p:cNvPr id="27653" name="Picture 7" descr="tower3bThe%20Eiffel%20Tower,%20Paris%20(%20301m%20)"/>
          <p:cNvPicPr>
            <a:picLocks noGrp="1" noChangeAspect="1" noChangeArrowheads="1"/>
          </p:cNvPicPr>
          <p:nvPr>
            <p:ph sz="half" idx="1"/>
          </p:nvPr>
        </p:nvPicPr>
        <p:blipFill>
          <a:blip r:embed="rId3" cstate="print"/>
          <a:srcRect/>
          <a:stretch>
            <a:fillRect/>
          </a:stretch>
        </p:blipFill>
        <p:spPr>
          <a:xfrm>
            <a:off x="11113" y="0"/>
            <a:ext cx="4560887" cy="6858000"/>
          </a:xfr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sz="half" idx="1"/>
          </p:nvPr>
        </p:nvSpPr>
        <p:spPr>
          <a:xfrm>
            <a:off x="304800" y="304800"/>
            <a:ext cx="8153400" cy="1447800"/>
          </a:xfrm>
        </p:spPr>
        <p:txBody>
          <a:bodyPr/>
          <a:lstStyle/>
          <a:p>
            <a:pPr eaLnBrk="1" hangingPunct="1">
              <a:buNone/>
            </a:pPr>
            <a:r>
              <a:rPr lang="en-US" altLang="en-US" b="1" u="sng" dirty="0" smtClean="0">
                <a:latin typeface="Bookman Old Style" pitchFamily="18" charset="0"/>
              </a:rPr>
              <a:t>Rhythm/</a:t>
            </a:r>
          </a:p>
          <a:p>
            <a:pPr eaLnBrk="1" hangingPunct="1">
              <a:buNone/>
            </a:pPr>
            <a:r>
              <a:rPr lang="en-US" altLang="en-US" b="1" u="sng" dirty="0" smtClean="0">
                <a:latin typeface="Bookman Old Style" pitchFamily="18" charset="0"/>
              </a:rPr>
              <a:t>Repetition/</a:t>
            </a:r>
          </a:p>
          <a:p>
            <a:pPr eaLnBrk="1" hangingPunct="1">
              <a:buNone/>
            </a:pPr>
            <a:r>
              <a:rPr lang="en-US" altLang="en-US" b="1" u="sng" dirty="0" smtClean="0">
                <a:latin typeface="Bookman Old Style" pitchFamily="18" charset="0"/>
              </a:rPr>
              <a:t>&amp; Pattern</a:t>
            </a:r>
          </a:p>
          <a:p>
            <a:pPr eaLnBrk="1" hangingPunct="1"/>
            <a:r>
              <a:rPr lang="en-US" altLang="en-US" sz="2800" b="1" dirty="0" smtClean="0">
                <a:latin typeface="Bookman Old Style" pitchFamily="18" charset="0"/>
              </a:rPr>
              <a:t>Repeated use                                        of an element</a:t>
            </a:r>
          </a:p>
        </p:txBody>
      </p:sp>
      <p:sp>
        <p:nvSpPr>
          <p:cNvPr id="28675" name="Text Box 6"/>
          <p:cNvSpPr txBox="1">
            <a:spLocks noChangeArrowheads="1"/>
          </p:cNvSpPr>
          <p:nvPr/>
        </p:nvSpPr>
        <p:spPr bwMode="auto">
          <a:xfrm>
            <a:off x="228600" y="5181600"/>
            <a:ext cx="3886200" cy="461665"/>
          </a:xfrm>
          <a:prstGeom prst="rect">
            <a:avLst/>
          </a:prstGeom>
          <a:noFill/>
          <a:ln w="9525">
            <a:noFill/>
            <a:miter lim="800000"/>
            <a:headEnd/>
            <a:tailEnd/>
          </a:ln>
        </p:spPr>
        <p:txBody>
          <a:bodyPr>
            <a:spAutoFit/>
          </a:bodyPr>
          <a:lstStyle/>
          <a:p>
            <a:pPr algn="ctr">
              <a:spcBef>
                <a:spcPct val="50000"/>
              </a:spcBef>
            </a:pPr>
            <a:r>
              <a:rPr lang="en-US" altLang="en-US" sz="2400" b="1" dirty="0">
                <a:latin typeface="Bookman Old Style" pitchFamily="18" charset="0"/>
              </a:rPr>
              <a:t>Raphael’s Loggia</a:t>
            </a:r>
          </a:p>
        </p:txBody>
      </p:sp>
      <p:pic>
        <p:nvPicPr>
          <p:cNvPr id="56322" name="Picture 2" descr="Image result for Raphael’s Loggia"/>
          <p:cNvPicPr>
            <a:picLocks noChangeAspect="1" noChangeArrowheads="1"/>
          </p:cNvPicPr>
          <p:nvPr/>
        </p:nvPicPr>
        <p:blipFill>
          <a:blip r:embed="rId3" cstate="print"/>
          <a:srcRect r="12281" b="9197"/>
          <a:stretch>
            <a:fillRect/>
          </a:stretch>
        </p:blipFill>
        <p:spPr bwMode="auto">
          <a:xfrm>
            <a:off x="4191000" y="11688"/>
            <a:ext cx="4953001" cy="6846313"/>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body" sz="half" idx="1"/>
          </p:nvPr>
        </p:nvSpPr>
        <p:spPr>
          <a:xfrm>
            <a:off x="304800" y="122237"/>
            <a:ext cx="4038600" cy="4525963"/>
          </a:xfrm>
        </p:spPr>
        <p:txBody>
          <a:bodyPr/>
          <a:lstStyle/>
          <a:p>
            <a:pPr eaLnBrk="1" hangingPunct="1">
              <a:buNone/>
            </a:pPr>
            <a:r>
              <a:rPr lang="en-US" altLang="en-US" b="1" u="sng" dirty="0" smtClean="0">
                <a:latin typeface="Bookman Old Style" pitchFamily="18" charset="0"/>
              </a:rPr>
              <a:t>Emphasis</a:t>
            </a:r>
          </a:p>
          <a:p>
            <a:pPr eaLnBrk="1" hangingPunct="1"/>
            <a:r>
              <a:rPr lang="en-US" altLang="en-US" sz="2800" b="1" dirty="0" smtClean="0">
                <a:latin typeface="Bookman Old Style" pitchFamily="18" charset="0"/>
              </a:rPr>
              <a:t>Calling attention to one part</a:t>
            </a:r>
          </a:p>
          <a:p>
            <a:pPr eaLnBrk="1" hangingPunct="1">
              <a:buFontTx/>
              <a:buNone/>
            </a:pPr>
            <a:endParaRPr lang="en-US" altLang="en-US" sz="2800" b="1" dirty="0" smtClean="0">
              <a:latin typeface="Bookman Old Style" pitchFamily="18" charset="0"/>
            </a:endParaRPr>
          </a:p>
        </p:txBody>
      </p:sp>
      <p:pic>
        <p:nvPicPr>
          <p:cNvPr id="54273" name="Picture 1" descr="C:\Users\MelCase\Pictures\( BACKGROUNDS )\Castle - Duart, Mull1.jpg"/>
          <p:cNvPicPr>
            <a:picLocks noChangeAspect="1" noChangeArrowheads="1"/>
          </p:cNvPicPr>
          <p:nvPr/>
        </p:nvPicPr>
        <p:blipFill>
          <a:blip r:embed="rId3" cstate="print"/>
          <a:srcRect l="16859" t="19270" r="18620" b="10147"/>
          <a:stretch>
            <a:fillRect/>
          </a:stretch>
        </p:blipFill>
        <p:spPr bwMode="auto">
          <a:xfrm>
            <a:off x="2895600" y="1705811"/>
            <a:ext cx="6248400" cy="5152189"/>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body" sz="half" idx="2"/>
          </p:nvPr>
        </p:nvSpPr>
        <p:spPr>
          <a:xfrm>
            <a:off x="457200" y="304800"/>
            <a:ext cx="8991600" cy="4525963"/>
          </a:xfrm>
        </p:spPr>
        <p:txBody>
          <a:bodyPr/>
          <a:lstStyle/>
          <a:p>
            <a:pPr eaLnBrk="1" hangingPunct="1">
              <a:buNone/>
            </a:pPr>
            <a:r>
              <a:rPr lang="en-US" altLang="en-US" b="1" u="sng" dirty="0" smtClean="0">
                <a:latin typeface="Bookman Old Style" pitchFamily="18" charset="0"/>
              </a:rPr>
              <a:t>Variety/Contrast</a:t>
            </a:r>
          </a:p>
          <a:p>
            <a:pPr eaLnBrk="1" hangingPunct="1"/>
            <a:r>
              <a:rPr lang="en-US" altLang="en-US" sz="2800" b="1" dirty="0" smtClean="0">
                <a:latin typeface="Bookman Old Style" pitchFamily="18" charset="0"/>
              </a:rPr>
              <a:t>differing elements create a focal point</a:t>
            </a:r>
          </a:p>
        </p:txBody>
      </p:sp>
      <p:pic>
        <p:nvPicPr>
          <p:cNvPr id="30724" name="Picture 2" descr="http://www.pixelmap.com/images/Arch/dma_rogers_01.jpg"/>
          <p:cNvPicPr>
            <a:picLocks noChangeAspect="1" noChangeArrowheads="1"/>
          </p:cNvPicPr>
          <p:nvPr/>
        </p:nvPicPr>
        <p:blipFill>
          <a:blip r:embed="rId3" cstate="print"/>
          <a:srcRect r="7216" b="6529"/>
          <a:stretch>
            <a:fillRect/>
          </a:stretch>
        </p:blipFill>
        <p:spPr bwMode="auto">
          <a:xfrm>
            <a:off x="914400" y="1520121"/>
            <a:ext cx="7086600" cy="5337880"/>
          </a:xfrm>
          <a:prstGeom prst="rect">
            <a:avLst/>
          </a:prstGeom>
          <a:noFill/>
          <a:ln w="9525">
            <a:noFill/>
            <a:miter lim="800000"/>
            <a:headEnd/>
            <a:tailEnd/>
          </a:ln>
        </p:spPr>
      </p:pic>
      <p:sp>
        <p:nvSpPr>
          <p:cNvPr id="30723" name="Text Box 6"/>
          <p:cNvSpPr txBox="1">
            <a:spLocks noChangeArrowheads="1"/>
          </p:cNvSpPr>
          <p:nvPr/>
        </p:nvSpPr>
        <p:spPr bwMode="auto">
          <a:xfrm>
            <a:off x="5715000" y="1912203"/>
            <a:ext cx="2438400" cy="830997"/>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Pompidou Center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body" sz="half" idx="2"/>
          </p:nvPr>
        </p:nvSpPr>
        <p:spPr>
          <a:xfrm>
            <a:off x="762000" y="808037"/>
            <a:ext cx="8001000" cy="4525963"/>
          </a:xfrm>
        </p:spPr>
        <p:txBody>
          <a:bodyPr/>
          <a:lstStyle/>
          <a:p>
            <a:pPr eaLnBrk="1" hangingPunct="1">
              <a:buFontTx/>
              <a:buNone/>
            </a:pPr>
            <a:r>
              <a:rPr lang="en-US" altLang="en-US" b="1" u="sng" dirty="0" smtClean="0">
                <a:latin typeface="Bookman Old Style" pitchFamily="18" charset="0"/>
              </a:rPr>
              <a:t>Function</a:t>
            </a:r>
          </a:p>
          <a:p>
            <a:pPr eaLnBrk="1" hangingPunct="1">
              <a:buFont typeface="Arial" pitchFamily="34" charset="0"/>
              <a:buChar char="•"/>
            </a:pPr>
            <a:r>
              <a:rPr lang="en-US" altLang="en-US" sz="2800" b="1" dirty="0" smtClean="0">
                <a:latin typeface="Bookman Old Style" pitchFamily="18" charset="0"/>
              </a:rPr>
              <a:t>original purpose of the building may change over time but the original purpose still dominates the design.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sz="half" idx="2"/>
          </p:nvPr>
        </p:nvSpPr>
        <p:spPr>
          <a:xfrm>
            <a:off x="381000" y="152400"/>
            <a:ext cx="8763000" cy="4525963"/>
          </a:xfrm>
        </p:spPr>
        <p:txBody>
          <a:bodyPr/>
          <a:lstStyle/>
          <a:p>
            <a:pPr eaLnBrk="1" hangingPunct="1">
              <a:buNone/>
            </a:pPr>
            <a:r>
              <a:rPr lang="en-US" altLang="en-US" b="1" u="sng" dirty="0" smtClean="0">
                <a:latin typeface="Bookman Old Style" pitchFamily="18" charset="0"/>
              </a:rPr>
              <a:t>Proportion</a:t>
            </a:r>
            <a:endParaRPr lang="en-US" altLang="en-US" sz="2800" b="1" dirty="0" smtClean="0">
              <a:latin typeface="Bookman Old Style" pitchFamily="18" charset="0"/>
            </a:endParaRPr>
          </a:p>
          <a:p>
            <a:pPr eaLnBrk="1" hangingPunct="1"/>
            <a:r>
              <a:rPr lang="en-US" altLang="en-US" sz="2800" b="1" dirty="0" smtClean="0">
                <a:latin typeface="Bookman Old Style" pitchFamily="18" charset="0"/>
              </a:rPr>
              <a:t>comparing size of parts and to the whole</a:t>
            </a:r>
          </a:p>
        </p:txBody>
      </p:sp>
      <p:sp>
        <p:nvSpPr>
          <p:cNvPr id="31747" name="Text Box 5"/>
          <p:cNvSpPr txBox="1">
            <a:spLocks noChangeArrowheads="1"/>
          </p:cNvSpPr>
          <p:nvPr/>
        </p:nvSpPr>
        <p:spPr bwMode="auto">
          <a:xfrm>
            <a:off x="457200" y="6324600"/>
            <a:ext cx="3962400" cy="523220"/>
          </a:xfrm>
          <a:prstGeom prst="rect">
            <a:avLst/>
          </a:prstGeom>
          <a:noFill/>
          <a:ln w="9525">
            <a:noFill/>
            <a:miter lim="800000"/>
            <a:headEnd/>
            <a:tailEnd/>
          </a:ln>
        </p:spPr>
        <p:txBody>
          <a:bodyPr>
            <a:spAutoFit/>
          </a:bodyPr>
          <a:lstStyle/>
          <a:p>
            <a:pPr algn="ctr">
              <a:spcBef>
                <a:spcPct val="50000"/>
              </a:spcBef>
            </a:pPr>
            <a:endParaRPr lang="en-US" altLang="en-US" sz="2800" b="1">
              <a:latin typeface="Bookman Old Style" pitchFamily="18" charset="0"/>
            </a:endParaRPr>
          </a:p>
        </p:txBody>
      </p:sp>
      <p:pic>
        <p:nvPicPr>
          <p:cNvPr id="50178" name="Picture 2" descr="Image result for manhattan skyline"/>
          <p:cNvPicPr>
            <a:picLocks noChangeAspect="1" noChangeArrowheads="1"/>
          </p:cNvPicPr>
          <p:nvPr/>
        </p:nvPicPr>
        <p:blipFill>
          <a:blip r:embed="rId3" cstate="print"/>
          <a:srcRect t="6017" r="7792" b="7323"/>
          <a:stretch>
            <a:fillRect/>
          </a:stretch>
        </p:blipFill>
        <p:spPr bwMode="auto">
          <a:xfrm>
            <a:off x="0" y="1447800"/>
            <a:ext cx="9144000" cy="54102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6" descr="F:\Pics for Arch powerpoitn\DSCF4061.JPG"/>
          <p:cNvPicPr>
            <a:picLocks noChangeAspect="1" noChangeArrowheads="1"/>
          </p:cNvPicPr>
          <p:nvPr/>
        </p:nvPicPr>
        <p:blipFill>
          <a:blip r:embed="rId3" cstate="print"/>
          <a:srcRect/>
          <a:stretch>
            <a:fillRect/>
          </a:stretch>
        </p:blipFill>
        <p:spPr bwMode="auto">
          <a:xfrm>
            <a:off x="4953000" y="1296865"/>
            <a:ext cx="4191000" cy="5561135"/>
          </a:xfrm>
          <a:prstGeom prst="rect">
            <a:avLst/>
          </a:prstGeom>
          <a:noFill/>
          <a:ln w="9525">
            <a:noFill/>
            <a:miter lim="800000"/>
            <a:headEnd/>
            <a:tailEnd/>
          </a:ln>
        </p:spPr>
      </p:pic>
      <p:sp>
        <p:nvSpPr>
          <p:cNvPr id="32770" name="Rectangle 4"/>
          <p:cNvSpPr>
            <a:spLocks noGrp="1" noChangeArrowheads="1"/>
          </p:cNvSpPr>
          <p:nvPr>
            <p:ph type="body" sz="half" idx="1"/>
          </p:nvPr>
        </p:nvSpPr>
        <p:spPr>
          <a:xfrm>
            <a:off x="228600" y="122237"/>
            <a:ext cx="8839200" cy="4525963"/>
          </a:xfrm>
        </p:spPr>
        <p:txBody>
          <a:bodyPr/>
          <a:lstStyle/>
          <a:p>
            <a:pPr eaLnBrk="1" hangingPunct="1">
              <a:buNone/>
            </a:pPr>
            <a:r>
              <a:rPr lang="en-US" altLang="en-US" b="1" u="sng" dirty="0" smtClean="0">
                <a:latin typeface="Bookman Old Style" pitchFamily="18" charset="0"/>
              </a:rPr>
              <a:t>Scale</a:t>
            </a:r>
          </a:p>
          <a:p>
            <a:pPr eaLnBrk="1" hangingPunct="1"/>
            <a:r>
              <a:rPr lang="en-US" altLang="en-US" sz="2800" b="1" dirty="0" smtClean="0">
                <a:latin typeface="Bookman Old Style" pitchFamily="18" charset="0"/>
              </a:rPr>
              <a:t>sized compared to people</a:t>
            </a:r>
          </a:p>
        </p:txBody>
      </p:sp>
      <p:sp>
        <p:nvSpPr>
          <p:cNvPr id="32771" name="Text Box 6"/>
          <p:cNvSpPr txBox="1">
            <a:spLocks noChangeArrowheads="1"/>
          </p:cNvSpPr>
          <p:nvPr/>
        </p:nvSpPr>
        <p:spPr bwMode="auto">
          <a:xfrm>
            <a:off x="762000" y="2286000"/>
            <a:ext cx="3733800" cy="461665"/>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Pantheon </a:t>
            </a:r>
            <a:r>
              <a:rPr lang="en-US" altLang="en-US" sz="2400" b="1" dirty="0" smtClean="0">
                <a:latin typeface="Bookman Old Style" pitchFamily="18" charset="0"/>
              </a:rPr>
              <a:t>(Rome) </a:t>
            </a:r>
            <a:endParaRPr lang="en-US" altLang="en-US" sz="2400" b="1" dirty="0">
              <a:latin typeface="Bookman Old Style" pitchFamily="18" charset="0"/>
            </a:endParaRPr>
          </a:p>
        </p:txBody>
      </p:sp>
      <p:pic>
        <p:nvPicPr>
          <p:cNvPr id="32772" name="Content Placeholder 8" descr="DSCF4104.JPG"/>
          <p:cNvPicPr>
            <a:picLocks noGrp="1" noChangeAspect="1"/>
          </p:cNvPicPr>
          <p:nvPr>
            <p:ph sz="half" idx="2"/>
          </p:nvPr>
        </p:nvPicPr>
        <p:blipFill>
          <a:blip r:embed="rId4" cstate="print"/>
          <a:srcRect/>
          <a:stretch>
            <a:fillRect/>
          </a:stretch>
        </p:blipFill>
        <p:spPr>
          <a:xfrm>
            <a:off x="0" y="2971800"/>
            <a:ext cx="5181600" cy="3886200"/>
          </a:xfr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sz="half" idx="2"/>
          </p:nvPr>
        </p:nvSpPr>
        <p:spPr>
          <a:xfrm>
            <a:off x="228600" y="274637"/>
            <a:ext cx="9525000" cy="4525963"/>
          </a:xfrm>
        </p:spPr>
        <p:txBody>
          <a:bodyPr/>
          <a:lstStyle/>
          <a:p>
            <a:pPr eaLnBrk="1" hangingPunct="1">
              <a:buNone/>
            </a:pPr>
            <a:r>
              <a:rPr lang="en-US" altLang="en-US" b="1" u="sng" dirty="0" smtClean="0">
                <a:latin typeface="Bookman Old Style" pitchFamily="18" charset="0"/>
              </a:rPr>
              <a:t>Unity</a:t>
            </a:r>
          </a:p>
          <a:p>
            <a:pPr eaLnBrk="1" hangingPunct="1"/>
            <a:r>
              <a:rPr lang="en-US" altLang="en-US" sz="2700" b="1" dirty="0" smtClean="0">
                <a:latin typeface="Bookman Old Style" pitchFamily="18" charset="0"/>
              </a:rPr>
              <a:t>Using similar elements to tie a work together</a:t>
            </a:r>
          </a:p>
        </p:txBody>
      </p:sp>
      <p:pic>
        <p:nvPicPr>
          <p:cNvPr id="46082" name="Picture 2" descr="Image result for unity in architecture"/>
          <p:cNvPicPr>
            <a:picLocks noChangeAspect="1" noChangeArrowheads="1"/>
          </p:cNvPicPr>
          <p:nvPr/>
        </p:nvPicPr>
        <p:blipFill rotWithShape="1">
          <a:blip r:embed="rId3" cstate="print"/>
          <a:srcRect l="4167" b="4228"/>
          <a:stretch/>
        </p:blipFill>
        <p:spPr bwMode="auto">
          <a:xfrm>
            <a:off x="2590800" y="2895600"/>
            <a:ext cx="6096000" cy="3452191"/>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1.staticflickr.com/9/8495/8448622710_47b74d2d0d_b.jpg"/>
          <p:cNvPicPr>
            <a:picLocks noChangeAspect="1" noChangeArrowheads="1"/>
          </p:cNvPicPr>
          <p:nvPr/>
        </p:nvPicPr>
        <p:blipFill>
          <a:blip r:embed="rId3" cstate="print"/>
          <a:srcRect t="5769"/>
          <a:stretch>
            <a:fillRect/>
          </a:stretch>
        </p:blipFill>
        <p:spPr bwMode="auto">
          <a:xfrm>
            <a:off x="2895599" y="1524000"/>
            <a:ext cx="6253584" cy="4419600"/>
          </a:xfrm>
          <a:prstGeom prst="rect">
            <a:avLst/>
          </a:prstGeom>
          <a:noFill/>
        </p:spPr>
      </p:pic>
      <p:sp>
        <p:nvSpPr>
          <p:cNvPr id="13318" name="TextBox 6"/>
          <p:cNvSpPr txBox="1">
            <a:spLocks noChangeArrowheads="1"/>
          </p:cNvSpPr>
          <p:nvPr/>
        </p:nvSpPr>
        <p:spPr bwMode="auto">
          <a:xfrm>
            <a:off x="3886200" y="457200"/>
            <a:ext cx="2465740" cy="830997"/>
          </a:xfrm>
          <a:prstGeom prst="rect">
            <a:avLst/>
          </a:prstGeom>
          <a:noFill/>
          <a:ln w="9525">
            <a:noFill/>
            <a:miter lim="800000"/>
            <a:headEnd/>
            <a:tailEnd/>
          </a:ln>
        </p:spPr>
        <p:txBody>
          <a:bodyPr wrap="none">
            <a:spAutoFit/>
          </a:bodyPr>
          <a:lstStyle/>
          <a:p>
            <a:pPr algn="ctr"/>
            <a:r>
              <a:rPr lang="en-US" altLang="en-US" sz="2400" b="1" dirty="0">
                <a:latin typeface="Bookman Old Style" pitchFamily="18" charset="0"/>
              </a:rPr>
              <a:t>Joe </a:t>
            </a:r>
            <a:r>
              <a:rPr lang="en-US" altLang="en-US" sz="2400" b="1" dirty="0" smtClean="0">
                <a:latin typeface="Bookman Old Style" pitchFamily="18" charset="0"/>
              </a:rPr>
              <a:t>Bologna's </a:t>
            </a:r>
          </a:p>
          <a:p>
            <a:pPr algn="ctr"/>
            <a:r>
              <a:rPr lang="en-US" altLang="en-US" sz="2400" b="1" dirty="0" smtClean="0">
                <a:latin typeface="Bookman Old Style" pitchFamily="18" charset="0"/>
              </a:rPr>
              <a:t>(Lexington)</a:t>
            </a:r>
            <a:endParaRPr lang="en-US" altLang="en-US" sz="2400" b="1" dirty="0">
              <a:latin typeface="Bookman Old Style" pitchFamily="18" charset="0"/>
            </a:endParaRPr>
          </a:p>
        </p:txBody>
      </p:sp>
      <p:pic>
        <p:nvPicPr>
          <p:cNvPr id="13316" name="Picture 6" descr="http://img.groundspeak.com/waymarking/display/42606b57-d4a5-4589-b694-21d3a0572666.jpg"/>
          <p:cNvPicPr>
            <a:picLocks noGrp="1" noChangeAspect="1" noChangeArrowheads="1"/>
          </p:cNvPicPr>
          <p:nvPr>
            <p:ph sz="half" idx="1"/>
          </p:nvPr>
        </p:nvPicPr>
        <p:blipFill>
          <a:blip r:embed="rId4" cstate="print"/>
          <a:srcRect l="10452"/>
          <a:stretch>
            <a:fillRect/>
          </a:stretch>
        </p:blipFill>
        <p:spPr>
          <a:xfrm>
            <a:off x="0" y="0"/>
            <a:ext cx="2895600" cy="3742330"/>
          </a:xfr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1"/>
          </p:nvPr>
        </p:nvSpPr>
        <p:spPr>
          <a:xfrm>
            <a:off x="696913" y="914400"/>
            <a:ext cx="8599487" cy="5791200"/>
          </a:xfrm>
        </p:spPr>
        <p:txBody>
          <a:bodyPr/>
          <a:lstStyle/>
          <a:p>
            <a:pPr eaLnBrk="1" hangingPunct="1">
              <a:buNone/>
            </a:pPr>
            <a:r>
              <a:rPr lang="en-US" altLang="en-US" b="1" u="sng" dirty="0" smtClean="0">
                <a:latin typeface="Bookman Old Style" pitchFamily="18" charset="0"/>
              </a:rPr>
              <a:t>Physical Context</a:t>
            </a:r>
          </a:p>
          <a:p>
            <a:pPr eaLnBrk="1" hangingPunct="1"/>
            <a:r>
              <a:rPr lang="en-US" altLang="en-US" sz="2800" b="1" dirty="0" smtClean="0">
                <a:latin typeface="Bookman Old Style" pitchFamily="18" charset="0"/>
              </a:rPr>
              <a:t>The area on which the building is constructed. </a:t>
            </a:r>
          </a:p>
          <a:p>
            <a:pPr eaLnBrk="1" hangingPunct="1"/>
            <a:r>
              <a:rPr lang="en-US" altLang="en-US" sz="2800" b="1" dirty="0" smtClean="0">
                <a:latin typeface="Bookman Old Style" pitchFamily="18" charset="0"/>
              </a:rPr>
              <a:t>When considering the context of a building, you must also look at the environment.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My Pictures\Japan\学校の写真\川井中\DSC01385.JPG"/>
          <p:cNvPicPr>
            <a:picLocks noChangeAspect="1" noChangeArrowheads="1"/>
          </p:cNvPicPr>
          <p:nvPr/>
        </p:nvPicPr>
        <p:blipFill>
          <a:blip r:embed="rId3" cstate="print">
            <a:lum bright="20000"/>
          </a:blip>
          <a:srcRect l="12000" b="31250"/>
          <a:stretch>
            <a:fillRect/>
          </a:stretch>
        </p:blipFill>
        <p:spPr bwMode="auto">
          <a:xfrm>
            <a:off x="2895601" y="2478335"/>
            <a:ext cx="6248400" cy="4379665"/>
          </a:xfrm>
          <a:prstGeom prst="rect">
            <a:avLst/>
          </a:prstGeom>
          <a:noFill/>
          <a:ln w="9525">
            <a:noFill/>
            <a:miter lim="800000"/>
            <a:headEnd/>
            <a:tailEnd/>
          </a:ln>
        </p:spPr>
      </p:pic>
      <p:pic>
        <p:nvPicPr>
          <p:cNvPr id="15365" name="Picture 7" descr="leaningtowerofpisa"/>
          <p:cNvPicPr>
            <a:picLocks noChangeAspect="1" noChangeArrowheads="1"/>
          </p:cNvPicPr>
          <p:nvPr/>
        </p:nvPicPr>
        <p:blipFill>
          <a:blip r:embed="rId4" cstate="print"/>
          <a:srcRect l="17178" r="17544"/>
          <a:stretch>
            <a:fillRect/>
          </a:stretch>
        </p:blipFill>
        <p:spPr bwMode="auto">
          <a:xfrm>
            <a:off x="0" y="0"/>
            <a:ext cx="2971800" cy="6858000"/>
          </a:xfrm>
          <a:prstGeom prst="rect">
            <a:avLst/>
          </a:prstGeom>
          <a:noFill/>
          <a:ln w="9525">
            <a:noFill/>
            <a:miter lim="800000"/>
            <a:headEnd/>
            <a:tailEnd/>
          </a:ln>
        </p:spPr>
      </p:pic>
      <p:sp>
        <p:nvSpPr>
          <p:cNvPr id="15366" name="Text Box 6"/>
          <p:cNvSpPr txBox="1">
            <a:spLocks noChangeArrowheads="1"/>
          </p:cNvSpPr>
          <p:nvPr/>
        </p:nvSpPr>
        <p:spPr bwMode="auto">
          <a:xfrm>
            <a:off x="3048000" y="235803"/>
            <a:ext cx="2514600" cy="830997"/>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Leaning Tower of Pisa</a:t>
            </a:r>
          </a:p>
        </p:txBody>
      </p:sp>
      <p:sp>
        <p:nvSpPr>
          <p:cNvPr id="6" name="Text Box 6"/>
          <p:cNvSpPr txBox="1">
            <a:spLocks noChangeArrowheads="1"/>
          </p:cNvSpPr>
          <p:nvPr/>
        </p:nvSpPr>
        <p:spPr bwMode="auto">
          <a:xfrm>
            <a:off x="5715000" y="1905000"/>
            <a:ext cx="3352800" cy="461665"/>
          </a:xfrm>
          <a:prstGeom prst="rect">
            <a:avLst/>
          </a:prstGeom>
          <a:noFill/>
          <a:ln w="9525">
            <a:noFill/>
            <a:miter lim="800000"/>
            <a:headEnd/>
            <a:tailEnd/>
          </a:ln>
        </p:spPr>
        <p:txBody>
          <a:bodyPr wrap="square">
            <a:spAutoFit/>
          </a:bodyPr>
          <a:lstStyle/>
          <a:p>
            <a:pPr algn="ctr">
              <a:spcBef>
                <a:spcPct val="50000"/>
              </a:spcBef>
            </a:pPr>
            <a:r>
              <a:rPr lang="en-US" altLang="en-US" sz="2400" b="1" dirty="0">
                <a:latin typeface="Bookman Old Style" pitchFamily="18" charset="0"/>
              </a:rPr>
              <a:t>Japanese School</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body" sz="half" idx="2"/>
          </p:nvPr>
        </p:nvSpPr>
        <p:spPr>
          <a:xfrm>
            <a:off x="609600" y="990600"/>
            <a:ext cx="8305800" cy="4525963"/>
          </a:xfrm>
        </p:spPr>
        <p:txBody>
          <a:bodyPr/>
          <a:lstStyle/>
          <a:p>
            <a:pPr marL="0" indent="0" eaLnBrk="1" hangingPunct="1">
              <a:buFontTx/>
              <a:buNone/>
              <a:defRPr/>
            </a:pPr>
            <a:r>
              <a:rPr lang="en-US" b="1" u="sng" dirty="0" smtClean="0">
                <a:latin typeface="Bookman Old Style" pitchFamily="18" charset="0"/>
              </a:rPr>
              <a:t>Cultural Context</a:t>
            </a:r>
          </a:p>
          <a:p>
            <a:pPr eaLnBrk="1" hangingPunct="1">
              <a:defRPr/>
            </a:pPr>
            <a:r>
              <a:rPr lang="en-US" sz="2800" b="1" dirty="0" smtClean="0">
                <a:latin typeface="Bookman Old Style" pitchFamily="18" charset="0"/>
              </a:rPr>
              <a:t>time, place, and culture that influenced the building.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5"/>
          <p:cNvSpPr>
            <a:spLocks noGrp="1"/>
          </p:cNvSpPr>
          <p:nvPr>
            <p:ph sz="half" idx="1"/>
          </p:nvPr>
        </p:nvSpPr>
        <p:spPr>
          <a:xfrm>
            <a:off x="228600" y="1493837"/>
            <a:ext cx="5029200" cy="4830763"/>
          </a:xfrm>
        </p:spPr>
        <p:txBody>
          <a:bodyPr/>
          <a:lstStyle/>
          <a:p>
            <a:pPr algn="ctr">
              <a:buNone/>
            </a:pPr>
            <a:r>
              <a:rPr lang="en-US" altLang="en-US" sz="2800" b="1" dirty="0" err="1" smtClean="0">
                <a:latin typeface="Bookman Old Style" pitchFamily="18" charset="0"/>
              </a:rPr>
              <a:t>Todaji</a:t>
            </a:r>
            <a:r>
              <a:rPr lang="en-US" altLang="en-US" sz="2800" b="1" dirty="0" smtClean="0">
                <a:latin typeface="Bookman Old Style" pitchFamily="18" charset="0"/>
              </a:rPr>
              <a:t> Buddhist Temple (Nara, Japan)</a:t>
            </a:r>
          </a:p>
          <a:p>
            <a:pPr lvl="1">
              <a:buFontTx/>
              <a:buNone/>
            </a:pPr>
            <a:r>
              <a:rPr lang="en-US" altLang="en-US" b="1" dirty="0" smtClean="0">
                <a:latin typeface="Bookman Old Style" pitchFamily="18" charset="0"/>
              </a:rPr>
              <a:t>	</a:t>
            </a:r>
          </a:p>
        </p:txBody>
      </p:sp>
      <p:pic>
        <p:nvPicPr>
          <p:cNvPr id="16389" name="Picture 4" descr="C:\Documents and Settings\cbroderick\My Documents\My Pictures\cb\DSC00568.JPG"/>
          <p:cNvPicPr>
            <a:picLocks noChangeAspect="1" noChangeArrowheads="1"/>
          </p:cNvPicPr>
          <p:nvPr/>
        </p:nvPicPr>
        <p:blipFill>
          <a:blip r:embed="rId3" cstate="print"/>
          <a:srcRect l="6976" t="7692" r="12019" b="26340"/>
          <a:stretch>
            <a:fillRect/>
          </a:stretch>
        </p:blipFill>
        <p:spPr bwMode="auto">
          <a:xfrm>
            <a:off x="1" y="3322764"/>
            <a:ext cx="6324600" cy="3535236"/>
          </a:xfrm>
          <a:prstGeom prst="rect">
            <a:avLst/>
          </a:prstGeom>
          <a:noFill/>
          <a:ln w="9525">
            <a:noFill/>
            <a:miter lim="800000"/>
            <a:headEnd/>
            <a:tailEnd/>
          </a:ln>
        </p:spPr>
      </p:pic>
      <p:pic>
        <p:nvPicPr>
          <p:cNvPr id="16390" name="Picture 7" descr="http://cache2.asset-cache.net/xc/51149563.jpg?v=1&amp;c=IWSAsset&amp;k=2&amp;d=38FCB2103A208D77B72886EDBCA5E6302B9AF8A73EDE6BFEAFBC3F0ED233511D"/>
          <p:cNvPicPr>
            <a:picLocks noChangeAspect="1" noChangeArrowheads="1"/>
          </p:cNvPicPr>
          <p:nvPr/>
        </p:nvPicPr>
        <p:blipFill>
          <a:blip r:embed="rId4" cstate="print"/>
          <a:srcRect/>
          <a:stretch>
            <a:fillRect/>
          </a:stretch>
        </p:blipFill>
        <p:spPr bwMode="auto">
          <a:xfrm>
            <a:off x="5541541" y="-1"/>
            <a:ext cx="3602460" cy="40386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2" descr="http://bantelbuilding.com/upload/images/house_framing.jpg"/>
          <p:cNvPicPr>
            <a:picLocks noChangeAspect="1" noChangeArrowheads="1"/>
          </p:cNvPicPr>
          <p:nvPr/>
        </p:nvPicPr>
        <p:blipFill>
          <a:blip r:embed="rId3" cstate="print"/>
          <a:srcRect/>
          <a:stretch>
            <a:fillRect/>
          </a:stretch>
        </p:blipFill>
        <p:spPr bwMode="auto">
          <a:xfrm>
            <a:off x="0" y="2774290"/>
            <a:ext cx="5867400" cy="4083710"/>
          </a:xfrm>
          <a:prstGeom prst="rect">
            <a:avLst/>
          </a:prstGeom>
          <a:noFill/>
          <a:ln w="9525">
            <a:noFill/>
            <a:miter lim="800000"/>
            <a:headEnd/>
            <a:tailEnd/>
          </a:ln>
        </p:spPr>
      </p:pic>
      <p:sp>
        <p:nvSpPr>
          <p:cNvPr id="17410" name="Rectangle 3"/>
          <p:cNvSpPr>
            <a:spLocks noGrp="1" noChangeArrowheads="1"/>
          </p:cNvSpPr>
          <p:nvPr>
            <p:ph type="body" idx="1"/>
          </p:nvPr>
        </p:nvSpPr>
        <p:spPr>
          <a:xfrm>
            <a:off x="304800" y="0"/>
            <a:ext cx="4953000" cy="6858000"/>
          </a:xfrm>
        </p:spPr>
        <p:txBody>
          <a:bodyPr/>
          <a:lstStyle/>
          <a:p>
            <a:pPr eaLnBrk="1" hangingPunct="1">
              <a:buFontTx/>
              <a:buNone/>
            </a:pPr>
            <a:endParaRPr lang="en-US" altLang="en-US" sz="2800" b="1" dirty="0" smtClean="0">
              <a:latin typeface="Bookman Old Style" pitchFamily="18" charset="0"/>
            </a:endParaRPr>
          </a:p>
          <a:p>
            <a:pPr eaLnBrk="1" hangingPunct="1">
              <a:buFontTx/>
              <a:buNone/>
            </a:pPr>
            <a:r>
              <a:rPr lang="en-US" altLang="en-US" b="1" u="sng" dirty="0" smtClean="0">
                <a:latin typeface="Bookman Old Style" pitchFamily="18" charset="0"/>
              </a:rPr>
              <a:t>Media or Materials</a:t>
            </a:r>
          </a:p>
          <a:p>
            <a:pPr eaLnBrk="1" hangingPunct="1">
              <a:buFont typeface="Arial" pitchFamily="34" charset="0"/>
              <a:buChar char="•"/>
            </a:pPr>
            <a:r>
              <a:rPr lang="en-US" altLang="en-US" sz="2800" b="1" dirty="0" smtClean="0">
                <a:latin typeface="Bookman Old Style" pitchFamily="18" charset="0"/>
              </a:rPr>
              <a:t>what the structure is made from</a:t>
            </a:r>
          </a:p>
          <a:p>
            <a:pPr eaLnBrk="1" hangingPunct="1">
              <a:buFontTx/>
              <a:buNone/>
            </a:pPr>
            <a:endParaRPr lang="en-US" altLang="en-US" sz="2800" b="1" dirty="0" smtClean="0">
              <a:latin typeface="Bookman Old Style" pitchFamily="18" charset="0"/>
            </a:endParaRPr>
          </a:p>
          <a:p>
            <a:pPr eaLnBrk="1" hangingPunct="1">
              <a:buFontTx/>
              <a:buNone/>
            </a:pPr>
            <a:endParaRPr lang="en-US" altLang="en-US" sz="2800" b="1" dirty="0" smtClean="0">
              <a:latin typeface="Bookman Old Style" pitchFamily="18" charset="0"/>
            </a:endParaRPr>
          </a:p>
          <a:p>
            <a:pPr eaLnBrk="1" hangingPunct="1">
              <a:buFontTx/>
              <a:buNone/>
            </a:pPr>
            <a:endParaRPr lang="en-US" altLang="en-US" sz="2800" b="1" dirty="0" smtClean="0">
              <a:latin typeface="Bookman Old Style" pitchFamily="18" charset="0"/>
            </a:endParaRPr>
          </a:p>
        </p:txBody>
      </p:sp>
      <p:pic>
        <p:nvPicPr>
          <p:cNvPr id="17413" name="Picture 8" descr="Columns"/>
          <p:cNvPicPr>
            <a:picLocks noChangeAspect="1" noChangeArrowheads="1"/>
          </p:cNvPicPr>
          <p:nvPr/>
        </p:nvPicPr>
        <p:blipFill>
          <a:blip r:embed="rId4" cstate="print"/>
          <a:srcRect/>
          <a:stretch>
            <a:fillRect/>
          </a:stretch>
        </p:blipFill>
        <p:spPr bwMode="auto">
          <a:xfrm>
            <a:off x="5562600" y="457200"/>
            <a:ext cx="3352800" cy="31309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512" y="2286000"/>
            <a:ext cx="9032488" cy="1143000"/>
          </a:xfrm>
        </p:spPr>
        <p:txBody>
          <a:bodyPr/>
          <a:lstStyle/>
          <a:p>
            <a:r>
              <a:rPr lang="en-US" altLang="en-US" sz="3600" b="1" u="sng" dirty="0" smtClean="0">
                <a:latin typeface="Bookman Old Style" pitchFamily="18" charset="0"/>
              </a:rPr>
              <a:t>The Elements of Architecture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TotalTime>
  <Words>538</Words>
  <Application>Microsoft Office PowerPoint</Application>
  <PresentationFormat>On-screen Show (4:3)</PresentationFormat>
  <Paragraphs>90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Bookman Old Style</vt:lpstr>
      <vt:lpstr>Calibri</vt:lpstr>
      <vt:lpstr>Default Design</vt:lpstr>
      <vt:lpstr>Elements and Principles of Architecture: The Basics of Beautiful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Elements of Architecture</vt:lpstr>
      <vt:lpstr>PowerPoint Presentation</vt:lpstr>
      <vt:lpstr>PowerPoint Presentation</vt:lpstr>
      <vt:lpstr>PowerPoint Presentation</vt:lpstr>
      <vt:lpstr>PowerPoint Presentation</vt:lpstr>
      <vt:lpstr>The Principles of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Architecture: The Basics of Beautiful Design</dc:title>
  <dc:creator>laurengallicchio</dc:creator>
  <cp:lastModifiedBy>McDonald, Benjamin</cp:lastModifiedBy>
  <cp:revision>373</cp:revision>
  <cp:lastPrinted>2016-08-31T14:08:40Z</cp:lastPrinted>
  <dcterms:created xsi:type="dcterms:W3CDTF">2006-11-12T20:44:33Z</dcterms:created>
  <dcterms:modified xsi:type="dcterms:W3CDTF">2016-09-02T18:26:14Z</dcterms:modified>
</cp:coreProperties>
</file>