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6" r:id="rId2"/>
    <p:sldId id="372" r:id="rId3"/>
    <p:sldId id="373" r:id="rId4"/>
    <p:sldId id="257" r:id="rId5"/>
    <p:sldId id="264" r:id="rId6"/>
    <p:sldId id="268" r:id="rId7"/>
    <p:sldId id="375" r:id="rId8"/>
    <p:sldId id="376" r:id="rId9"/>
    <p:sldId id="377" r:id="rId10"/>
    <p:sldId id="275" r:id="rId11"/>
    <p:sldId id="274" r:id="rId12"/>
    <p:sldId id="277" r:id="rId13"/>
    <p:sldId id="272" r:id="rId14"/>
    <p:sldId id="267" r:id="rId15"/>
    <p:sldId id="300" r:id="rId16"/>
    <p:sldId id="367" r:id="rId17"/>
    <p:sldId id="271" r:id="rId18"/>
    <p:sldId id="279" r:id="rId19"/>
    <p:sldId id="299" r:id="rId20"/>
    <p:sldId id="280" r:id="rId21"/>
    <p:sldId id="281" r:id="rId22"/>
    <p:sldId id="374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1F1"/>
    <a:srgbClr val="4BB2FF"/>
    <a:srgbClr val="DE461C"/>
    <a:srgbClr val="FDFFF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110" y="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2C2E3B-D692-426F-9D26-82E8FB9C83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15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FC3C91-330C-49B8-BE43-87285A3BF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89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ndy.saturn9.ws/Photo%20Albums/sidewalk/content/0_large.html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6D400E-F178-4FEE-A217-996166039D3C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77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3DE7B1-2AAE-4BBE-8E38-5F9D1FB2B4F0}" type="slidenum">
              <a:rPr lang="en-US"/>
              <a:pPr/>
              <a:t>15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25948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F21F4E-1FE8-408C-B569-65B7217F1BF4}" type="slidenum">
              <a:rPr lang="en-US"/>
              <a:pPr/>
              <a:t>17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309209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154A0-D584-49DF-8556-2A78B36B3517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445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ACF143-AB43-4A0C-A62B-881729BC436F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119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BA7EA1-41DB-4081-96FC-B291C6EB164A}" type="slidenum">
              <a:rPr lang="en-US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274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3F75D3-CEBF-49E4-9AF6-F5D5B521B0C4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015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194CC1-AAF3-408D-93A5-03F013259131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80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92D4E2-E61F-41D2-A7B7-FF8CC093100B}" type="slidenum">
              <a:rPr lang="en-US"/>
              <a:pPr/>
              <a:t>4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68548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51187-4D92-4B9B-B88F-78A788B9991B}" type="slidenum">
              <a:rPr lang="en-US"/>
              <a:pPr/>
              <a:t>5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76274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7B7256-9A7B-454B-9A4B-C02C81F95E3D}" type="slidenum">
              <a:rPr lang="en-US"/>
              <a:pPr/>
              <a:t>6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Jacob Lawrence- The Lovers</a:t>
            </a:r>
          </a:p>
        </p:txBody>
      </p:sp>
    </p:spTree>
    <p:extLst>
      <p:ext uri="{BB962C8B-B14F-4D97-AF65-F5344CB8AC3E}">
        <p14:creationId xmlns:p14="http://schemas.microsoft.com/office/powerpoint/2010/main" val="947735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D76510-B38A-45AA-AFF0-9437289E5F84}" type="slidenum">
              <a:rPr lang="en-US"/>
              <a:pPr/>
              <a:t>10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08966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F91EAC-6698-44D3-85F1-2F5AA0FE6576}" type="slidenum">
              <a:rPr lang="en-US"/>
              <a:pPr/>
              <a:t>11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2095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304571-E2B6-43CD-8F85-8D3EFAF0A55F}" type="slidenum">
              <a:rPr lang="en-US"/>
              <a:pPr/>
              <a:t>12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 smtClean="0"/>
              <a:t>Julien Beever</a:t>
            </a:r>
          </a:p>
          <a:p>
            <a:pPr eaLnBrk="1" hangingPunct="1">
              <a:buFontTx/>
              <a:buChar char="-"/>
            </a:pPr>
            <a:r>
              <a:rPr lang="en-US" u="sng" smtClean="0">
                <a:hlinkClick r:id="rId3"/>
              </a:rPr>
              <a:t>http://andy.saturn9.ws/Photo%20Albums/sidewalk/content/0_large.html</a:t>
            </a:r>
            <a:endParaRPr lang="en-US" smtClean="0"/>
          </a:p>
          <a:p>
            <a:pPr eaLnBrk="1" hangingPunct="1">
              <a:buFontTx/>
              <a:buChar char="-"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7857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0813F7-4FCE-4DAE-803F-508C7E9B5F23}" type="slidenum">
              <a:rPr lang="en-US"/>
              <a:pPr/>
              <a:t>13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04952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7091A9-B5E9-428F-9313-8F4640F15962}" type="slidenum">
              <a:rPr lang="en-US"/>
              <a:pPr/>
              <a:t>14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06917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9F3DE7-C7CC-4C3F-99D7-326B6274C1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83704C-91EE-4F99-8676-BA7707715D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9B472-7CA0-4EA5-ADFB-6D802CE519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A03E41-D06B-4789-9091-778A1BA92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031962-C9A8-477B-9FC4-6533B76D2B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A912D-629B-421E-9048-41D6A8D024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42E415-1F17-4266-85CE-9DDEB5DC5F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47B99-E3A1-4198-9DD4-FA0EA14027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E86DDB-7A27-4E16-83B9-E67159F3AB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216F8F-732A-4A5D-A76B-B4A3C76EDE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49DC2-4956-4803-B57D-016561D0E8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55AB861-15DF-47B0-B44B-BD5DF127A0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b="1" u="sng" dirty="0" smtClean="0">
                <a:solidFill>
                  <a:schemeClr val="bg1"/>
                </a:solidFill>
              </a:rPr>
              <a:t>Elements </a:t>
            </a:r>
            <a:r>
              <a:rPr lang="en-US" b="1" u="sng" dirty="0">
                <a:solidFill>
                  <a:schemeClr val="bg1"/>
                </a:solidFill>
              </a:rPr>
              <a:t>of Art </a:t>
            </a:r>
            <a:r>
              <a:rPr lang="en-US" b="1" u="sng" dirty="0" smtClean="0">
                <a:solidFill>
                  <a:schemeClr val="bg1"/>
                </a:solidFill>
              </a:rPr>
              <a:t>Notes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sz="28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42082"/>
              </p:ext>
            </p:extLst>
          </p:nvPr>
        </p:nvGraphicFramePr>
        <p:xfrm>
          <a:off x="381000" y="1524000"/>
          <a:ext cx="8458200" cy="742950"/>
        </p:xfrm>
        <a:graphic>
          <a:graphicData uri="http://schemas.openxmlformats.org/drawingml/2006/table">
            <a:tbl>
              <a:tblPr/>
              <a:tblGrid>
                <a:gridCol w="1676400"/>
                <a:gridCol w="4343400"/>
                <a:gridCol w="2438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Term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Definition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Illustration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525825"/>
              </p:ext>
            </p:extLst>
          </p:nvPr>
        </p:nvGraphicFramePr>
        <p:xfrm>
          <a:off x="304800" y="3276600"/>
          <a:ext cx="8458200" cy="2657497"/>
        </p:xfrm>
        <a:graphic>
          <a:graphicData uri="http://schemas.openxmlformats.org/drawingml/2006/table">
            <a:tbl>
              <a:tblPr/>
              <a:tblGrid>
                <a:gridCol w="1676400"/>
                <a:gridCol w="4343400"/>
                <a:gridCol w="2438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Term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Definition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Illustration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adley Hand ITC" pitchFamily="66" charset="0"/>
                        </a:rPr>
                        <a:t>Subject</a:t>
                      </a: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radley Hand ITC" pitchFamily="66" charset="0"/>
                        </a:rPr>
                        <a:t>The central image of the work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radley Hand ITC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radley Hand ITC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radley Hand ITC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radley Hand ITC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radley Hand ITC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radley Hand ITC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radley Hand ITC" pitchFamily="66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         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radley Hand ITC" pitchFamily="66" charset="0"/>
                        </a:rPr>
                        <a:t>Subject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9247" name="TextBox 5"/>
          <p:cNvSpPr txBox="1">
            <a:spLocks noChangeArrowheads="1"/>
          </p:cNvSpPr>
          <p:nvPr/>
        </p:nvSpPr>
        <p:spPr bwMode="auto">
          <a:xfrm>
            <a:off x="533400" y="2819400"/>
            <a:ext cx="2743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Example:</a:t>
            </a:r>
          </a:p>
        </p:txBody>
      </p:sp>
      <p:sp>
        <p:nvSpPr>
          <p:cNvPr id="7" name="Rectangle 6"/>
          <p:cNvSpPr/>
          <p:nvPr/>
        </p:nvSpPr>
        <p:spPr>
          <a:xfrm>
            <a:off x="6324600" y="3810000"/>
            <a:ext cx="24384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9249" name="Picture 2" descr="C:\Documents and Settings\lgallicchio\My Documents\My Pictures\Microsoft Clip Organizer\j033573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962400"/>
            <a:ext cx="17462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Up Arrow 8"/>
          <p:cNvSpPr/>
          <p:nvPr/>
        </p:nvSpPr>
        <p:spPr>
          <a:xfrm>
            <a:off x="7543800" y="4648200"/>
            <a:ext cx="381000" cy="9144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87362"/>
            <a:ext cx="8686800" cy="1036638"/>
          </a:xfrm>
        </p:spPr>
        <p:txBody>
          <a:bodyPr/>
          <a:lstStyle/>
          <a:p>
            <a:pPr algn="l" eaLnBrk="1" hangingPunct="1"/>
            <a:r>
              <a:rPr lang="en-US" sz="3200" b="1" u="sng" dirty="0" smtClean="0">
                <a:solidFill>
                  <a:schemeClr val="bg1"/>
                </a:solidFill>
              </a:rPr>
              <a:t>Line: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A path that a point makes through space. Lines can convey emotions.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endParaRPr lang="en-US" sz="4000" dirty="0" smtClean="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4340" name="Picture 7" descr="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371600"/>
            <a:ext cx="8382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39762"/>
            <a:ext cx="7391400" cy="808038"/>
          </a:xfrm>
        </p:spPr>
        <p:txBody>
          <a:bodyPr/>
          <a:lstStyle/>
          <a:p>
            <a:pPr algn="l" eaLnBrk="1" hangingPunct="1"/>
            <a:r>
              <a:rPr lang="en-US" sz="3600" b="1" u="sng" dirty="0" smtClean="0">
                <a:solidFill>
                  <a:schemeClr val="bg1"/>
                </a:solidFill>
              </a:rPr>
              <a:t>Shape: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a 2-D area that is enclosed with a line</a:t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5364" name="Picture 5" descr="sha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478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u="sng" dirty="0" smtClean="0">
                <a:solidFill>
                  <a:schemeClr val="bg1"/>
                </a:solidFill>
              </a:rPr>
              <a:t>Form: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a shape that has become 3-D. Form shows depth.</a:t>
            </a:r>
          </a:p>
        </p:txBody>
      </p:sp>
      <p:pic>
        <p:nvPicPr>
          <p:cNvPr id="16388" name="Picture 6" descr="radovi3an"/>
          <p:cNvPicPr>
            <a:picLocks noChangeAspect="1" noChangeArrowheads="1"/>
          </p:cNvPicPr>
          <p:nvPr/>
        </p:nvPicPr>
        <p:blipFill>
          <a:blip r:embed="rId3" cstate="print"/>
          <a:srcRect t="12676" r="9774"/>
          <a:stretch>
            <a:fillRect/>
          </a:stretch>
        </p:blipFill>
        <p:spPr bwMode="auto">
          <a:xfrm>
            <a:off x="0" y="198120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39762"/>
            <a:ext cx="8686800" cy="731838"/>
          </a:xfrm>
        </p:spPr>
        <p:txBody>
          <a:bodyPr/>
          <a:lstStyle/>
          <a:p>
            <a:pPr algn="l" eaLnBrk="1" hangingPunct="1"/>
            <a:r>
              <a:rPr lang="en-US" sz="3200" b="1" u="sng" dirty="0" smtClean="0">
                <a:solidFill>
                  <a:schemeClr val="bg1"/>
                </a:solidFill>
              </a:rPr>
              <a:t>Texture: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the way the surface of an object looks like it feels, such as paintings and drawings</a:t>
            </a:r>
            <a:br>
              <a:rPr lang="en-US" sz="3200" dirty="0" smtClean="0">
                <a:solidFill>
                  <a:schemeClr val="bg1"/>
                </a:solidFill>
              </a:rPr>
            </a:br>
            <a:endParaRPr lang="en-US" sz="3200" dirty="0" smtClean="0">
              <a:solidFill>
                <a:schemeClr val="bg1"/>
              </a:solidFill>
            </a:endParaRPr>
          </a:p>
        </p:txBody>
      </p:sp>
      <p:pic>
        <p:nvPicPr>
          <p:cNvPr id="17412" name="Picture 5" descr="tex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0"/>
            <a:ext cx="8681545" cy="5144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6934200" cy="1143000"/>
          </a:xfrm>
        </p:spPr>
        <p:txBody>
          <a:bodyPr/>
          <a:lstStyle/>
          <a:p>
            <a:pPr algn="l" eaLnBrk="1" hangingPunct="1"/>
            <a:r>
              <a:rPr lang="en-US" sz="3600" b="1" u="sng" dirty="0" smtClean="0">
                <a:solidFill>
                  <a:schemeClr val="bg1"/>
                </a:solidFill>
              </a:rPr>
              <a:t>Space: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the area inside, around, or under, an area 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endParaRPr lang="en-US" sz="4000" dirty="0" smtClean="0">
              <a:solidFill>
                <a:schemeClr val="bg1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5715000"/>
            <a:ext cx="8305800" cy="76200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u="sng" dirty="0" smtClean="0">
                <a:solidFill>
                  <a:srgbClr val="00B0F0"/>
                </a:solidFill>
              </a:rPr>
              <a:t>Positive- Filled space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chemeClr val="bg1"/>
                </a:solidFill>
              </a:rPr>
              <a:t>			</a:t>
            </a:r>
            <a:r>
              <a:rPr lang="en-US" u="sng" dirty="0" smtClean="0">
                <a:solidFill>
                  <a:srgbClr val="FFC000"/>
                </a:solidFill>
              </a:rPr>
              <a:t>Negative- </a:t>
            </a:r>
            <a:r>
              <a:rPr lang="en-US" u="sng" dirty="0" smtClean="0">
                <a:solidFill>
                  <a:srgbClr val="FFC000"/>
                </a:solidFill>
              </a:rPr>
              <a:t>Empty space</a:t>
            </a:r>
          </a:p>
        </p:txBody>
      </p:sp>
      <p:pic>
        <p:nvPicPr>
          <p:cNvPr id="22532" name="Picture 5" descr="spa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295400"/>
            <a:ext cx="7543800" cy="428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5" descr="degas_petits_ra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4876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E:\[ TEACHING STUFF ]\ARTS &amp; HUMANITIES\[ Elements of Art - resources ]\Positive vs Negative Space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276600"/>
            <a:ext cx="43434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[ TEACHING STUFF ]\ARTS &amp; HUMANITIES\[ Elements of Art - resources ]\Positive vs Negative Space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838"/>
            <a:ext cx="8534400" cy="639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75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>
                <a:solidFill>
                  <a:schemeClr val="bg1"/>
                </a:solidFill>
              </a:rPr>
              <a:t>Value: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describes the darkness or lightness of an object</a:t>
            </a:r>
            <a:br>
              <a:rPr lang="en-US" sz="3200" dirty="0" smtClean="0">
                <a:solidFill>
                  <a:schemeClr val="bg1"/>
                </a:solidFill>
              </a:rPr>
            </a:b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4580" name="Picture 5" descr="va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447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own Arrow 4"/>
          <p:cNvSpPr/>
          <p:nvPr/>
        </p:nvSpPr>
        <p:spPr>
          <a:xfrm rot="10800000">
            <a:off x="1066800" y="2819400"/>
            <a:ext cx="533400" cy="1600200"/>
          </a:xfrm>
          <a:prstGeom prst="downArrow">
            <a:avLst>
              <a:gd name="adj1" fmla="val 50000"/>
              <a:gd name="adj2" fmla="val 528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486400" y="1524000"/>
            <a:ext cx="1676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696200" cy="1143000"/>
          </a:xfrm>
        </p:spPr>
        <p:txBody>
          <a:bodyPr/>
          <a:lstStyle/>
          <a:p>
            <a:pPr eaLnBrk="1" hangingPunct="1"/>
            <a:r>
              <a:rPr lang="en-US" sz="3600" b="1" u="sng" dirty="0" smtClean="0">
                <a:solidFill>
                  <a:schemeClr val="bg1"/>
                </a:solidFill>
              </a:rPr>
              <a:t>Color: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derived from reflected light. (</a:t>
            </a:r>
            <a:r>
              <a:rPr lang="en-US" sz="3600" i="1" dirty="0" smtClean="0">
                <a:solidFill>
                  <a:schemeClr val="bg1"/>
                </a:solidFill>
              </a:rPr>
              <a:t>we see it because of light)</a:t>
            </a:r>
            <a:r>
              <a:rPr lang="en-US" sz="3600" u="sng" dirty="0" smtClean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25603" name="Picture 2" descr="The Color Whe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8320" y="1600200"/>
            <a:ext cx="544068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5257800" y="381000"/>
            <a:ext cx="3733800" cy="1143000"/>
          </a:xfrm>
        </p:spPr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>Color Terms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5257800" cy="6553200"/>
          </a:xfrm>
        </p:spPr>
        <p:txBody>
          <a:bodyPr/>
          <a:lstStyle/>
          <a:p>
            <a:r>
              <a:rPr lang="en-US" sz="2400" u="sng" dirty="0" smtClean="0">
                <a:solidFill>
                  <a:schemeClr val="bg1"/>
                </a:solidFill>
              </a:rPr>
              <a:t>Primary:</a:t>
            </a:r>
          </a:p>
          <a:p>
            <a:pPr lvl="1"/>
            <a:r>
              <a:rPr lang="en-US" sz="2400" u="sng" dirty="0" smtClean="0">
                <a:solidFill>
                  <a:schemeClr val="bg1"/>
                </a:solidFill>
              </a:rPr>
              <a:t>can’t be made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red, yellow, blue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Secondary:</a:t>
            </a:r>
          </a:p>
          <a:p>
            <a:pPr lvl="1"/>
            <a:r>
              <a:rPr lang="en-US" sz="2400" u="sng" dirty="0" smtClean="0">
                <a:solidFill>
                  <a:schemeClr val="bg1"/>
                </a:solidFill>
              </a:rPr>
              <a:t>made by two primary colors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green, orange, violet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Tertiary:</a:t>
            </a:r>
          </a:p>
          <a:p>
            <a:pPr lvl="1"/>
            <a:r>
              <a:rPr lang="en-US" sz="2400" u="sng" dirty="0" smtClean="0">
                <a:solidFill>
                  <a:schemeClr val="bg1"/>
                </a:solidFill>
              </a:rPr>
              <a:t>a primary mixed with a secondary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red-orange, blue-green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Complementary:</a:t>
            </a:r>
          </a:p>
          <a:p>
            <a:pPr lvl="1"/>
            <a:r>
              <a:rPr lang="en-US" sz="2000" u="sng" dirty="0" smtClean="0">
                <a:solidFill>
                  <a:schemeClr val="bg1"/>
                </a:solidFill>
              </a:rPr>
              <a:t>opposite each other on the color wheel</a:t>
            </a:r>
          </a:p>
          <a:p>
            <a:pPr lvl="1"/>
            <a:r>
              <a:rPr lang="en-US" sz="2000" dirty="0" smtClean="0">
                <a:solidFill>
                  <a:schemeClr val="bg1"/>
                </a:solidFill>
              </a:rPr>
              <a:t>red/green, blue/orange</a:t>
            </a:r>
          </a:p>
          <a:p>
            <a:r>
              <a:rPr lang="en-US" sz="2400" u="sng" dirty="0" smtClean="0">
                <a:solidFill>
                  <a:schemeClr val="bg1"/>
                </a:solidFill>
              </a:rPr>
              <a:t>Analogous:</a:t>
            </a:r>
          </a:p>
          <a:p>
            <a:pPr lvl="1"/>
            <a:r>
              <a:rPr lang="en-US" sz="2000" u="sng" dirty="0" smtClean="0">
                <a:solidFill>
                  <a:schemeClr val="bg1"/>
                </a:solidFill>
              </a:rPr>
              <a:t>next to each other on the color wheel </a:t>
            </a:r>
          </a:p>
        </p:txBody>
      </p:sp>
      <p:pic>
        <p:nvPicPr>
          <p:cNvPr id="26628" name="Picture 2" descr="The Color Whe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524000"/>
            <a:ext cx="3352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5" descr="C:\Users\cbroderick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0"/>
            <a:ext cx="8763000" cy="5461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Is </a:t>
            </a:r>
            <a:r>
              <a:rPr lang="en-US" b="1" i="1" u="sng" dirty="0" smtClean="0">
                <a:solidFill>
                  <a:schemeClr val="bg1"/>
                </a:solidFill>
              </a:rPr>
              <a:t>this</a:t>
            </a:r>
            <a:r>
              <a:rPr lang="en-US" b="1" i="1" dirty="0" smtClean="0">
                <a:solidFill>
                  <a:schemeClr val="bg1"/>
                </a:solidFill>
              </a:rPr>
              <a:t> art, or artistic?</a:t>
            </a:r>
            <a:endParaRPr lang="en-US" sz="2800" b="1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>
                <a:solidFill>
                  <a:schemeClr val="bg1"/>
                </a:solidFill>
              </a:rPr>
              <a:t>Hue: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a name for a color on the color spectrum--primary and secondary. 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i="1" dirty="0" smtClean="0">
                <a:solidFill>
                  <a:schemeClr val="bg1"/>
                </a:solidFill>
              </a:rPr>
              <a:t>(It’s all about LIGHT!)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u="sng" dirty="0" smtClean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27651" name="Picture 2" descr="http://www.georgehernandez.com/h/xzMisc/Color/Media/HueSystemRGB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600200"/>
            <a:ext cx="6553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219200"/>
          </a:xfrm>
        </p:spPr>
        <p:txBody>
          <a:bodyPr/>
          <a:lstStyle/>
          <a:p>
            <a:pPr eaLnBrk="1" hangingPunct="1"/>
            <a:r>
              <a:rPr lang="en-US" sz="4000" b="1" u="sng" dirty="0" smtClean="0">
                <a:solidFill>
                  <a:schemeClr val="bg1"/>
                </a:solidFill>
              </a:rPr>
              <a:t>Intensity: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the brightness or dullness of a hue. </a:t>
            </a:r>
            <a:r>
              <a:rPr lang="en-US" u="sng" dirty="0" smtClean="0">
                <a:solidFill>
                  <a:schemeClr val="bg1"/>
                </a:solidFill>
              </a:rPr>
              <a:t/>
            </a:r>
            <a:br>
              <a:rPr lang="en-US" u="sng" dirty="0" smtClean="0">
                <a:solidFill>
                  <a:schemeClr val="bg1"/>
                </a:solidFill>
              </a:rPr>
            </a:br>
            <a:endParaRPr lang="en-US" dirty="0" smtClean="0"/>
          </a:p>
        </p:txBody>
      </p:sp>
      <p:pic>
        <p:nvPicPr>
          <p:cNvPr id="28676" name="Picture 2" descr="http://www.georgehernandez.com/h/xzMisc/Color/Media/HueSystemRGB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447800"/>
            <a:ext cx="266906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6" descr="http://api.ning.com/files/BhihvuufKKRK-ywJUc7pYV9AUCk0qjBCMys4ol2SBLh-CkiAmftIhqXBehAGwO8pszN87--nEagteFkcB2GK7SacQFDqQ1b1/spectrum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2495149"/>
            <a:ext cx="6315676" cy="4210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[ TEACHING STUFF ]\ARTS &amp; HUMANITIES\[ Elements of Art - resources ]\Elements of Art - chart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70866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33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2" descr="C:\Users\cbroderick\Desktop\banksy-police-line-dnc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" y="1577852"/>
            <a:ext cx="8943975" cy="5127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Is </a:t>
            </a:r>
            <a:r>
              <a:rPr lang="en-US" b="1" i="1" u="sng" dirty="0" smtClean="0">
                <a:solidFill>
                  <a:schemeClr val="bg1"/>
                </a:solidFill>
              </a:rPr>
              <a:t>this</a:t>
            </a:r>
            <a:r>
              <a:rPr lang="en-US" b="1" i="1" dirty="0" smtClean="0">
                <a:solidFill>
                  <a:schemeClr val="bg1"/>
                </a:solidFill>
              </a:rPr>
              <a:t> art, or artistic?</a:t>
            </a:r>
            <a:endParaRPr lang="en-US" sz="2800" b="1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5410200" cy="1143000"/>
          </a:xfrm>
        </p:spPr>
        <p:txBody>
          <a:bodyPr/>
          <a:lstStyle/>
          <a:p>
            <a:pPr eaLnBrk="1" hangingPunct="1"/>
            <a:r>
              <a:rPr lang="en-US" sz="4800" b="1" i="1" dirty="0" smtClean="0">
                <a:solidFill>
                  <a:schemeClr val="bg1"/>
                </a:solidFill>
              </a:rPr>
              <a:t>What is art?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80010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000" dirty="0" smtClean="0">
                <a:solidFill>
                  <a:schemeClr val="bg1"/>
                </a:solidFill>
              </a:rPr>
              <a:t>*</a:t>
            </a:r>
            <a:r>
              <a:rPr lang="en-US" sz="3000" b="1" u="sng" dirty="0" smtClean="0">
                <a:solidFill>
                  <a:schemeClr val="bg1"/>
                </a:solidFill>
              </a:rPr>
              <a:t>Art</a:t>
            </a:r>
            <a:r>
              <a:rPr lang="en-US" sz="3000" dirty="0" smtClean="0">
                <a:solidFill>
                  <a:schemeClr val="bg1"/>
                </a:solidFill>
              </a:rPr>
              <a:t>: “the visual expression of an idea or experience </a:t>
            </a:r>
            <a:r>
              <a:rPr lang="en-US" sz="3000" b="1" dirty="0" smtClean="0">
                <a:solidFill>
                  <a:schemeClr val="bg1"/>
                </a:solidFill>
              </a:rPr>
              <a:t>created with skill</a:t>
            </a:r>
            <a:r>
              <a:rPr lang="en-US" sz="3000" dirty="0" smtClean="0">
                <a:solidFill>
                  <a:schemeClr val="bg1"/>
                </a:solidFill>
              </a:rPr>
              <a:t>.” </a:t>
            </a:r>
          </a:p>
          <a:p>
            <a:pPr eaLnBrk="1" hangingPunct="1">
              <a:buNone/>
            </a:pPr>
            <a:r>
              <a:rPr lang="en-US" sz="3000" i="1" dirty="0" smtClean="0">
                <a:solidFill>
                  <a:schemeClr val="bg1"/>
                </a:solidFill>
              </a:rPr>
              <a:t>   How is art created?  </a:t>
            </a:r>
            <a:r>
              <a:rPr lang="en-US" sz="3000" dirty="0" smtClean="0">
                <a:solidFill>
                  <a:schemeClr val="bg1"/>
                </a:solidFill>
              </a:rPr>
              <a:t>By using the elements and principles of art. </a:t>
            </a:r>
          </a:p>
          <a:p>
            <a:pPr eaLnBrk="1" hangingPunct="1">
              <a:buFont typeface="Arial" charset="0"/>
              <a:buChar char="•"/>
            </a:pPr>
            <a:endParaRPr lang="en-US" sz="16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3000" dirty="0" smtClean="0">
                <a:solidFill>
                  <a:schemeClr val="bg1"/>
                </a:solidFill>
              </a:rPr>
              <a:t>	*</a:t>
            </a:r>
            <a:r>
              <a:rPr lang="en-US" sz="3000" b="1" u="sng" dirty="0" smtClean="0">
                <a:solidFill>
                  <a:schemeClr val="bg1"/>
                </a:solidFill>
              </a:rPr>
              <a:t>Elements</a:t>
            </a:r>
            <a:r>
              <a:rPr lang="en-US" sz="3000" dirty="0" smtClean="0">
                <a:solidFill>
                  <a:schemeClr val="bg1"/>
                </a:solidFill>
              </a:rPr>
              <a:t>: A and essential component of fundamental  a product</a:t>
            </a:r>
          </a:p>
          <a:p>
            <a:pPr eaLnBrk="1" hangingPunct="1">
              <a:buFontTx/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3000" dirty="0" smtClean="0">
                <a:solidFill>
                  <a:schemeClr val="bg1"/>
                </a:solidFill>
              </a:rPr>
              <a:t>	*</a:t>
            </a:r>
            <a:r>
              <a:rPr lang="en-US" sz="3000" b="1" u="sng" dirty="0" smtClean="0">
                <a:solidFill>
                  <a:schemeClr val="bg1"/>
                </a:solidFill>
              </a:rPr>
              <a:t>Principles</a:t>
            </a:r>
            <a:r>
              <a:rPr lang="en-US" sz="3000" dirty="0" smtClean="0">
                <a:solidFill>
                  <a:schemeClr val="bg1"/>
                </a:solidFill>
              </a:rPr>
              <a:t>: a rule or method for using elements in a product</a:t>
            </a:r>
            <a:r>
              <a:rPr lang="en-US" sz="3000" dirty="0" smtClean="0"/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687"/>
            <a:ext cx="7696200" cy="1143000"/>
          </a:xfrm>
        </p:spPr>
        <p:txBody>
          <a:bodyPr/>
          <a:lstStyle/>
          <a:p>
            <a:pPr eaLnBrk="1" hangingPunct="1"/>
            <a:r>
              <a:rPr lang="en-US" b="1" u="sng" dirty="0" smtClean="0">
                <a:solidFill>
                  <a:schemeClr val="bg1"/>
                </a:solidFill>
              </a:rPr>
              <a:t>Elements of Art - Terms</a:t>
            </a:r>
            <a:endParaRPr lang="en-US" b="1" u="sng" dirty="0" smtClean="0">
              <a:solidFill>
                <a:schemeClr val="bg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458200" cy="5257800"/>
          </a:xfrm>
        </p:spPr>
        <p:txBody>
          <a:bodyPr/>
          <a:lstStyle/>
          <a:p>
            <a:pPr eaLnBrk="1" hangingPunct="1"/>
            <a:r>
              <a:rPr lang="en-US" b="1" u="sng" dirty="0" smtClean="0">
                <a:solidFill>
                  <a:schemeClr val="bg1"/>
                </a:solidFill>
              </a:rPr>
              <a:t>Subject</a:t>
            </a:r>
            <a:r>
              <a:rPr lang="en-US" dirty="0" smtClean="0">
                <a:solidFill>
                  <a:schemeClr val="bg1"/>
                </a:solidFill>
              </a:rPr>
              <a:t>: the focus of the painting</a:t>
            </a:r>
          </a:p>
          <a:p>
            <a:pPr lvl="1" eaLnBrk="1" hangingPunct="1"/>
            <a:r>
              <a:rPr lang="en-US" sz="1600" dirty="0" smtClean="0">
                <a:solidFill>
                  <a:schemeClr val="bg1"/>
                </a:solidFill>
              </a:rPr>
              <a:t>A woman, man, dog, etc. </a:t>
            </a:r>
          </a:p>
          <a:p>
            <a:pPr eaLnBrk="1" hangingPunct="1"/>
            <a:r>
              <a:rPr lang="en-US" b="1" u="sng" dirty="0" smtClean="0">
                <a:solidFill>
                  <a:schemeClr val="bg1"/>
                </a:solidFill>
              </a:rPr>
              <a:t>Medium (media):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the material used to make a piece</a:t>
            </a:r>
          </a:p>
          <a:p>
            <a:pPr lvl="1" eaLnBrk="1" hangingPunct="1"/>
            <a:r>
              <a:rPr lang="en-US" sz="1600" dirty="0" smtClean="0">
                <a:solidFill>
                  <a:schemeClr val="bg1"/>
                </a:solidFill>
              </a:rPr>
              <a:t>Crayons, markers, paint, steel, wood  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en-US" b="1" u="sng" dirty="0" smtClean="0">
                <a:solidFill>
                  <a:schemeClr val="bg1"/>
                </a:solidFill>
              </a:rPr>
              <a:t>Context: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the influence of time, place, and ideas on a work</a:t>
            </a:r>
          </a:p>
          <a:p>
            <a:pPr lvl="1" eaLnBrk="1" hangingPunct="1"/>
            <a:r>
              <a:rPr lang="en-US" sz="1600" dirty="0" smtClean="0">
                <a:solidFill>
                  <a:schemeClr val="bg1"/>
                </a:solidFill>
              </a:rPr>
              <a:t>1800s, France, Paintings should show a brief glimpse of an image</a:t>
            </a:r>
          </a:p>
          <a:p>
            <a:pPr eaLnBrk="1" hangingPunct="1"/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i="1" dirty="0" smtClean="0">
                <a:solidFill>
                  <a:schemeClr val="bg1"/>
                </a:solidFill>
              </a:rPr>
              <a:t>What is the subject?</a:t>
            </a:r>
          </a:p>
        </p:txBody>
      </p:sp>
      <p:pic>
        <p:nvPicPr>
          <p:cNvPr id="12292" name="Picture 6" descr="http://www.artsjournal.com/anotherbb/jacoblawrencelover.jpg"/>
          <p:cNvPicPr>
            <a:picLocks noChangeAspect="1" noChangeArrowheads="1"/>
          </p:cNvPicPr>
          <p:nvPr/>
        </p:nvPicPr>
        <p:blipFill rotWithShape="1">
          <a:blip r:embed="rId3" cstate="print"/>
          <a:srcRect l="1010"/>
          <a:stretch/>
        </p:blipFill>
        <p:spPr bwMode="auto">
          <a:xfrm>
            <a:off x="685800" y="990600"/>
            <a:ext cx="7848600" cy="5515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[ TEACHING STUFF ]\ARTS &amp; HUMANITIES\[ Elements of Art - resources ]\Elements of Art - chart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243"/>
          <a:stretch/>
        </p:blipFill>
        <p:spPr bwMode="auto">
          <a:xfrm>
            <a:off x="152400" y="1524000"/>
            <a:ext cx="8842761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687"/>
            <a:ext cx="7696200" cy="1143000"/>
          </a:xfrm>
        </p:spPr>
        <p:txBody>
          <a:bodyPr/>
          <a:lstStyle/>
          <a:p>
            <a:pPr eaLnBrk="1" hangingPunct="1"/>
            <a:r>
              <a:rPr lang="en-US" b="1" u="sng" dirty="0" smtClean="0">
                <a:solidFill>
                  <a:schemeClr val="bg1"/>
                </a:solidFill>
              </a:rPr>
              <a:t>The Elements</a:t>
            </a:r>
            <a:endParaRPr lang="en-US" b="1" u="sng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68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[ TEACHING STUFF ]\ARTS &amp; HUMANITIES\[ Elements of Art - resources ]\Elements of Art - chart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09" b="28796"/>
          <a:stretch/>
        </p:blipFill>
        <p:spPr bwMode="auto">
          <a:xfrm>
            <a:off x="104775" y="2590800"/>
            <a:ext cx="8961913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687"/>
            <a:ext cx="7696200" cy="1143000"/>
          </a:xfrm>
        </p:spPr>
        <p:txBody>
          <a:bodyPr/>
          <a:lstStyle/>
          <a:p>
            <a:pPr eaLnBrk="1" hangingPunct="1"/>
            <a:r>
              <a:rPr lang="en-US" b="1" u="sng" dirty="0" smtClean="0">
                <a:solidFill>
                  <a:schemeClr val="bg1"/>
                </a:solidFill>
              </a:rPr>
              <a:t>The Elements (cont’d)</a:t>
            </a:r>
            <a:endParaRPr lang="en-US" b="1" u="sng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69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[ TEACHING STUFF ]\ARTS &amp; HUMANITIES\[ Elements of Art - resources ]\Elements of Art - chart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779"/>
          <a:stretch/>
        </p:blipFill>
        <p:spPr bwMode="auto">
          <a:xfrm>
            <a:off x="180975" y="2522250"/>
            <a:ext cx="8810625" cy="326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687"/>
            <a:ext cx="7696200" cy="1143000"/>
          </a:xfrm>
        </p:spPr>
        <p:txBody>
          <a:bodyPr/>
          <a:lstStyle/>
          <a:p>
            <a:pPr eaLnBrk="1" hangingPunct="1"/>
            <a:r>
              <a:rPr lang="en-US" b="1" u="sng" dirty="0" smtClean="0">
                <a:solidFill>
                  <a:schemeClr val="bg1"/>
                </a:solidFill>
              </a:rPr>
              <a:t>The Elements (cont’d)</a:t>
            </a:r>
            <a:endParaRPr lang="en-US" b="1" u="sng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72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6068</TotalTime>
  <Words>359</Words>
  <Application>Microsoft Office PowerPoint</Application>
  <PresentationFormat>On-screen Show (4:3)</PresentationFormat>
  <Paragraphs>88</Paragraphs>
  <Slides>22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Bradley Hand ITC</vt:lpstr>
      <vt:lpstr>Default Design</vt:lpstr>
      <vt:lpstr> Elements of Art Notes </vt:lpstr>
      <vt:lpstr>Is this art, or artistic?</vt:lpstr>
      <vt:lpstr>Is this art, or artistic?</vt:lpstr>
      <vt:lpstr>What is art?</vt:lpstr>
      <vt:lpstr>Elements of Art - Terms</vt:lpstr>
      <vt:lpstr>What is the subject?</vt:lpstr>
      <vt:lpstr>The Elements</vt:lpstr>
      <vt:lpstr>The Elements (cont’d)</vt:lpstr>
      <vt:lpstr>The Elements (cont’d)</vt:lpstr>
      <vt:lpstr>Line: A path that a point makes through space. Lines can convey emotions. </vt:lpstr>
      <vt:lpstr>Shape: a 2-D area that is enclosed with a line </vt:lpstr>
      <vt:lpstr>Form: a shape that has become 3-D. Form shows depth.</vt:lpstr>
      <vt:lpstr>Texture: the way the surface of an object looks like it feels, such as paintings and drawings </vt:lpstr>
      <vt:lpstr>Space: the area inside, around, or under, an area  </vt:lpstr>
      <vt:lpstr>PowerPoint Presentation</vt:lpstr>
      <vt:lpstr>PowerPoint Presentation</vt:lpstr>
      <vt:lpstr>Value: describes the darkness or lightness of an object </vt:lpstr>
      <vt:lpstr>Color: derived from reflected light. (we see it because of light) </vt:lpstr>
      <vt:lpstr>Color Terms</vt:lpstr>
      <vt:lpstr>Hue: a name for a color on the color spectrum--primary and secondary.  (It’s all about LIGHT!)  </vt:lpstr>
      <vt:lpstr>Intensity: the brightness or dullness of a hue.  </vt:lpstr>
      <vt:lpstr>PowerPoint Presentation</vt:lpstr>
    </vt:vector>
  </TitlesOfParts>
  <Company>FCPS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Opener</dc:title>
  <dc:creator>temp</dc:creator>
  <cp:lastModifiedBy>McDonald, Benjamin</cp:lastModifiedBy>
  <cp:revision>379</cp:revision>
  <cp:lastPrinted>2013-07-10T15:00:31Z</cp:lastPrinted>
  <dcterms:created xsi:type="dcterms:W3CDTF">2007-08-17T14:33:59Z</dcterms:created>
  <dcterms:modified xsi:type="dcterms:W3CDTF">2016-08-24T20:17:36Z</dcterms:modified>
</cp:coreProperties>
</file>