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337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298" r:id="rId11"/>
    <p:sldId id="323" r:id="rId12"/>
    <p:sldId id="32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1A56"/>
    <a:srgbClr val="DB4603"/>
    <a:srgbClr val="481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6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BD7E6-B937-44C3-907F-B383057C0D24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EA3E-ED65-4606-BF0F-AFE752E1D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8776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BD7E6-B937-44C3-907F-B383057C0D24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EA3E-ED65-4606-BF0F-AFE752E1D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3449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BD7E6-B937-44C3-907F-B383057C0D24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EA3E-ED65-4606-BF0F-AFE752E1D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2067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BD7E6-B937-44C3-907F-B383057C0D24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EA3E-ED65-4606-BF0F-AFE752E1D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2132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BD7E6-B937-44C3-907F-B383057C0D24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EA3E-ED65-4606-BF0F-AFE752E1D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4651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BD7E6-B937-44C3-907F-B383057C0D24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EA3E-ED65-4606-BF0F-AFE752E1D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9542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BD7E6-B937-44C3-907F-B383057C0D24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EA3E-ED65-4606-BF0F-AFE752E1D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8523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BD7E6-B937-44C3-907F-B383057C0D24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EA3E-ED65-4606-BF0F-AFE752E1D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3793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BD7E6-B937-44C3-907F-B383057C0D24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EA3E-ED65-4606-BF0F-AFE752E1D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0281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BD7E6-B937-44C3-907F-B383057C0D24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EA3E-ED65-4606-BF0F-AFE752E1D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8695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BD7E6-B937-44C3-907F-B383057C0D24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EA3E-ED65-4606-BF0F-AFE752E1D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9292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BD7E6-B937-44C3-907F-B383057C0D24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8EA3E-ED65-4606-BF0F-AFE752E1D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9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8584" y="10971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FINAL EXAM – SPRING 2017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534" y="1233749"/>
            <a:ext cx="8281739" cy="517607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 Black" pitchFamily="34" charset="0"/>
              </a:rPr>
              <a:t>55 multiple choice</a:t>
            </a:r>
          </a:p>
          <a:p>
            <a:r>
              <a:rPr lang="en-US" sz="3200" b="1" dirty="0" smtClean="0">
                <a:latin typeface="Arial Black" pitchFamily="34" charset="0"/>
              </a:rPr>
              <a:t>20 Painting ID (artist &amp; title)</a:t>
            </a:r>
          </a:p>
          <a:p>
            <a:pPr>
              <a:buNone/>
            </a:pPr>
            <a:endParaRPr lang="en-US" sz="1050" b="1" dirty="0">
              <a:latin typeface="Arial Black" pitchFamily="34" charset="0"/>
            </a:endParaRPr>
          </a:p>
          <a:p>
            <a:pPr>
              <a:buNone/>
            </a:pPr>
            <a:r>
              <a:rPr lang="en-US" sz="3200" b="1" dirty="0" smtClean="0">
                <a:latin typeface="Arial Black" pitchFamily="34" charset="0"/>
              </a:rPr>
              <a:t>- Renaissance (14)</a:t>
            </a:r>
          </a:p>
          <a:p>
            <a:pPr>
              <a:buNone/>
            </a:pPr>
            <a:r>
              <a:rPr lang="en-US" sz="3200" b="1" dirty="0" smtClean="0">
                <a:latin typeface="Arial Black" pitchFamily="34" charset="0"/>
              </a:rPr>
              <a:t>- Baroque (15)</a:t>
            </a:r>
          </a:p>
          <a:p>
            <a:pPr>
              <a:buNone/>
            </a:pPr>
            <a:r>
              <a:rPr lang="en-US" sz="3200" b="1" dirty="0" smtClean="0">
                <a:latin typeface="Arial Black" pitchFamily="34" charset="0"/>
              </a:rPr>
              <a:t>- Neoclassical (9)</a:t>
            </a:r>
          </a:p>
          <a:p>
            <a:pPr>
              <a:buNone/>
            </a:pPr>
            <a:r>
              <a:rPr lang="en-US" sz="3200" b="1" dirty="0" smtClean="0">
                <a:latin typeface="Arial Black" pitchFamily="34" charset="0"/>
              </a:rPr>
              <a:t>- Romantic, Realism, Impressionism, Post-Impressionism (17)</a:t>
            </a:r>
          </a:p>
          <a:p>
            <a:pPr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994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83123" y="1702676"/>
            <a:ext cx="3337029" cy="20708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t="8864"/>
          <a:stretch>
            <a:fillRect/>
          </a:stretch>
        </p:blipFill>
        <p:spPr>
          <a:xfrm>
            <a:off x="374946" y="1671147"/>
            <a:ext cx="3061938" cy="2156125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17922" y="233297"/>
            <a:ext cx="3497330" cy="1185594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 Black" pitchFamily="34" charset="0"/>
              </a:rPr>
              <a:t>Goya</a:t>
            </a:r>
          </a:p>
          <a:p>
            <a:r>
              <a:rPr lang="en-US" sz="2400" i="1" dirty="0" smtClean="0">
                <a:latin typeface="Arial Black" pitchFamily="34" charset="0"/>
              </a:rPr>
              <a:t>3</a:t>
            </a:r>
            <a:r>
              <a:rPr lang="en-US" sz="2400" i="1" baseline="30000" dirty="0" smtClean="0">
                <a:latin typeface="Arial Black" pitchFamily="34" charset="0"/>
              </a:rPr>
              <a:t>rd</a:t>
            </a:r>
            <a:r>
              <a:rPr lang="en-US" sz="2400" i="1" dirty="0" smtClean="0">
                <a:latin typeface="Arial Black" pitchFamily="34" charset="0"/>
              </a:rPr>
              <a:t> of May, 1808</a:t>
            </a:r>
          </a:p>
          <a:p>
            <a:r>
              <a:rPr lang="en-US" sz="2400" dirty="0" smtClean="0">
                <a:latin typeface="Arial Black" pitchFamily="34" charset="0"/>
              </a:rPr>
              <a:t>Romantic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117426" y="280602"/>
            <a:ext cx="4916216" cy="1705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t>Brunelleschi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t>Il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t>Duomo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t>(Florence)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t>Renaissance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73198" y="236484"/>
            <a:ext cx="4071043" cy="2297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t>Jefferson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t>Monticello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t>Neoclassical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65252" y="1652506"/>
            <a:ext cx="3209691" cy="213121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23343" y="4694949"/>
            <a:ext cx="4632437" cy="2163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t>Mary Cassatt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t>The Child’s Bath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t>Impressionism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6172" y="3957146"/>
            <a:ext cx="1745025" cy="2664372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5251617" y="4466357"/>
            <a:ext cx="3466714" cy="2454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t>Seurat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t>Sunday Afternoon on la Grande </a:t>
            </a:r>
            <a:r>
              <a:rPr kumimoji="0" lang="en-US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t>Jatte</a:t>
            </a:r>
            <a:endParaRPr kumimoji="0" lang="en-US" sz="2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t>Post-Impressionism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lum bright="10000"/>
          </a:blip>
          <a:stretch>
            <a:fillRect/>
          </a:stretch>
        </p:blipFill>
        <p:spPr>
          <a:xfrm>
            <a:off x="8783350" y="4414347"/>
            <a:ext cx="3144305" cy="2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78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470" y="265427"/>
            <a:ext cx="4131193" cy="2249432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 Black" pitchFamily="34" charset="0"/>
              </a:rPr>
              <a:t>Michelangelo</a:t>
            </a:r>
          </a:p>
          <a:p>
            <a:r>
              <a:rPr lang="en-US" sz="2200" i="1" dirty="0" smtClean="0">
                <a:latin typeface="Arial Black" pitchFamily="34" charset="0"/>
              </a:rPr>
              <a:t>The Last Judgment</a:t>
            </a:r>
          </a:p>
          <a:p>
            <a:r>
              <a:rPr lang="en-US" sz="2200" dirty="0" smtClean="0">
                <a:latin typeface="Arial Black" pitchFamily="34" charset="0"/>
              </a:rPr>
              <a:t>Renaissance</a:t>
            </a:r>
            <a:endParaRPr lang="en-US" sz="2200" dirty="0"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268013" y="1781504"/>
            <a:ext cx="3298481" cy="337440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201653" y="1213944"/>
            <a:ext cx="4368863" cy="2452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t>Jacque-Louis David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t>Death of Marat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t>Neoclassical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7326" y="2525660"/>
            <a:ext cx="3353488" cy="400126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979984" y="264835"/>
            <a:ext cx="5182604" cy="2815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t>Monet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t>Impression Sunrise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t>Impressionism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7162" y="1608084"/>
            <a:ext cx="4175654" cy="323193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234" y="658976"/>
            <a:ext cx="2133598" cy="1537917"/>
          </a:xfrm>
        </p:spPr>
        <p:txBody>
          <a:bodyPr>
            <a:normAutofit/>
          </a:bodyPr>
          <a:lstStyle/>
          <a:p>
            <a:r>
              <a:rPr lang="en-US" sz="2200" dirty="0" err="1" smtClean="0">
                <a:latin typeface="Arial Black" pitchFamily="34" charset="0"/>
              </a:rPr>
              <a:t>Manet</a:t>
            </a:r>
            <a:endParaRPr lang="en-US" sz="2200" dirty="0" smtClean="0">
              <a:latin typeface="Arial Black" pitchFamily="34" charset="0"/>
            </a:endParaRPr>
          </a:p>
          <a:p>
            <a:r>
              <a:rPr lang="en-US" sz="2200" i="1" dirty="0" smtClean="0">
                <a:latin typeface="Arial Black" pitchFamily="34" charset="0"/>
              </a:rPr>
              <a:t>Olympia</a:t>
            </a:r>
          </a:p>
          <a:p>
            <a:r>
              <a:rPr lang="en-US" sz="2200" dirty="0" smtClean="0">
                <a:latin typeface="Arial Black" pitchFamily="34" charset="0"/>
              </a:rPr>
              <a:t>Realism</a:t>
            </a:r>
            <a:endParaRPr lang="en-US" sz="2200" dirty="0"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4162" y="220717"/>
            <a:ext cx="3688191" cy="247518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3340" y="3969731"/>
            <a:ext cx="4263895" cy="1598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t>Raphael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t>School of Athens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t>Renaissance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t="5158" r="4791" b="8187"/>
          <a:stretch>
            <a:fillRect/>
          </a:stretch>
        </p:blipFill>
        <p:spPr>
          <a:xfrm>
            <a:off x="3313526" y="3407645"/>
            <a:ext cx="5057964" cy="258325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973207" y="327905"/>
            <a:ext cx="2483888" cy="229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t>Donatello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t>David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t>Renaissance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65461" y="1749979"/>
            <a:ext cx="2934026" cy="472964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8584" y="10971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Time Periods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534" y="1178329"/>
            <a:ext cx="9141823" cy="51760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Renaissance – 1400-1600</a:t>
            </a:r>
          </a:p>
          <a:p>
            <a:pPr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Baroque – 1600-1750</a:t>
            </a:r>
          </a:p>
          <a:p>
            <a:pPr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Neoclassical – 1750-1800</a:t>
            </a:r>
          </a:p>
          <a:p>
            <a:pPr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Romantic – 1800-1850</a:t>
            </a:r>
          </a:p>
          <a:p>
            <a:pPr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Isms – 1850-1900</a:t>
            </a:r>
          </a:p>
          <a:p>
            <a:pPr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	-- Realism</a:t>
            </a:r>
          </a:p>
          <a:p>
            <a:pPr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	-- Impressionism</a:t>
            </a:r>
          </a:p>
          <a:p>
            <a:pPr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	-- Post-Impressionism</a:t>
            </a:r>
          </a:p>
          <a:p>
            <a:pPr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6508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368" y="119461"/>
            <a:ext cx="10515600" cy="1325563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Renaissance Art </a:t>
            </a:r>
            <a:endParaRPr lang="en-US" u="sng" dirty="0">
              <a:solidFill>
                <a:srgbClr val="481F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032" y="1320656"/>
            <a:ext cx="11053544" cy="508014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Realism and Expressionism</a:t>
            </a:r>
          </a:p>
          <a:p>
            <a:r>
              <a:rPr lang="en-US" sz="3200" dirty="0" smtClean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Geometric Arrangement of Figures</a:t>
            </a:r>
          </a:p>
          <a:p>
            <a:r>
              <a:rPr lang="en-US" sz="3200" dirty="0" smtClean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Classicism (nudity and S-Curve)</a:t>
            </a:r>
          </a:p>
          <a:p>
            <a:r>
              <a:rPr lang="en-US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Chiaroscuro</a:t>
            </a:r>
            <a:r>
              <a:rPr lang="en-US" sz="3200" b="1" u="sng" dirty="0" smtClean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- high contrast of lights and darks</a:t>
            </a:r>
          </a:p>
          <a:p>
            <a:r>
              <a:rPr lang="en-US" sz="32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Sfumato</a:t>
            </a:r>
            <a:r>
              <a:rPr lang="en-US" sz="3200" b="1" u="sng" dirty="0" smtClean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- blurring of edges and shading</a:t>
            </a:r>
          </a:p>
          <a:p>
            <a:r>
              <a:rPr lang="en-US" sz="3200" dirty="0" smtClean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Anatomy</a:t>
            </a:r>
          </a:p>
          <a:p>
            <a:r>
              <a:rPr lang="en-US" sz="3200" dirty="0" smtClean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Use of Perspective</a:t>
            </a:r>
          </a:p>
          <a:p>
            <a:r>
              <a:rPr lang="en-US" sz="3200" dirty="0" smtClean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Religious Subject Matter (but not always!)</a:t>
            </a:r>
          </a:p>
          <a:p>
            <a:endParaRPr lang="en-US" sz="3200" dirty="0" smtClean="0">
              <a:solidFill>
                <a:srgbClr val="481F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en-US" sz="3200" dirty="0">
              <a:solidFill>
                <a:srgbClr val="481F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2336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736" y="119461"/>
            <a:ext cx="10515600" cy="1325563"/>
          </a:xfrm>
        </p:spPr>
        <p:txBody>
          <a:bodyPr/>
          <a:lstStyle/>
          <a:p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Baroque Art </a:t>
            </a:r>
            <a:endParaRPr lang="en-US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976" y="1266057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Tennebrism</a:t>
            </a:r>
            <a:r>
              <a:rPr lang="en-US" sz="32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(extreme contrast of light/dark)</a:t>
            </a:r>
          </a:p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Catholic Christian Imagery                    	(Italian Counter-Reformation)</a:t>
            </a:r>
          </a:p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Action</a:t>
            </a:r>
          </a:p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Drama</a:t>
            </a:r>
          </a:p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Ornamentation/Highly decorated</a:t>
            </a:r>
          </a:p>
          <a:p>
            <a:r>
              <a:rPr lang="en-US" sz="32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Sacred painted as secular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(to gain new Catholic followers)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671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796" y="207465"/>
            <a:ext cx="10515600" cy="1325563"/>
          </a:xfrm>
        </p:spPr>
        <p:txBody>
          <a:bodyPr/>
          <a:lstStyle/>
          <a:p>
            <a:r>
              <a:rPr lang="en-US" u="sng" dirty="0" smtClean="0">
                <a:solidFill>
                  <a:srgbClr val="DB46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Neoclassical Art</a:t>
            </a:r>
            <a:endParaRPr lang="en-US" u="sng" dirty="0">
              <a:solidFill>
                <a:srgbClr val="DB46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3514" y="1336891"/>
            <a:ext cx="10024242" cy="507967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DB46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Order and Reason</a:t>
            </a:r>
          </a:p>
          <a:p>
            <a:r>
              <a:rPr lang="en-US" sz="3200" dirty="0" smtClean="0">
                <a:solidFill>
                  <a:srgbClr val="DB46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Symmetry</a:t>
            </a:r>
          </a:p>
          <a:p>
            <a:r>
              <a:rPr lang="en-US" sz="3200" dirty="0" smtClean="0">
                <a:solidFill>
                  <a:srgbClr val="DB46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Outlines of objects</a:t>
            </a:r>
          </a:p>
          <a:p>
            <a:r>
              <a:rPr lang="en-US" sz="3200" dirty="0" smtClean="0">
                <a:solidFill>
                  <a:srgbClr val="DB46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Architecture symbolized new government in America</a:t>
            </a:r>
          </a:p>
          <a:p>
            <a:r>
              <a:rPr lang="en-US" sz="3200" dirty="0" smtClean="0">
                <a:solidFill>
                  <a:srgbClr val="DB46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“new” classical style – recycling Greek and Roman ideas (again)</a:t>
            </a:r>
          </a:p>
          <a:p>
            <a:r>
              <a:rPr lang="en-US" sz="3200" b="1" u="sng" dirty="0" smtClean="0">
                <a:solidFill>
                  <a:srgbClr val="DB46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Art as propaganda</a:t>
            </a:r>
            <a:r>
              <a:rPr lang="en-US" sz="3200" b="1" dirty="0" smtClean="0">
                <a:solidFill>
                  <a:srgbClr val="DB46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smtClean="0">
                <a:solidFill>
                  <a:srgbClr val="DB46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(French Revolution and Napoleon)</a:t>
            </a:r>
            <a:endParaRPr lang="en-US" sz="3200" dirty="0">
              <a:solidFill>
                <a:srgbClr val="DB46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101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732" y="254763"/>
            <a:ext cx="10515600" cy="1325563"/>
          </a:xfrm>
        </p:spPr>
        <p:txBody>
          <a:bodyPr/>
          <a:lstStyle/>
          <a:p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Romantic Art </a:t>
            </a:r>
            <a:endParaRPr lang="en-US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456" y="1399943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ANY type of emotion</a:t>
            </a:r>
          </a:p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Fantasy</a:t>
            </a:r>
          </a:p>
          <a:p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Interest in nature</a:t>
            </a:r>
          </a:p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Imagination</a:t>
            </a:r>
          </a:p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Idealism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3731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732" y="270529"/>
            <a:ext cx="10515600" cy="1325563"/>
          </a:xfrm>
        </p:spPr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Realism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7387" y="1384188"/>
            <a:ext cx="10607563" cy="43513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Attempt to make images 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REALISTIC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Subjects were normal, poor, every day people</a:t>
            </a:r>
          </a:p>
          <a:p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Influenced by the camera </a:t>
            </a:r>
          </a:p>
          <a:p>
            <a:pPr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	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(Color became more important)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0940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966" y="333593"/>
            <a:ext cx="10515600" cy="1325563"/>
          </a:xfrm>
        </p:spPr>
        <p:txBody>
          <a:bodyPr/>
          <a:lstStyle/>
          <a:p>
            <a:r>
              <a:rPr lang="en-US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Impressionism</a:t>
            </a:r>
            <a:endParaRPr lang="en-US" u="sng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924" y="1431475"/>
            <a:ext cx="10465676" cy="4351338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Rapid, sketchy brushstrokes</a:t>
            </a:r>
          </a:p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Immediate sensations</a:t>
            </a:r>
          </a:p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Focus on how </a:t>
            </a:r>
            <a:r>
              <a:rPr lang="en-US" sz="3200" b="1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light changes color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of objects (scientific!)</a:t>
            </a:r>
          </a:p>
          <a:p>
            <a:endParaRPr lang="en-US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9082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324" y="252256"/>
            <a:ext cx="10515600" cy="1325563"/>
          </a:xfrm>
        </p:spPr>
        <p:txBody>
          <a:bodyPr/>
          <a:lstStyle/>
          <a:p>
            <a:r>
              <a:rPr lang="en-US" u="sng" dirty="0" smtClean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Post-Impressionism</a:t>
            </a:r>
            <a:endParaRPr lang="en-US" u="sng" dirty="0">
              <a:solidFill>
                <a:srgbClr val="3C1A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399" y="1336893"/>
            <a:ext cx="9630104" cy="4985079"/>
          </a:xfrm>
        </p:spPr>
        <p:txBody>
          <a:bodyPr>
            <a:normAutofit/>
          </a:bodyPr>
          <a:lstStyle/>
          <a:p>
            <a:r>
              <a:rPr lang="en-US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 </a:t>
            </a:r>
            <a:r>
              <a:rPr lang="en-US" sz="32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Plein</a:t>
            </a:r>
            <a:r>
              <a:rPr lang="en-US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Air </a:t>
            </a:r>
            <a:r>
              <a:rPr lang="en-US" sz="3200" b="1" u="sng" dirty="0" smtClean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– painting outdoors/natural light/”true” color</a:t>
            </a:r>
          </a:p>
          <a:p>
            <a:endParaRPr lang="en-US" sz="1100" b="1" u="sng" dirty="0" smtClean="0">
              <a:solidFill>
                <a:srgbClr val="3C1A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en-US" sz="3200" b="1" u="sng" dirty="0" smtClean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Individualized Style:</a:t>
            </a:r>
          </a:p>
          <a:p>
            <a:pPr lvl="1">
              <a:buNone/>
            </a:pPr>
            <a:r>
              <a:rPr lang="en-US" sz="3200" dirty="0" smtClean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-- Van Gogh – short, thick layers of paint</a:t>
            </a:r>
          </a:p>
          <a:p>
            <a:pPr lvl="1">
              <a:buNone/>
            </a:pPr>
            <a:r>
              <a:rPr lang="en-US" sz="3200" dirty="0" smtClean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-- Gauguin – solid colors, island scenes (</a:t>
            </a:r>
            <a:r>
              <a:rPr lang="en-US" sz="3200" dirty="0" err="1" smtClean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Primativism</a:t>
            </a:r>
            <a:r>
              <a:rPr lang="en-US" sz="3200" dirty="0" smtClean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</a:t>
            </a:r>
          </a:p>
          <a:p>
            <a:pPr lvl="1">
              <a:buNone/>
            </a:pPr>
            <a:r>
              <a:rPr lang="en-US" sz="3200" dirty="0" smtClean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-- Seurat – painting with dots (Pointillism)</a:t>
            </a:r>
            <a:endParaRPr lang="en-US" sz="3200" dirty="0">
              <a:solidFill>
                <a:srgbClr val="3C1A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0238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302</Words>
  <Application>Microsoft Office PowerPoint</Application>
  <PresentationFormat>Widescreen</PresentationFormat>
  <Paragraphs>95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Office Theme</vt:lpstr>
      <vt:lpstr>FINAL EXAM – SPRING 2017</vt:lpstr>
      <vt:lpstr>Time Periods</vt:lpstr>
      <vt:lpstr>Renaissance Art </vt:lpstr>
      <vt:lpstr>Baroque Art </vt:lpstr>
      <vt:lpstr>Neoclassical Art</vt:lpstr>
      <vt:lpstr>Romantic Art </vt:lpstr>
      <vt:lpstr>Realism</vt:lpstr>
      <vt:lpstr>Impressionism</vt:lpstr>
      <vt:lpstr>Post-Impressionism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Holdren, Mike</dc:creator>
  <cp:lastModifiedBy>McDonald, Benjamin</cp:lastModifiedBy>
  <cp:revision>191</cp:revision>
  <dcterms:created xsi:type="dcterms:W3CDTF">2016-05-12T15:09:51Z</dcterms:created>
  <dcterms:modified xsi:type="dcterms:W3CDTF">2017-05-12T14:35:15Z</dcterms:modified>
</cp:coreProperties>
</file>