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29" r:id="rId11"/>
    <p:sldId id="332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56"/>
    <a:srgbClr val="DB4603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77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44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06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13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6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54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52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79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28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9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29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84" y="1097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FINAL EXAM – SPRING 2017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34" y="1233749"/>
            <a:ext cx="8281739" cy="51760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55 multiple choice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 Painting ID (artist &amp; title)</a:t>
            </a:r>
          </a:p>
          <a:p>
            <a:pPr>
              <a:buNone/>
            </a:pP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Renaissance (14)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Baroque (15)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Neoclassical (9)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Romantic, Realism, Impressionism, Post-Impressionism (17)</a:t>
            </a:r>
          </a:p>
          <a:p>
            <a:pPr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62" y="406729"/>
            <a:ext cx="4096407" cy="157972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Black" pitchFamily="34" charset="0"/>
              </a:rPr>
              <a:t>Caravaggio</a:t>
            </a:r>
          </a:p>
          <a:p>
            <a:r>
              <a:rPr lang="en-US" sz="2200" i="1" dirty="0" smtClean="0">
                <a:latin typeface="Arial Black" pitchFamily="34" charset="0"/>
              </a:rPr>
              <a:t>Conversion of St. Paul</a:t>
            </a:r>
          </a:p>
          <a:p>
            <a:r>
              <a:rPr lang="en-US" sz="2200" dirty="0" smtClean="0">
                <a:latin typeface="Arial Black" pitchFamily="34" charset="0"/>
              </a:rPr>
              <a:t>Baroque</a:t>
            </a:r>
            <a:endParaRPr lang="en-US" sz="2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34373" y="1991795"/>
            <a:ext cx="3223227" cy="42592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20964" y="406733"/>
            <a:ext cx="4459013" cy="156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Velazquez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Las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Meninas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Baroque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8362156" y="2015044"/>
            <a:ext cx="3461981" cy="39422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95344" y="375197"/>
            <a:ext cx="3897974" cy="187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Michelangelo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David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Renaissance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655030" y="1895610"/>
            <a:ext cx="2959708" cy="4439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69" y="217542"/>
            <a:ext cx="5341883" cy="165855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Black" pitchFamily="34" charset="0"/>
              </a:rPr>
              <a:t>Bernini</a:t>
            </a:r>
          </a:p>
          <a:p>
            <a:r>
              <a:rPr lang="en-US" sz="2200" i="1" dirty="0" smtClean="0">
                <a:latin typeface="Arial Black" pitchFamily="34" charset="0"/>
              </a:rPr>
              <a:t>Ecstasy of St. Teresa</a:t>
            </a:r>
          </a:p>
          <a:p>
            <a:r>
              <a:rPr lang="en-US" sz="2200" dirty="0" smtClean="0">
                <a:latin typeface="Arial Black" pitchFamily="34" charset="0"/>
              </a:rPr>
              <a:t>Baroque</a:t>
            </a:r>
            <a:endParaRPr lang="en-US" sz="2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49300" y="1593624"/>
            <a:ext cx="2904677" cy="41923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03182" y="280603"/>
            <a:ext cx="4988818" cy="211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Delacroix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Liberty Leading the People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Romantic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8045272" y="1639609"/>
            <a:ext cx="3841929" cy="30399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54821" y="1920217"/>
            <a:ext cx="5529176" cy="275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David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Oath of the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Horatii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Neoclassic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0362" y="3294993"/>
            <a:ext cx="4351967" cy="32949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6" y="343666"/>
            <a:ext cx="4546797" cy="250418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Black" pitchFamily="34" charset="0"/>
              </a:rPr>
              <a:t>Rembrandt</a:t>
            </a:r>
          </a:p>
          <a:p>
            <a:r>
              <a:rPr lang="en-US" sz="2200" i="1" dirty="0" smtClean="0">
                <a:latin typeface="Arial Black" pitchFamily="34" charset="0"/>
              </a:rPr>
              <a:t>The Night Watch</a:t>
            </a:r>
          </a:p>
          <a:p>
            <a:r>
              <a:rPr lang="en-US" sz="2200" dirty="0" smtClean="0">
                <a:latin typeface="Arial Black" pitchFamily="34" charset="0"/>
              </a:rPr>
              <a:t>Baroque</a:t>
            </a:r>
            <a:endParaRPr lang="en-US" sz="2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6391" t="14220"/>
          <a:stretch>
            <a:fillRect/>
          </a:stretch>
        </p:blipFill>
        <p:spPr>
          <a:xfrm>
            <a:off x="173420" y="1576551"/>
            <a:ext cx="3779652" cy="27904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69168" y="296369"/>
            <a:ext cx="4924727" cy="2818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Van Gogh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Starry Night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Post-Impressionism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2395" t="1825" r="2134" b="2938"/>
          <a:stretch>
            <a:fillRect/>
          </a:stretch>
        </p:blipFill>
        <p:spPr>
          <a:xfrm>
            <a:off x="8314970" y="1623847"/>
            <a:ext cx="3640189" cy="27589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6971" y="2424711"/>
            <a:ext cx="3359761" cy="23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Michelangelo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The Sistine Chapel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Renaissance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2" descr="http://acesweeklyblog.com/wp-content/uploads/2014/10/Sistine-Chapel-ceiling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567" y="3770703"/>
            <a:ext cx="3941380" cy="2628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84" y="1097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Time Periods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34" y="1178329"/>
            <a:ext cx="9141823" cy="5176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Renaissance – 1400-1600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Baroque – 1600-1750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Neoclassical – 1750-1800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Romantic – 1800-1850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Isms – 1850-1900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Realism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Impressionism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Post-Impressionism</a:t>
            </a:r>
          </a:p>
          <a:p>
            <a:pPr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5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8" y="119461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Renaissance Art </a:t>
            </a:r>
            <a:endParaRPr lang="en-US" u="sng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2" y="1320656"/>
            <a:ext cx="11053544" cy="508014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Realism and Expressionism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Geometric Arrangement of Figures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Classicism (nudity and S-Curve)</a:t>
            </a:r>
          </a:p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Chiaroscuro</a:t>
            </a:r>
            <a:r>
              <a:rPr lang="en-US" sz="3200" b="1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high contrast of lights and darks</a:t>
            </a:r>
          </a:p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Sfumato</a:t>
            </a:r>
            <a:r>
              <a:rPr lang="en-US" sz="3200" b="1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blurring of edges and shading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Anatomy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Use of Perspective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Religious Subject Matter (but not always!)</a:t>
            </a:r>
          </a:p>
          <a:p>
            <a:endParaRPr lang="en-US" sz="3200" dirty="0" smtClean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3200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33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6" y="119461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Baroque Art </a:t>
            </a:r>
            <a:endParaRPr lang="en-US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76" y="126605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Tennebrism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(extreme contrast of light/dark)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Catholic Christian Imagery                    	(Italian Counter-Reformation)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Action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Drama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Ornamentation/Highly decorated</a:t>
            </a:r>
          </a:p>
          <a:p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Sacred painted as secular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(to gain new Catholic followers)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71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6" y="207465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Neoclassical Art</a:t>
            </a:r>
            <a:endParaRPr lang="en-US" u="sng" dirty="0">
              <a:solidFill>
                <a:srgbClr val="DB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4" y="1336891"/>
            <a:ext cx="10024242" cy="50796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Order and Reason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Symmetry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Outlines of objects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Architecture symbolized new government in America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“new” classical style – recycling Greek and Roman ideas (again)</a:t>
            </a:r>
          </a:p>
          <a:p>
            <a:r>
              <a:rPr lang="en-US" sz="3200" b="1" u="sng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Art as propaganda</a:t>
            </a:r>
            <a:r>
              <a:rPr lang="en-US" sz="3200" b="1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(French Revolution and Napoleon)</a:t>
            </a:r>
            <a:endParaRPr lang="en-US" sz="3200" dirty="0">
              <a:solidFill>
                <a:srgbClr val="DB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0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2" y="254763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Romantic Art </a:t>
            </a:r>
            <a:endParaRPr lang="en-US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56" y="139994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ANY type of emotion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Fantasy</a:t>
            </a:r>
          </a:p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Interest in nature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Imagination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Idealism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7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2" y="270529"/>
            <a:ext cx="10515600" cy="1325563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87" y="1384188"/>
            <a:ext cx="1060756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Attempt to make images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REALISTIC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Subjects were normal, poor, every day people</a:t>
            </a: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Influenced by the camera 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(Color became more important)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94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333593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Impressionism</a:t>
            </a:r>
            <a:endParaRPr lang="en-US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24" y="1431475"/>
            <a:ext cx="10465676" cy="43513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Rapid, sketchy brushstrokes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Immediate sensations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Focus on how </a:t>
            </a: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light changes color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objects (scientific!)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0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24" y="252256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Post-Impressionism</a:t>
            </a:r>
            <a:endParaRPr lang="en-US" u="sng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336893"/>
            <a:ext cx="9630104" cy="4985079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Plein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Air </a:t>
            </a:r>
            <a:r>
              <a:rPr lang="en-US" sz="3200" b="1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painting outdoors/natural light/”true” color</a:t>
            </a:r>
          </a:p>
          <a:p>
            <a:endParaRPr lang="en-US" sz="1100" b="1" u="sng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200" b="1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Individualized Style: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Van Gogh – short, thick layers of paint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Gauguin – solid colors, island scenes (</a:t>
            </a:r>
            <a:r>
              <a:rPr lang="en-US" sz="3200" dirty="0" err="1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Primativism</a:t>
            </a: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Seurat – painting with dots (Pointillism)</a:t>
            </a:r>
            <a:endParaRPr lang="en-US" sz="3200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3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293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FINAL EXAM – SPRING 2017</vt:lpstr>
      <vt:lpstr>Time Periods</vt:lpstr>
      <vt:lpstr>Renaissance Art </vt:lpstr>
      <vt:lpstr>Baroque Art </vt:lpstr>
      <vt:lpstr>Neoclassical Art</vt:lpstr>
      <vt:lpstr>Romantic Art </vt:lpstr>
      <vt:lpstr>Realism</vt:lpstr>
      <vt:lpstr>Impressionism</vt:lpstr>
      <vt:lpstr>Post-Impressionism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Holdren, Mike</dc:creator>
  <cp:lastModifiedBy>McDonald, Benjamin</cp:lastModifiedBy>
  <cp:revision>190</cp:revision>
  <dcterms:created xsi:type="dcterms:W3CDTF">2016-05-12T15:09:51Z</dcterms:created>
  <dcterms:modified xsi:type="dcterms:W3CDTF">2017-05-12T14:35:59Z</dcterms:modified>
</cp:coreProperties>
</file>