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70" r:id="rId3"/>
    <p:sldId id="274" r:id="rId4"/>
    <p:sldId id="277" r:id="rId5"/>
    <p:sldId id="278" r:id="rId6"/>
    <p:sldId id="280" r:id="rId7"/>
    <p:sldId id="286" r:id="rId8"/>
    <p:sldId id="287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Francisco Goya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35124" y="2253627"/>
            <a:ext cx="11732186" cy="410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1746-1828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Born in Aragon, Spain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Court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painter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at the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peak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career</a:t>
            </a:r>
            <a:endParaRPr lang="fr-FR" sz="2200" b="1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He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went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deaf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beginning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 1792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which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had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a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dramatic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effect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on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art.</a:t>
            </a:r>
            <a:endParaRPr lang="fr-FR" sz="2200" b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He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did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not stick to one genre but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instead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painted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portraits,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still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lifes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,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landscapes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, etc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  <a:b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</a:b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Characteristics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work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:</a:t>
            </a:r>
            <a:endParaRPr lang="fr-FR" sz="2200" b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Created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nightmarish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visions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exposing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evil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side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human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nature</a:t>
            </a:r>
            <a:endParaRPr lang="fr-FR" sz="2200" b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Considered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most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truthful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of the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artists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while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using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supremely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beautiful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techniques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  <a:endParaRPr lang="fr-FR" sz="2200" b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P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ainted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dark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subconscious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of the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human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psyche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that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exposed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truth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of the </a:t>
            </a:r>
            <a:r>
              <a:rPr lang="fr-FR" sz="2200" b="1" dirty="0" err="1">
                <a:latin typeface="123Marker" panose="02000603000000000000" pitchFamily="2" charset="0"/>
                <a:ea typeface="123Marker" panose="02000603000000000000" pitchFamily="2" charset="0"/>
              </a:rPr>
              <a:t>human</a:t>
            </a:r>
            <a:r>
              <a:rPr lang="fr-FR" sz="2200" b="1" dirty="0">
                <a:latin typeface="123Marker" panose="02000603000000000000" pitchFamily="2" charset="0"/>
                <a:ea typeface="123Marker" panose="02000603000000000000" pitchFamily="2" charset="0"/>
              </a:rPr>
              <a:t> condition</a:t>
            </a:r>
            <a:r>
              <a:rPr lang="fr-FR" sz="22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  <a:endParaRPr lang="fr-FR" sz="2200" b="1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02" y="242911"/>
            <a:ext cx="2394355" cy="313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39185" y="1564243"/>
            <a:ext cx="50032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i="1" dirty="0" smtClean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Carlos and </a:t>
            </a:r>
            <a:r>
              <a:rPr lang="fr-FR" sz="2600" i="1" dirty="0" err="1" smtClean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i="1" dirty="0" smtClean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i="1" dirty="0" err="1" smtClean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Family</a:t>
            </a:r>
            <a:r>
              <a:rPr lang="fr-FR" sz="2600" dirty="0" smtClean="0">
                <a:solidFill>
                  <a:schemeClr val="bg1"/>
                </a:solidFill>
                <a:latin typeface="123Marker" panose="02000603000000000000" pitchFamily="2" charset="0"/>
                <a:ea typeface="123Marker" panose="02000603000000000000" pitchFamily="2" charset="0"/>
              </a:rPr>
              <a:t>, 1800</a:t>
            </a:r>
          </a:p>
          <a:p>
            <a:endParaRPr lang="fr-FR" sz="2600" i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Goya’s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response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to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Velasquez’s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Las </a:t>
            </a:r>
            <a:r>
              <a:rPr lang="fr-FR" sz="2200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Meninas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 Goya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himself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 the back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left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at the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easel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painting the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family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fr-FR" sz="22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family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less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idealized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but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still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regal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their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clothing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fr-FR" sz="22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They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are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somewhat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cluttered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puzzled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looking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leading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to the impression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that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Goya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was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not the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King’s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#1 fan. Post-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Revolutions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many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monarchies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seemed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unsure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2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their</a:t>
            </a:r>
            <a:r>
              <a:rPr lang="fr-FR" sz="22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future.</a:t>
            </a:r>
            <a:endParaRPr lang="fr-FR" sz="22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5" name="Picture 4" descr="Carlos and His Family, 1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9" y="1842654"/>
            <a:ext cx="6069366" cy="47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Los </a:t>
            </a:r>
            <a:r>
              <a:rPr lang="fr-FR" dirty="0" err="1" smtClean="0"/>
              <a:t>Caprichos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224287" y="2364462"/>
            <a:ext cx="11800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Meaning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« the caprices » or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follies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human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condition.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A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series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prints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which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were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 critique of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Pre-Enlightenment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practices of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Monarchy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such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as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pre-arranged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marriages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superstitions, and a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powerful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church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BUT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they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were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not satire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because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point of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view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not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masked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humor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 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was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angry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blunt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about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opinions. 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thought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humans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were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grotesque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creatures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 </a:t>
            </a:r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Los </a:t>
            </a:r>
            <a:r>
              <a:rPr lang="fr-FR" dirty="0" err="1" smtClean="0"/>
              <a:t>Caprichos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34227" y="2398967"/>
            <a:ext cx="75734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600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Sleep</a:t>
            </a:r>
            <a:r>
              <a:rPr lang="fr-FR" sz="26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600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Reason</a:t>
            </a:r>
            <a:r>
              <a:rPr lang="fr-FR" sz="26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Produces</a:t>
            </a:r>
            <a:r>
              <a:rPr lang="fr-FR" sz="26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Monsters</a:t>
            </a:r>
            <a:endParaRPr lang="fr-FR" sz="2600" i="1" dirty="0" smtClean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600" i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Direct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reaction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to the « 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reason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 » of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Neoclassical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by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critiquing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use of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reason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well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educated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man has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fallen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asleep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at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desk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while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all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subconscious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fears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inner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demons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haunt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him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 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6" name="Picture 5" descr="sleep of rea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02" y="596410"/>
            <a:ext cx="4093233" cy="62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4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3rd of May, 1808</a:t>
            </a:r>
            <a:endParaRPr lang="fr-FR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4228" y="2209186"/>
            <a:ext cx="628382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Napoleon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seized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control of Spain in 1807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after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tricking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Charles IV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into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allowing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French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troops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to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pass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Spanish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border.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Napoleon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usurped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throne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installed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brother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as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ruler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 A bloody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uprising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occurred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where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Spaniards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were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slaughtered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both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cities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countryside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villages.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Goya’s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paintings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capture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slaughter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those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innocent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Spaniards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</p:txBody>
      </p:sp>
      <p:pic>
        <p:nvPicPr>
          <p:cNvPr id="5" name="Picture 4" descr="3rd of May, 1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17" y="2398966"/>
            <a:ext cx="5371068" cy="39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2nd of May, 1808</a:t>
            </a:r>
            <a:endParaRPr lang="fr-FR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4228" y="2209186"/>
            <a:ext cx="59220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600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3rd of May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also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has a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companion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painting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which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shows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Spaniard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peasants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uprising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day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before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on May 2.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paintings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hanG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side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by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side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fr-FR" sz="2600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In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these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paintings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, the gore and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inhumanity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stand in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stark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contrast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to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heroism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and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idealism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the </a:t>
            </a:r>
            <a:r>
              <a:rPr lang="fr-FR" sz="2600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paintings</a:t>
            </a:r>
            <a:r>
              <a:rPr lang="fr-FR" sz="2600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Jacques-Louis David.</a:t>
            </a:r>
          </a:p>
        </p:txBody>
      </p:sp>
      <p:pic>
        <p:nvPicPr>
          <p:cNvPr id="6" name="Picture 4" descr="2nd of May, 1808, 1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r="688"/>
          <a:stretch>
            <a:fillRect/>
          </a:stretch>
        </p:blipFill>
        <p:spPr bwMode="auto">
          <a:xfrm>
            <a:off x="6056284" y="1321308"/>
            <a:ext cx="5917180" cy="470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Disasters</a:t>
            </a:r>
            <a:r>
              <a:rPr lang="fr-FR" i="1" dirty="0" smtClean="0"/>
              <a:t> of </a:t>
            </a:r>
            <a:r>
              <a:rPr lang="fr-FR" i="1" dirty="0" err="1" smtClean="0"/>
              <a:t>War</a:t>
            </a:r>
            <a:endParaRPr lang="fr-FR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8308" y="2311134"/>
            <a:ext cx="5813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Goya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created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series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prints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known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as </a:t>
            </a:r>
            <a:r>
              <a:rPr lang="fr-FR" sz="2600" b="1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600" b="1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Disasters</a:t>
            </a:r>
            <a:r>
              <a:rPr lang="fr-FR" sz="2600" b="1" i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of </a:t>
            </a:r>
            <a:r>
              <a:rPr lang="fr-FR" sz="2600" b="1" i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War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from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1810-1820. The 82 (!!!) images are a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visual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protest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against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the French occupation of Spain by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Napoleon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  <a:p>
            <a:endParaRPr lang="fr-FR" sz="2600" b="1" dirty="0">
              <a:latin typeface="123Marker" panose="02000603000000000000" pitchFamily="2" charset="0"/>
              <a:ea typeface="123Marker" panose="02000603000000000000" pitchFamily="2" charset="0"/>
            </a:endParaRPr>
          </a:p>
          <a:p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The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series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was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not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printed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until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35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years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after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Goya’s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death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when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it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was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safe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for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his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political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beliefs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to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be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 </a:t>
            </a:r>
            <a:r>
              <a:rPr lang="fr-FR" sz="2600" b="1" dirty="0" err="1" smtClean="0">
                <a:latin typeface="123Marker" panose="02000603000000000000" pitchFamily="2" charset="0"/>
                <a:ea typeface="123Marker" panose="02000603000000000000" pitchFamily="2" charset="0"/>
              </a:rPr>
              <a:t>known</a:t>
            </a:r>
            <a:r>
              <a:rPr lang="fr-FR" sz="2600" b="1" dirty="0" smtClean="0">
                <a:latin typeface="123Marker" panose="02000603000000000000" pitchFamily="2" charset="0"/>
                <a:ea typeface="123Marker" panose="02000603000000000000" pitchFamily="2" charset="0"/>
              </a:rPr>
              <a:t>.</a:t>
            </a:r>
          </a:p>
        </p:txBody>
      </p:sp>
      <p:pic>
        <p:nvPicPr>
          <p:cNvPr id="5" name="Picture 4" descr="great courage! against corps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73" y="2394262"/>
            <a:ext cx="5504576" cy="412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Disasters</a:t>
            </a:r>
            <a:r>
              <a:rPr lang="fr-FR" i="1" dirty="0" smtClean="0"/>
              <a:t> of </a:t>
            </a:r>
            <a:r>
              <a:rPr lang="fr-FR" i="1" dirty="0" err="1" smtClean="0"/>
              <a:t>War</a:t>
            </a:r>
            <a:endParaRPr lang="fr-FR" i="1" dirty="0"/>
          </a:p>
        </p:txBody>
      </p:sp>
      <p:pic>
        <p:nvPicPr>
          <p:cNvPr id="4" name="Picture 5" descr="bury them and shut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4" y="2557774"/>
            <a:ext cx="5719921" cy="35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nd it can't be hel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72" y="2557774"/>
            <a:ext cx="4654892" cy="38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3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 smtClean="0"/>
              <a:t>Disasters</a:t>
            </a:r>
            <a:r>
              <a:rPr lang="fr-FR" i="1" dirty="0" smtClean="0"/>
              <a:t> of </a:t>
            </a:r>
            <a:r>
              <a:rPr lang="fr-FR" i="1" dirty="0" err="1" smtClean="0"/>
              <a:t>War</a:t>
            </a:r>
            <a:endParaRPr lang="fr-FR" i="1" dirty="0"/>
          </a:p>
        </p:txBody>
      </p:sp>
      <p:pic>
        <p:nvPicPr>
          <p:cNvPr id="5" name="Picture 4" descr="this is wo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79" y="2377440"/>
            <a:ext cx="5651982" cy="41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at more can one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8" y="2377440"/>
            <a:ext cx="5521669" cy="41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336</TotalTime>
  <Words>322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123Marker</vt:lpstr>
      <vt:lpstr>Arial</vt:lpstr>
      <vt:lpstr>Century Gothic</vt:lpstr>
      <vt:lpstr>Wingdings 3</vt:lpstr>
      <vt:lpstr>Ion Boardroom</vt:lpstr>
      <vt:lpstr>Francisco Goya</vt:lpstr>
      <vt:lpstr>PowerPoint Presentation</vt:lpstr>
      <vt:lpstr>Los Caprichos</vt:lpstr>
      <vt:lpstr>Los Caprichos</vt:lpstr>
      <vt:lpstr>3rd of May, 1808</vt:lpstr>
      <vt:lpstr>2nd of May, 1808</vt:lpstr>
      <vt:lpstr>Disasters of War</vt:lpstr>
      <vt:lpstr>Disasters of War</vt:lpstr>
      <vt:lpstr>Disasters of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Sharpe, Jordan</dc:creator>
  <cp:lastModifiedBy>McDonald, Benjamin</cp:lastModifiedBy>
  <cp:revision>42</cp:revision>
  <dcterms:created xsi:type="dcterms:W3CDTF">2016-02-17T19:32:07Z</dcterms:created>
  <dcterms:modified xsi:type="dcterms:W3CDTF">2017-02-24T18:17:05Z</dcterms:modified>
</cp:coreProperties>
</file>