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9" r:id="rId5"/>
    <p:sldId id="287" r:id="rId6"/>
    <p:sldId id="259" r:id="rId7"/>
    <p:sldId id="262" r:id="rId8"/>
    <p:sldId id="263" r:id="rId9"/>
    <p:sldId id="266" r:id="rId10"/>
    <p:sldId id="285" r:id="rId11"/>
    <p:sldId id="286" r:id="rId12"/>
    <p:sldId id="284" r:id="rId13"/>
    <p:sldId id="260" r:id="rId14"/>
    <p:sldId id="267" r:id="rId15"/>
    <p:sldId id="274" r:id="rId16"/>
    <p:sldId id="270" r:id="rId17"/>
    <p:sldId id="275" r:id="rId18"/>
    <p:sldId id="268" r:id="rId19"/>
    <p:sldId id="272" r:id="rId20"/>
    <p:sldId id="273" r:id="rId21"/>
    <p:sldId id="269" r:id="rId22"/>
    <p:sldId id="276" r:id="rId23"/>
    <p:sldId id="277" r:id="rId24"/>
    <p:sldId id="278" r:id="rId25"/>
    <p:sldId id="282" r:id="rId26"/>
    <p:sldId id="283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2" autoAdjust="0"/>
    <p:restoredTop sz="94660"/>
  </p:normalViewPr>
  <p:slideViewPr>
    <p:cSldViewPr snapToGrid="0">
      <p:cViewPr>
        <p:scale>
          <a:sx n="50" d="100"/>
          <a:sy n="50" d="100"/>
        </p:scale>
        <p:origin x="-148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8735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9763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7058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465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957440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7511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5461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3810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8879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9613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839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E7A9702-BA11-4961-B5E6-050914A7AAFE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D56D2A3-FC04-4D98-9978-92460681E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00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HorNn2zqQ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_nArPfEg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rAFt5FW_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CG2zfzfl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qaxUhbiQUc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uqrLawzj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igP3DjV3NY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eRm1gwBAM&amp;sns=e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qfaYqg5vbU&amp;sns=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-0hW6aAD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E4oxMlwW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HJx0kFQC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957" y="1815794"/>
            <a:ext cx="5373651" cy="402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127" y="-7131"/>
            <a:ext cx="9807356" cy="1482540"/>
          </a:xfrm>
        </p:spPr>
        <p:txBody>
          <a:bodyPr>
            <a:normAutofit/>
          </a:bodyPr>
          <a:lstStyle/>
          <a:p>
            <a:pPr algn="ctr"/>
            <a:r>
              <a:rPr lang="en-US" sz="7500" b="1" i="1" dirty="0" smtClean="0"/>
              <a:t>Impressionism</a:t>
            </a:r>
            <a:endParaRPr lang="en-US" sz="7500" b="1" i="1" dirty="0"/>
          </a:p>
        </p:txBody>
      </p:sp>
      <p:pic>
        <p:nvPicPr>
          <p:cNvPr id="4" name="Picture 3" descr="mo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58" y="1815794"/>
            <a:ext cx="5472004" cy="402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492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76" b="13918"/>
          <a:stretch/>
        </p:blipFill>
        <p:spPr>
          <a:xfrm>
            <a:off x="-16042" y="0"/>
            <a:ext cx="122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256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ebmuseum.meulie.net/wm/paint/auth/monet/rouen/monet.rouen-cathedr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6"/>
          <a:stretch>
            <a:fillRect/>
          </a:stretch>
        </p:blipFill>
        <p:spPr>
          <a:xfrm>
            <a:off x="-112295" y="0"/>
            <a:ext cx="12304295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105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32" r="527" b="12281"/>
          <a:stretch/>
        </p:blipFill>
        <p:spPr>
          <a:xfrm>
            <a:off x="0" y="-12265"/>
            <a:ext cx="12192000" cy="69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019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Claude_Monet_0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1237993"/>
            <a:ext cx="12242213" cy="4191257"/>
          </a:xfr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7150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Lilies</a:t>
            </a:r>
            <a:endParaRPr lang="en-US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5161" y="5811072"/>
            <a:ext cx="7991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www.youtube.com/watch?v=6fHorNn2zqQ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00654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0550" y="1066800"/>
            <a:ext cx="815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</a:rPr>
              <a:t>1841-1919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French</a:t>
            </a:r>
          </a:p>
          <a:p>
            <a:r>
              <a:rPr lang="en-US" sz="3200" b="1" u="sng" dirty="0" smtClean="0">
                <a:solidFill>
                  <a:srgbClr val="002060"/>
                </a:solidFill>
              </a:rPr>
              <a:t>Focused on feminine sensuality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Characteristics:</a:t>
            </a:r>
          </a:p>
          <a:p>
            <a:pPr lvl="1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- delighted in people of Paris</a:t>
            </a:r>
          </a:p>
          <a:p>
            <a:pPr lvl="1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- </a:t>
            </a:r>
            <a:r>
              <a:rPr lang="en-US" sz="2800" b="1" u="sng" dirty="0" smtClean="0">
                <a:solidFill>
                  <a:srgbClr val="002060"/>
                </a:solidFill>
              </a:rPr>
              <a:t>fascinated with everyday life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Famous works:</a:t>
            </a:r>
          </a:p>
          <a:p>
            <a:pPr lvl="1">
              <a:buNone/>
            </a:pPr>
            <a:r>
              <a:rPr lang="en-US" sz="2800" b="1" i="1" dirty="0" smtClean="0">
                <a:solidFill>
                  <a:srgbClr val="002060"/>
                </a:solidFill>
              </a:rPr>
              <a:t>-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Moulin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de la </a:t>
            </a:r>
            <a:r>
              <a:rPr lang="en-US" sz="2800" b="1" i="1" u="sng" dirty="0" err="1" smtClean="0">
                <a:solidFill>
                  <a:srgbClr val="002060"/>
                </a:solidFill>
              </a:rPr>
              <a:t>Galette</a:t>
            </a:r>
            <a:endParaRPr lang="en-US" sz="2800" b="1" i="1" u="sng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sz="2800" b="1" i="1" dirty="0" smtClean="0">
                <a:solidFill>
                  <a:srgbClr val="002060"/>
                </a:solidFill>
              </a:rPr>
              <a:t>- The </a:t>
            </a:r>
            <a:r>
              <a:rPr lang="en-US" sz="2800" b="1" i="1" dirty="0" smtClean="0">
                <a:solidFill>
                  <a:srgbClr val="002060"/>
                </a:solidFill>
              </a:rPr>
              <a:t>Large Bathers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PARenoi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18144" y="1"/>
            <a:ext cx="3492905" cy="460408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450" y="57150"/>
            <a:ext cx="7753349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Pierre-</a:t>
            </a:r>
            <a:r>
              <a:rPr lang="en-US" sz="50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Auguste</a:t>
            </a:r>
            <a:r>
              <a:rPr lang="en-US" sz="5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Renoir</a:t>
            </a:r>
            <a:endParaRPr lang="en-US" sz="5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3608" y="6154337"/>
            <a:ext cx="7938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www.youtube.com/watch?v=hF_nArPfEgs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2973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2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325" y="850232"/>
            <a:ext cx="7821106" cy="58267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4163" y="-64168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Moulin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Galette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60978" y="5029903"/>
            <a:ext cx="2406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www.youtube.com/watch?v=x6rAFt5FW_Q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4900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ance_at_the_moulin_de_la_galette_1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502" y="3375861"/>
            <a:ext cx="4829498" cy="348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823" y="127335"/>
            <a:ext cx="73382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Renoir delighted in the people’s Paris, of which the Bal du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moulin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de la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Galette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near </a:t>
            </a:r>
            <a:r>
              <a:rPr lang="en-US" sz="2800" b="1" u="sng" dirty="0" smtClean="0">
                <a:solidFill>
                  <a:srgbClr val="002060"/>
                </a:solidFill>
                <a:latin typeface="+mn-lt"/>
              </a:rPr>
              <a:t>the top of Montmartre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was a characteristic place of entertainment.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This picture of the Sunday afternoon dance in its acacia-shaded courtyard is one of his happiest compositions.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This “</a:t>
            </a:r>
            <a:r>
              <a:rPr lang="en-US" sz="2800" b="1" u="sng" dirty="0" err="1" smtClean="0">
                <a:solidFill>
                  <a:srgbClr val="002060"/>
                </a:solidFill>
                <a:latin typeface="+mn-lt"/>
              </a:rPr>
              <a:t>en</a:t>
            </a:r>
            <a:r>
              <a:rPr lang="en-US" sz="2800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n-lt"/>
              </a:rPr>
              <a:t>plein</a:t>
            </a:r>
            <a:r>
              <a:rPr lang="en-US" sz="2800" b="1" u="sng" dirty="0" smtClean="0">
                <a:solidFill>
                  <a:srgbClr val="002060"/>
                </a:solidFill>
                <a:latin typeface="+mn-lt"/>
              </a:rPr>
              <a:t> air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” painting has human beings, mainly women,      being the subject of this painting. 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040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922" y="1003634"/>
            <a:ext cx="6743987" cy="49770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96252" y="57150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Luncheon of the Boating Party</a:t>
            </a:r>
            <a:endParaRPr lang="en-US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3722" y="6032016"/>
            <a:ext cx="7649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www.youtube.com/watch?v=feCG2zfzflo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5474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09550"/>
            <a:ext cx="11239500" cy="1143000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“I consider my nude finished when I feel like smacking her bottom.” 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4" descr="bath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6099" y="1504950"/>
            <a:ext cx="7234154" cy="4710378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7150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 Bathers</a:t>
            </a:r>
            <a:endParaRPr lang="en-US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3400" y="6295356"/>
            <a:ext cx="6723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www.youtube.com/watch?v=7qaxUhbiQUc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6305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" grpId="0"/>
      <p:bldP spid="2" grpId="1"/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14350" y="1155030"/>
            <a:ext cx="8229600" cy="515052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1834-1917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French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Famous for his work in painting, sculpture, printmaking and drawing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Characteristics:</a:t>
            </a:r>
          </a:p>
          <a:p>
            <a:pPr lvl="1"/>
            <a:r>
              <a:rPr lang="en-US" sz="3000" b="1" u="sng" dirty="0" smtClean="0">
                <a:solidFill>
                  <a:srgbClr val="002060"/>
                </a:solidFill>
              </a:rPr>
              <a:t> over half his works depict dancers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Brought traditional methods of a history painter to show contemporary subject matter.</a:t>
            </a:r>
          </a:p>
        </p:txBody>
      </p:sp>
      <p:pic>
        <p:nvPicPr>
          <p:cNvPr id="3" name="Picture 5" descr="C:\Documents and Settings\niloc\My Documents\My Pictures\285px-Edgar_Germain_Hilaire_Degas_061.jpg"/>
          <p:cNvPicPr>
            <a:picLocks noChangeAspect="1" noChangeArrowheads="1"/>
          </p:cNvPicPr>
          <p:nvPr/>
        </p:nvPicPr>
        <p:blipFill>
          <a:blip r:embed="rId2" cstate="print"/>
          <a:srcRect l="5021"/>
          <a:stretch>
            <a:fillRect/>
          </a:stretch>
        </p:blipFill>
        <p:spPr bwMode="auto">
          <a:xfrm>
            <a:off x="8553450" y="-1"/>
            <a:ext cx="3638550" cy="48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451" y="57150"/>
            <a:ext cx="55435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Edgar Degas</a:t>
            </a:r>
            <a:endParaRPr lang="en-US" sz="5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3641" y="6193846"/>
            <a:ext cx="8662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www.youtube.com/watch?v=HUuqrLawzjo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6106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4586" y="1219199"/>
            <a:ext cx="6291514" cy="5753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b="1" u="sng" dirty="0" smtClean="0">
                <a:solidFill>
                  <a:srgbClr val="002060"/>
                </a:solidFill>
              </a:rPr>
              <a:t>1862-1886</a:t>
            </a:r>
          </a:p>
          <a:p>
            <a:pPr>
              <a:lnSpc>
                <a:spcPct val="100000"/>
              </a:lnSpc>
            </a:pPr>
            <a:r>
              <a:rPr lang="en-US" sz="3000" b="1" u="sng" dirty="0" smtClean="0">
                <a:solidFill>
                  <a:srgbClr val="002060"/>
                </a:solidFill>
              </a:rPr>
              <a:t>attempted to capture the                                   temporary effects of light and color 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 “Local color”- an object’s true color in white light</a:t>
            </a:r>
          </a:p>
          <a:p>
            <a:pPr>
              <a:lnSpc>
                <a:spcPct val="100000"/>
              </a:lnSpc>
            </a:pPr>
            <a:r>
              <a:rPr lang="en-US" sz="3000" b="1" u="sng" dirty="0" smtClean="0">
                <a:solidFill>
                  <a:srgbClr val="002060"/>
                </a:solidFill>
              </a:rPr>
              <a:t>Used rapid, short brushstrokes, un-mixed paint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2451" y="57150"/>
            <a:ext cx="55435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Impressionism</a:t>
            </a:r>
            <a:endParaRPr lang="en-US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MelCase\Desktop\Casey's Stuff\[ TEACHING STUFF ]\ARTS &amp; HUMANITIES\Unit 9 - Impressionism &amp; Post-Impressionism\Impressionism\[ Cézanne ]\Basket of Ap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49" y="0"/>
            <a:ext cx="5772151" cy="455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8310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2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3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83049" y="2249905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Dance Class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722" y="0"/>
            <a:ext cx="634227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0952" y="5094827"/>
            <a:ext cx="4383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www.youtube.com/watch?v=NigP3DjV3NY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38845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81000"/>
            <a:ext cx="10363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 The Dance Class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was exhibited in 1876 at the second Impressionist exhibition. The subject of the work is a dance class conducted by the famous ballet master Jules Perrot. 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The scene is a careful arrangement of what seems to be a random collection of postures and poses. One ballerina, who is the central focus of the composition, dances while the others mill about around her, presumably waiting their turn.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Like most of the dancers in Degas's works, these ballerinas are not performing. Degas has caught them in the unglamorous environs of the practice hall.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21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iloc\My Documents\My Pictures\449px-Edgar_Germain_Hilaire_Degas_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152274" cy="4204992"/>
          </a:xfr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214" y="0"/>
            <a:ext cx="5909385" cy="4239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56"/>
          <a:stretch>
            <a:fillRect/>
          </a:stretch>
        </p:blipFill>
        <p:spPr>
          <a:xfrm>
            <a:off x="1695450" y="3210547"/>
            <a:ext cx="3227472" cy="3647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5266" y="2362200"/>
            <a:ext cx="34967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887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42900" y="1200150"/>
            <a:ext cx="8686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</a:rPr>
              <a:t>1840-1917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French</a:t>
            </a:r>
          </a:p>
          <a:p>
            <a:r>
              <a:rPr lang="en-US" sz="3000" b="1" u="sng" dirty="0" smtClean="0">
                <a:solidFill>
                  <a:srgbClr val="002060"/>
                </a:solidFill>
              </a:rPr>
              <a:t>Revived sculpture as an art form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Characteristics of Work:</a:t>
            </a:r>
          </a:p>
          <a:p>
            <a:pPr lvl="1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  used CLUMPS of clay for sculptures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Famous works:</a:t>
            </a:r>
          </a:p>
          <a:p>
            <a:pPr lvl="1">
              <a:buNone/>
            </a:pPr>
            <a:r>
              <a:rPr lang="en-US" sz="3000" b="1" i="1" dirty="0" smtClean="0">
                <a:solidFill>
                  <a:srgbClr val="002060"/>
                </a:solidFill>
              </a:rPr>
              <a:t>- </a:t>
            </a:r>
            <a:r>
              <a:rPr lang="en-US" sz="3000" b="1" i="1" u="sng" dirty="0" smtClean="0">
                <a:solidFill>
                  <a:srgbClr val="002060"/>
                </a:solidFill>
              </a:rPr>
              <a:t>The Thinker</a:t>
            </a:r>
          </a:p>
          <a:p>
            <a:pPr lvl="1">
              <a:buNone/>
            </a:pPr>
            <a:r>
              <a:rPr lang="en-US" sz="3000" b="1" i="1" dirty="0" smtClean="0">
                <a:solidFill>
                  <a:srgbClr val="002060"/>
                </a:solidFill>
              </a:rPr>
              <a:t>- The Age of Bronze</a:t>
            </a:r>
          </a:p>
        </p:txBody>
      </p:sp>
      <p:pic>
        <p:nvPicPr>
          <p:cNvPr id="3" name="Picture 4" descr="Netsurf11_-_Rod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209" b="11997"/>
          <a:stretch>
            <a:fillRect/>
          </a:stretch>
        </p:blipFill>
        <p:spPr>
          <a:xfrm>
            <a:off x="8743950" y="0"/>
            <a:ext cx="3448051" cy="50482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9050"/>
            <a:ext cx="6096000" cy="1143000"/>
          </a:xfrm>
        </p:spPr>
        <p:txBody>
          <a:bodyPr>
            <a:normAutofit/>
          </a:bodyPr>
          <a:lstStyle/>
          <a:p>
            <a:r>
              <a:rPr lang="en-US" sz="54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Auguste</a:t>
            </a:r>
            <a:r>
              <a:rPr lang="en-US" sz="5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Rodin</a:t>
            </a:r>
          </a:p>
        </p:txBody>
      </p:sp>
    </p:spTree>
    <p:extLst>
      <p:ext uri="{BB962C8B-B14F-4D97-AF65-F5344CB8AC3E}">
        <p14:creationId xmlns:p14="http://schemas.microsoft.com/office/powerpoint/2010/main" xmlns="" val="2579651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2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4" grpId="1"/>
      <p:bldP spid="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hinker_lg1"/>
          <p:cNvPicPr>
            <a:picLocks noChangeAspect="1" noChangeArrowheads="1"/>
          </p:cNvPicPr>
          <p:nvPr/>
        </p:nvPicPr>
        <p:blipFill>
          <a:blip r:embed="rId2" cstate="print"/>
          <a:srcRect l="7643"/>
          <a:stretch>
            <a:fillRect/>
          </a:stretch>
        </p:blipFill>
        <p:spPr>
          <a:xfrm>
            <a:off x="3714750" y="1943099"/>
            <a:ext cx="4476750" cy="4914077"/>
          </a:xfrm>
          <a:prstGeom prst="rect">
            <a:avLst/>
          </a:prstGeom>
          <a:noFill/>
        </p:spPr>
      </p:pic>
      <p:pic>
        <p:nvPicPr>
          <p:cNvPr id="2" name="Picture 6" descr="15thinkerdes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91501" y="943160"/>
            <a:ext cx="4000500" cy="5914840"/>
          </a:xfrm>
          <a:prstGeom prst="rect">
            <a:avLst/>
          </a:prstGeom>
          <a:noFill/>
        </p:spPr>
      </p:pic>
      <p:pic>
        <p:nvPicPr>
          <p:cNvPr id="4" name="Picture 1" descr="C:\Users\MelCase\Desktop\The Thinker1.jpg"/>
          <p:cNvPicPr>
            <a:picLocks noChangeAspect="1" noChangeArrowheads="1"/>
          </p:cNvPicPr>
          <p:nvPr/>
        </p:nvPicPr>
        <p:blipFill>
          <a:blip r:embed="rId4" cstate="print"/>
          <a:srcRect r="2128"/>
          <a:stretch>
            <a:fillRect/>
          </a:stretch>
        </p:blipFill>
        <p:spPr bwMode="auto">
          <a:xfrm>
            <a:off x="0" y="918541"/>
            <a:ext cx="3848100" cy="593945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7150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Thinker</a:t>
            </a:r>
            <a:endParaRPr lang="en-US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96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61950"/>
            <a:ext cx="108775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 The Thinker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was originally meant to be Dante in front of the Gates of Hell, pondering his great poem. Dante as a voluptuous naked male may seem absurd to those who think of the images painted in his time and after, but Dante's head does bear some resemblance to the profile of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The Thinker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Moreover, Dante's headdress is distinctive and seems to be indicated by the markings Rodin made on his working copy of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The Thinker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Why is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The Thinker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naked? Because Rodin wanted a heroic figure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à 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Michelangelo to represent Thinking as well as Poetry.</a:t>
            </a:r>
          </a:p>
        </p:txBody>
      </p:sp>
    </p:spTree>
    <p:extLst>
      <p:ext uri="{BB962C8B-B14F-4D97-AF65-F5344CB8AC3E}">
        <p14:creationId xmlns:p14="http://schemas.microsoft.com/office/powerpoint/2010/main" xmlns="" val="176259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-76200"/>
            <a:ext cx="109537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The work of Rodin resonates with the great aspirations of the 19th century, the century of Darwin, Marx and Wagner. 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With h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is equation,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The Thinker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= the Poet = the Creator, Rodin was way ahead of his time.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The Thinker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was the first work by Rodin to be erected in a public place. It was inaugurated in front of the Pantheon on 21 April 1906 during an intense political and social crises which turned this sculpture into a socialist symbol.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39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broderick\Desktop\Musee d'Orsay\DSCF27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24" b="10608"/>
          <a:stretch>
            <a:fillRect/>
          </a:stretch>
        </p:blipFill>
        <p:spPr>
          <a:xfrm>
            <a:off x="6496050" y="-44616"/>
            <a:ext cx="5695950" cy="6902616"/>
          </a:xfrm>
          <a:noFill/>
        </p:spPr>
      </p:pic>
      <p:pic>
        <p:nvPicPr>
          <p:cNvPr id="4" name="Picture 2" descr="Image result for the thinker of gates of hell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7545" t="21131" r="27536" b="16169"/>
          <a:stretch>
            <a:fillRect/>
          </a:stretch>
        </p:blipFill>
        <p:spPr bwMode="auto">
          <a:xfrm>
            <a:off x="1447800" y="1288883"/>
            <a:ext cx="3886200" cy="5201912"/>
          </a:xfrm>
          <a:prstGeom prst="rect">
            <a:avLst/>
          </a:prstGeom>
          <a:noFill/>
        </p:spPr>
      </p:pic>
      <p:sp>
        <p:nvSpPr>
          <p:cNvPr id="5" name="Notched Right Arrow 4"/>
          <p:cNvSpPr/>
          <p:nvPr/>
        </p:nvSpPr>
        <p:spPr bwMode="auto">
          <a:xfrm rot="20767517">
            <a:off x="4546664" y="1242315"/>
            <a:ext cx="3981855" cy="793830"/>
          </a:xfrm>
          <a:prstGeom prst="notchedRightArrow">
            <a:avLst>
              <a:gd name="adj1" fmla="val 12824"/>
              <a:gd name="adj2" fmla="val 30256"/>
            </a:avLst>
          </a:prstGeom>
          <a:solidFill>
            <a:srgbClr val="FFFF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ce Toaster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1950" y="57150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Gates of Hell</a:t>
            </a:r>
            <a:endParaRPr lang="en-US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03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niloc\My Documents\My Pictures\449px-Edgar_Germain_Hilaire_Degas_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292166"/>
            <a:ext cx="2601537" cy="3470334"/>
          </a:xfr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850" y="3253991"/>
            <a:ext cx="4629150" cy="3604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46" y="-263692"/>
            <a:ext cx="10630903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Slip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b="1" i="1" dirty="0" smtClean="0">
                <a:solidFill>
                  <a:srgbClr val="002060"/>
                </a:solidFill>
              </a:rPr>
              <a:t>Identify the artist of each image.</a:t>
            </a:r>
            <a:endParaRPr 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2.bp.blogspot.com/_EYWrl7M5zEc/TP7aNE6ZP2I/AAAAAAAABlQ/pEeHUgJvr-g/s1600/dega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207" y="3848100"/>
            <a:ext cx="2951490" cy="2876550"/>
          </a:xfrm>
          <a:prstGeom prst="rect">
            <a:avLst/>
          </a:prstGeom>
          <a:noFill/>
        </p:spPr>
      </p:pic>
      <p:pic>
        <p:nvPicPr>
          <p:cNvPr id="6" name="Picture 6" descr="http://monkeybridgearts.files.wordpress.com/2009/01/renoir-luncheon-of-the-boating-party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47" y="1069808"/>
            <a:ext cx="3581400" cy="26567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22947" y="986167"/>
            <a:ext cx="45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1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0667" y="3905250"/>
            <a:ext cx="45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15700" y="3486150"/>
            <a:ext cx="45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0347" y="1317458"/>
            <a:ext cx="45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47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3823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00050" y="323850"/>
            <a:ext cx="6381750" cy="5391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 smtClean="0">
                <a:solidFill>
                  <a:srgbClr val="002060"/>
                </a:solidFill>
              </a:rPr>
              <a:t>Attempts to capture…</a:t>
            </a:r>
          </a:p>
          <a:p>
            <a:pPr lvl="1"/>
            <a:r>
              <a:rPr lang="en-US" sz="3000" b="1" dirty="0" smtClean="0">
                <a:solidFill>
                  <a:srgbClr val="002060"/>
                </a:solidFill>
              </a:rPr>
              <a:t>a fleeting moment</a:t>
            </a:r>
          </a:p>
          <a:p>
            <a:pPr lvl="1"/>
            <a:endParaRPr lang="en-US" sz="1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3000" b="1" dirty="0" smtClean="0">
                <a:solidFill>
                  <a:srgbClr val="002060"/>
                </a:solidFill>
              </a:rPr>
              <a:t>elusiveness and impermanence of images and conditions</a:t>
            </a:r>
          </a:p>
          <a:p>
            <a:pPr lvl="1"/>
            <a:endParaRPr lang="en-US" sz="1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3000" b="1" dirty="0" smtClean="0">
                <a:solidFill>
                  <a:srgbClr val="002060"/>
                </a:solidFill>
              </a:rPr>
              <a:t>immediate visual sensation</a:t>
            </a:r>
          </a:p>
          <a:p>
            <a:pPr lvl="1"/>
            <a:endParaRPr lang="en-US" sz="1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3000" b="1" u="sng" dirty="0">
                <a:solidFill>
                  <a:srgbClr val="002060"/>
                </a:solidFill>
              </a:rPr>
              <a:t>Outdoors--</a:t>
            </a:r>
            <a:r>
              <a:rPr lang="en-US" sz="3000" b="1" i="1" u="sng" dirty="0">
                <a:solidFill>
                  <a:srgbClr val="002060"/>
                </a:solidFill>
              </a:rPr>
              <a:t>seaside, cafes, streets of Paris</a:t>
            </a:r>
          </a:p>
          <a:p>
            <a:pPr lvl="1"/>
            <a:endParaRPr lang="en-US" sz="30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elCase\Desktop\Casey's Stuff\[ TEACHING STUFF ]\ARTS &amp; HUMANITIES\Unit 9 - Impressionism &amp; Post-Impressionism\Impressionism\[ Monet ]\La Promen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7" y="0"/>
            <a:ext cx="55721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167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2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3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50" y="60204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Artists Sketching in the White Mountains by Winslow Homer, 1868, oil painting.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Artists Sketching in the White Mountains by Winslow Homer, 1868, oil painting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4" t="3569"/>
          <a:stretch/>
        </p:blipFill>
        <p:spPr bwMode="auto">
          <a:xfrm>
            <a:off x="6515100" y="3235134"/>
            <a:ext cx="5695950" cy="36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110871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002060"/>
                </a:solidFill>
              </a:rPr>
              <a:t>“</a:t>
            </a:r>
            <a:r>
              <a:rPr lang="en-US" sz="3600" b="1" i="1" u="sng" dirty="0" err="1">
                <a:solidFill>
                  <a:srgbClr val="002060"/>
                </a:solidFill>
              </a:rPr>
              <a:t>En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</a:rPr>
              <a:t>Plein</a:t>
            </a:r>
            <a:r>
              <a:rPr lang="en-US" sz="3600" b="1" i="1" u="sng" dirty="0">
                <a:solidFill>
                  <a:srgbClr val="002060"/>
                </a:solidFill>
              </a:rPr>
              <a:t> Air</a:t>
            </a:r>
            <a:r>
              <a:rPr lang="en-US" sz="3600" b="1" i="1" dirty="0">
                <a:solidFill>
                  <a:srgbClr val="002060"/>
                </a:solidFill>
              </a:rPr>
              <a:t>”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French expression for “in the open </a:t>
            </a:r>
            <a:r>
              <a:rPr lang="en-US" sz="2800" b="1" dirty="0" smtClean="0">
                <a:solidFill>
                  <a:srgbClr val="002060"/>
                </a:solidFill>
              </a:rPr>
              <a:t>air”---leaving </a:t>
            </a:r>
            <a:r>
              <a:rPr lang="en-US" sz="2800" b="1" dirty="0">
                <a:solidFill>
                  <a:srgbClr val="002060"/>
                </a:solidFill>
              </a:rPr>
              <a:t>the four walls of your studio behind and experiencing painting and drawing in the landscape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n-US" sz="1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painting </a:t>
            </a:r>
            <a:r>
              <a:rPr lang="en-US" sz="2800" b="1" dirty="0">
                <a:solidFill>
                  <a:srgbClr val="002060"/>
                </a:solidFill>
              </a:rPr>
              <a:t>light and its changing, ephemeral qualities, coupled with the creation of transportable paint tubes and the </a:t>
            </a:r>
            <a:r>
              <a:rPr lang="en-US" sz="2800" b="1" dirty="0" smtClean="0">
                <a:solidFill>
                  <a:srgbClr val="002060"/>
                </a:solidFill>
              </a:rPr>
              <a:t>box easel.</a:t>
            </a:r>
          </a:p>
        </p:txBody>
      </p:sp>
    </p:spTree>
    <p:extLst>
      <p:ext uri="{BB962C8B-B14F-4D97-AF65-F5344CB8AC3E}">
        <p14:creationId xmlns:p14="http://schemas.microsoft.com/office/powerpoint/2010/main" xmlns="" val="3895787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2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3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6" t="12500" r="1097" b="12500"/>
          <a:stretch/>
        </p:blipFill>
        <p:spPr>
          <a:xfrm>
            <a:off x="1263092" y="148107"/>
            <a:ext cx="9366808" cy="56832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9842" y="5881806"/>
            <a:ext cx="8700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www.youtube.com/watch?v=vLeRm1gwBAM&amp;sns=em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948892" y="6270813"/>
            <a:ext cx="9538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www.youtube.com/watch?v=nqfaYqg5vbU&amp;sns=em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71413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4905" y="952500"/>
            <a:ext cx="7503695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</a:rPr>
              <a:t>1840-1926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French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Founded Impressionism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Characteristics:</a:t>
            </a:r>
          </a:p>
          <a:p>
            <a:pPr lvl="1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  </a:t>
            </a:r>
            <a:r>
              <a:rPr lang="en-US" sz="2800" b="1" u="sng" dirty="0" smtClean="0">
                <a:solidFill>
                  <a:srgbClr val="002060"/>
                </a:solidFill>
              </a:rPr>
              <a:t>Painted same scene at different time of day and season to show effects of changing light on color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Famous works:</a:t>
            </a:r>
          </a:p>
          <a:p>
            <a:pPr lvl="1"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- Impression: Sunrise</a:t>
            </a:r>
          </a:p>
          <a:p>
            <a:pPr lvl="1"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- Rouen Cathedral</a:t>
            </a:r>
          </a:p>
          <a:p>
            <a:pPr lvl="1">
              <a:buNone/>
            </a:pPr>
            <a:r>
              <a:rPr lang="en-US" sz="2800" b="1" i="1" dirty="0" smtClean="0">
                <a:solidFill>
                  <a:srgbClr val="002060"/>
                </a:solidFill>
              </a:rPr>
              <a:t>- Water Lilies</a:t>
            </a:r>
          </a:p>
          <a:p>
            <a:pPr lvl="1">
              <a:buFont typeface="Monotype Sorts" pitchFamily="2" charset="2"/>
              <a:buNone/>
            </a:pPr>
            <a:endParaRPr lang="en-US" sz="30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C:\Users\MelCase\Desktop\Casey's Stuff\[ TEACHING STUFF ]\ARTS &amp; HUMANITIES\Unit 9 - Impressionism &amp; Post-Impressionism\Impressionism\[ Monet ]\Claude Monet - self-portrait.jpg"/>
          <p:cNvPicPr>
            <a:picLocks noChangeAspect="1" noChangeArrowheads="1"/>
          </p:cNvPicPr>
          <p:nvPr/>
        </p:nvPicPr>
        <p:blipFill>
          <a:blip r:embed="rId2" cstate="print"/>
          <a:srcRect l="3022" r="3448"/>
          <a:stretch>
            <a:fillRect/>
          </a:stretch>
        </p:blipFill>
        <p:spPr bwMode="auto">
          <a:xfrm>
            <a:off x="7867650" y="0"/>
            <a:ext cx="4324350" cy="566140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2451" y="57150"/>
            <a:ext cx="55435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Claude Monet</a:t>
            </a:r>
            <a:endParaRPr lang="en-US" sz="5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5687" y="5971492"/>
            <a:ext cx="6830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www.youtube.com/watch?v=OG-0hW6aADo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16409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2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60" y="923425"/>
            <a:ext cx="7280201" cy="56679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1260" y="9024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 Sunrise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827" y="5842337"/>
            <a:ext cx="3700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www.youtube.com/watch?v=IDE4oxMlwWo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9383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>
            <a:spLocks noGrp="1"/>
          </p:cNvSpPr>
          <p:nvPr>
            <p:ph idx="1"/>
          </p:nvPr>
        </p:nvSpPr>
        <p:spPr>
          <a:xfrm>
            <a:off x="361950" y="414087"/>
            <a:ext cx="10820400" cy="56628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When first exhibited, this painting was criticized for not showing an image, but merely showing “an impression” of an image. As a result, this new artistic movement was given the name “Impressionism”.</a:t>
            </a:r>
          </a:p>
          <a:p>
            <a:endParaRPr lang="en-US" sz="1200" b="1" i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This scene shows two small boats                                      by the sea shore.</a:t>
            </a: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Notice how short,                                                          choppy brushstrokes are used                                            to create this piece.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00" y="2914650"/>
            <a:ext cx="4629150" cy="36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0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ebmuseum.meulie.net/wm/paint/auth/monet/rouen/monet.rouen-cathedr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040" y="971550"/>
            <a:ext cx="7759680" cy="57354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8756" y="9024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Rouen Cathedral Series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0888" y="5454664"/>
            <a:ext cx="3801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www.youtube.com/watch?v=DWHJx0kFQCo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62170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275</TotalTime>
  <Words>803</Words>
  <Application>Microsoft Office PowerPoint</Application>
  <PresentationFormat>Custom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View</vt:lpstr>
      <vt:lpstr>Impressionism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“I consider my nude finished when I feel like smacking her bottom.” </vt:lpstr>
      <vt:lpstr>Slide 19</vt:lpstr>
      <vt:lpstr>Slide 20</vt:lpstr>
      <vt:lpstr>Slide 21</vt:lpstr>
      <vt:lpstr>Slide 22</vt:lpstr>
      <vt:lpstr>Auguste Rodin</vt:lpstr>
      <vt:lpstr>Slide 24</vt:lpstr>
      <vt:lpstr>Slide 25</vt:lpstr>
      <vt:lpstr>Slide 26</vt:lpstr>
      <vt:lpstr>Slide 27</vt:lpstr>
      <vt:lpstr>Exit Slip - Identify the artist of each image.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Impressionism</dc:title>
  <dc:creator>McDonald, Benjamin</dc:creator>
  <cp:lastModifiedBy>MelCase</cp:lastModifiedBy>
  <cp:revision>79</cp:revision>
  <dcterms:created xsi:type="dcterms:W3CDTF">2017-03-16T18:00:17Z</dcterms:created>
  <dcterms:modified xsi:type="dcterms:W3CDTF">2017-03-20T01:17:11Z</dcterms:modified>
</cp:coreProperties>
</file>