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BAROQUE ART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Introduction to </a:t>
            </a:r>
            <a:r>
              <a:rPr lang="fr-FR" dirty="0" err="1" smtClean="0"/>
              <a:t>visual</a:t>
            </a:r>
            <a:r>
              <a:rPr lang="fr-FR" dirty="0" smtClean="0"/>
              <a:t> 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61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02" y="3416983"/>
            <a:ext cx="10025149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Why is Rembrandt a significant painter of the Baroque period?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165933" y="4455622"/>
            <a:ext cx="10025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Over 600 </a:t>
            </a:r>
            <a:r>
              <a:rPr lang="fr-FR" sz="5000" dirty="0" err="1" smtClean="0">
                <a:solidFill>
                  <a:srgbClr val="FF0000"/>
                </a:solidFill>
              </a:rPr>
              <a:t>paintings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447" y="2802156"/>
            <a:ext cx="10183608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Describe the characteristics of the painting, sculpture and architecture of the period: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015" y="3690539"/>
            <a:ext cx="108203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FF0000"/>
                </a:solidFill>
              </a:rPr>
              <a:t>Dramatic</a:t>
            </a:r>
            <a:r>
              <a:rPr lang="fr-FR" sz="5000" dirty="0" smtClean="0">
                <a:solidFill>
                  <a:srgbClr val="FF0000"/>
                </a:solidFill>
              </a:rPr>
              <a:t> use of light; expression of tension; </a:t>
            </a:r>
            <a:r>
              <a:rPr lang="fr-FR" sz="5000" dirty="0" err="1" smtClean="0">
                <a:solidFill>
                  <a:srgbClr val="FF0000"/>
                </a:solidFill>
              </a:rPr>
              <a:t>elaborate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columns</a:t>
            </a:r>
            <a:r>
              <a:rPr lang="fr-FR" sz="5000" dirty="0" smtClean="0">
                <a:solidFill>
                  <a:srgbClr val="FF0000"/>
                </a:solidFill>
              </a:rPr>
              <a:t> and arches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6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40" y="3467487"/>
            <a:ext cx="10033978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What are the common characteristics you have read about with all of these artists?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165933" y="4455622"/>
            <a:ext cx="10025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[ </a:t>
            </a:r>
            <a:r>
              <a:rPr lang="fr-FR" sz="5000" dirty="0" err="1" smtClean="0">
                <a:solidFill>
                  <a:srgbClr val="FF0000"/>
                </a:solidFill>
              </a:rPr>
              <a:t>student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answers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may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vary</a:t>
            </a:r>
            <a:r>
              <a:rPr lang="fr-FR" sz="5000" dirty="0" smtClean="0">
                <a:solidFill>
                  <a:srgbClr val="FF0000"/>
                </a:solidFill>
              </a:rPr>
              <a:t> ]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LOOKING AT BAROQUE ART</a:t>
            </a:r>
            <a:endParaRPr lang="fr-FR" dirty="0"/>
          </a:p>
        </p:txBody>
      </p:sp>
      <p:pic>
        <p:nvPicPr>
          <p:cNvPr id="3" name="Picture 2" descr="http://www.ibiblio.org/wm/paint/auth/caravaggio/st-thom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5" y="1749644"/>
            <a:ext cx="6596148" cy="48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88983" y="2632783"/>
            <a:ext cx="4582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123Marker" panose="02000603000000000000" pitchFamily="2" charset="0"/>
                <a:ea typeface="123Marker" panose="02000603000000000000" pitchFamily="2" charset="0"/>
              </a:rPr>
              <a:t>Jesus after returning from the dead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>
                <a:latin typeface="123Marker" panose="02000603000000000000" pitchFamily="2" charset="0"/>
                <a:ea typeface="123Marker" panose="02000603000000000000" pitchFamily="2" charset="0"/>
              </a:rPr>
              <a:t>One of his disciples is poking his finger into the wound in his torso to show that he indeed died. (mortal wound)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609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7811" y="2909454"/>
            <a:ext cx="3887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Jael lures </a:t>
            </a:r>
            <a:r>
              <a:rPr lang="en-US" sz="28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Sisera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into her tent and then drives a stake into his head.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800" dirty="0"/>
          </a:p>
        </p:txBody>
      </p:sp>
      <p:pic>
        <p:nvPicPr>
          <p:cNvPr id="5" name="Content Placeholder 3" descr="http://www.artbible.info/images/gentileschi_jael_sisera_gr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67" y="1852877"/>
            <a:ext cx="6673315" cy="48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3" y="801138"/>
            <a:ext cx="8761413" cy="706964"/>
          </a:xfrm>
        </p:spPr>
        <p:txBody>
          <a:bodyPr/>
          <a:lstStyle/>
          <a:p>
            <a:r>
              <a:rPr lang="fr-FR" dirty="0" smtClean="0"/>
              <a:t>LOOKING AT BAROQUE 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1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01138"/>
            <a:ext cx="8761413" cy="706964"/>
          </a:xfrm>
        </p:spPr>
        <p:txBody>
          <a:bodyPr/>
          <a:lstStyle/>
          <a:p>
            <a:r>
              <a:rPr lang="fr-FR" dirty="0" smtClean="0"/>
              <a:t>LOOKING AT BAROQUE ART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399" y="2540435"/>
            <a:ext cx="3591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Judith slaying Holofernes, the Assyrian General who once held Israel. Judith beheads the General after he has passed out drunk.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800" dirty="0"/>
          </a:p>
        </p:txBody>
      </p:sp>
      <p:pic>
        <p:nvPicPr>
          <p:cNvPr id="6" name="Content Placeholder 3" descr="http://www.ibiblio.org/wm/paint/auth/caravaggio/judith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54" y="1680632"/>
            <a:ext cx="7543801" cy="492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56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1217" y="2788684"/>
            <a:ext cx="3591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Judith beheads the General after he has passed out drunk.</a:t>
            </a:r>
            <a:endParaRPr lang="en-US" sz="3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3200" dirty="0"/>
          </a:p>
        </p:txBody>
      </p:sp>
      <p:pic>
        <p:nvPicPr>
          <p:cNvPr id="5" name="Content Placeholder 3" descr="http://freechristimages.org/gallery_A-L/Caravaggio-David-with-the-Head-of-Goliath-1610.jpg"/>
          <p:cNvPicPr>
            <a:picLocks/>
          </p:cNvPicPr>
          <p:nvPr/>
        </p:nvPicPr>
        <p:blipFill>
          <a:blip r:embed="rId2" cstate="print"/>
          <a:srcRect l="19091" t="12948"/>
          <a:stretch>
            <a:fillRect/>
          </a:stretch>
        </p:blipFill>
        <p:spPr bwMode="auto">
          <a:xfrm>
            <a:off x="2169099" y="1508102"/>
            <a:ext cx="4248954" cy="51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3" y="801138"/>
            <a:ext cx="8761413" cy="706964"/>
          </a:xfrm>
        </p:spPr>
        <p:txBody>
          <a:bodyPr/>
          <a:lstStyle/>
          <a:p>
            <a:r>
              <a:rPr lang="fr-FR" dirty="0" smtClean="0"/>
              <a:t>LOOKING AT BAROQUE 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40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LOOKING AT BAROQUE ART</a:t>
            </a:r>
            <a:endParaRPr lang="fr-FR" dirty="0"/>
          </a:p>
        </p:txBody>
      </p:sp>
      <p:pic>
        <p:nvPicPr>
          <p:cNvPr id="5" name="Content Placeholder 3" descr="http://freechristimages.org/gallery_A-L/Caravaggio-David-with-the-Head-of-Goliath-1610.jpg"/>
          <p:cNvPicPr>
            <a:picLocks/>
          </p:cNvPicPr>
          <p:nvPr/>
        </p:nvPicPr>
        <p:blipFill>
          <a:blip r:embed="rId2" cstate="print"/>
          <a:srcRect l="19091" t="12948"/>
          <a:stretch>
            <a:fillRect/>
          </a:stretch>
        </p:blipFill>
        <p:spPr bwMode="auto">
          <a:xfrm>
            <a:off x="9005978" y="2838012"/>
            <a:ext cx="2905428" cy="37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http://www.ibiblio.org/wm/paint/auth/caravaggio/judith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016" y="2242868"/>
            <a:ext cx="4461220" cy="304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http://www.artbible.info/images/gentileschi_jael_sisera_gr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057" y="1841560"/>
            <a:ext cx="4253959" cy="28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54953" y="5452450"/>
            <a:ext cx="74383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123Marker" panose="02000603000000000000" pitchFamily="2" charset="0"/>
                <a:ea typeface="123Marker" panose="02000603000000000000" pitchFamily="2" charset="0"/>
              </a:rPr>
              <a:t>What is similar about all these images?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607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571179" y="2528253"/>
            <a:ext cx="113505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Baroque period began around 1600.</a:t>
            </a:r>
          </a:p>
          <a:p>
            <a:endParaRPr lang="en-US" sz="4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4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Church wanted to attract new worshippers with intriguing architecture in cathedrals and basilicas. </a:t>
            </a:r>
            <a:endParaRPr lang="en-US" sz="4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727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on?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549893" y="2247419"/>
            <a:ext cx="1072091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During the Baroque period, these things were happening</a:t>
            </a:r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…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- 30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Years War (religious war between Catholics and Protestants in the Holy Roman Empire.)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Protestant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Reformation (Martin Luther’s “Thesis” against the Catholic Church)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Increased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trade and the growth of slavery (new wealth created among elite)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New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Science Theories (sun at the center of the universe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)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5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KET Baroque Article Questions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49629" y="2155201"/>
            <a:ext cx="117874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What are the characteristics of the Baroque period identified at the beginning of your reading</a:t>
            </a:r>
            <a:r>
              <a:rPr lang="en-US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?</a:t>
            </a:r>
            <a:endParaRPr lang="en-US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The reading states “the Baroque period reflected the turmoil of the time.” Describe at least two events causing this “turmoil”.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 What is Rococo?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4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What additional characteristics were brought about from the diversity of the period?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4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Describe how and why Caravaggio can be named MVP of the Baroque period using at least one example: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6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Define chiaroscuro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7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What was the subject mater of Velasquez? Painting characteristics?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7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Why is Rembrandt a significant painter of the Baroque period?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7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Describe the characteristics of the painting, sculpture and architecture of the period: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AutoNum type="arabicPeriod" startAt="7"/>
              <a:defRPr/>
            </a:pPr>
            <a:r>
              <a:rPr lang="en-US" sz="2000" dirty="0">
                <a:latin typeface="123Marker" panose="02000603000000000000" pitchFamily="2" charset="0"/>
                <a:ea typeface="123Marker" panose="02000603000000000000" pitchFamily="2" charset="0"/>
              </a:rPr>
              <a:t>What are the common characteristics you have read about with all of these artists</a:t>
            </a:r>
            <a:r>
              <a:rPr lang="en-US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?</a:t>
            </a:r>
            <a:endParaRPr lang="en-US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4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on?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441675" y="2212913"/>
            <a:ext cx="11186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How did these things effect art</a:t>
            </a:r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?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religious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subject matter became predominant (Pope wanted to make Rome the cultural center of the Western world)</a:t>
            </a:r>
          </a:p>
          <a:p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Council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of Trent suggested religious art be directed towards clarity, realism, and emotion to increase understanding among every day people</a:t>
            </a:r>
          </a:p>
          <a:p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Protestants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avoid religious subject matter in favor of landscapes</a:t>
            </a:r>
          </a:p>
          <a:p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increased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trade meant increased wealth which meant more art patrons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2358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72993" y="2316431"/>
            <a:ext cx="1061739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“Baroque” Style</a:t>
            </a:r>
            <a:r>
              <a:rPr lang="en-US" sz="2800" i="1" u="sng" dirty="0" smtClean="0">
                <a:latin typeface="123Marker" panose="02000603000000000000" pitchFamily="2" charset="0"/>
                <a:ea typeface="123Marker" panose="02000603000000000000" pitchFamily="2" charset="0"/>
              </a:rPr>
              <a:t>: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considered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most “sumptuous” and “ornate” of most art periods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Art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was expanded into everyday life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Light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was used to create an emotional impact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Classical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elements were used without classical restraint (not afraid to show violence)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 Art </a:t>
            </a:r>
            <a:r>
              <a:rPr lang="en-US" sz="28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was meant to speak to the illiterate masses instead of the well-informed wealthy</a:t>
            </a:r>
            <a:endParaRPr lang="en-US" sz="28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7884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5" name="Picture 6" descr="http://clancyslover.com/wp-content/uploads/2009/03/judith-slaying-holofer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550" y="1780018"/>
            <a:ext cx="5096218" cy="4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15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6" name="Picture 2" descr="http://www.michaelarnoldart.com/bernini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417" y="1735281"/>
            <a:ext cx="3903024" cy="512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09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5" name="Picture 4" descr="http://www.students.sbc.edu/gregg09/Versailles%20images/Versailles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873" y="1959066"/>
            <a:ext cx="5913120" cy="452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0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6" name="ClipArt Placeholder 4" descr="st-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60" y="1696564"/>
            <a:ext cx="4241494" cy="50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1047" y="2660073"/>
            <a:ext cx="452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Conversion of St. Paul</a:t>
            </a:r>
          </a:p>
          <a:p>
            <a:r>
              <a:rPr lang="fr-FR" dirty="0" err="1" smtClean="0"/>
              <a:t>Caravaggio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46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6301047" y="2660073"/>
            <a:ext cx="452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Ecstasy of St. Theresa</a:t>
            </a:r>
          </a:p>
          <a:p>
            <a:r>
              <a:rPr lang="fr-FR" dirty="0" err="1" smtClean="0"/>
              <a:t>Bernini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Picture 3" descr="te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63" y="1866080"/>
            <a:ext cx="4171604" cy="46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64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6301047" y="2660073"/>
            <a:ext cx="452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Las </a:t>
            </a:r>
            <a:r>
              <a:rPr lang="fr-FR" dirty="0" err="1" smtClean="0"/>
              <a:t>Meninas</a:t>
            </a:r>
            <a:endParaRPr lang="fr-FR" dirty="0" smtClean="0"/>
          </a:p>
          <a:p>
            <a:r>
              <a:rPr lang="fr-FR" dirty="0" err="1" smtClean="0"/>
              <a:t>Velazquez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Picture 28" descr="http://www.natural-color-diamonds.com/yahoo_site_admin/assets/images/Las_MeninasWIttlebach.12010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27" y="1680632"/>
            <a:ext cx="4716087" cy="4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73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7049192" y="2689272"/>
            <a:ext cx="452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Night Watch</a:t>
            </a:r>
          </a:p>
          <a:p>
            <a:r>
              <a:rPr lang="fr-FR" dirty="0" smtClean="0"/>
              <a:t>Rembrandt</a:t>
            </a:r>
          </a:p>
          <a:p>
            <a:endParaRPr lang="fr-FR" dirty="0"/>
          </a:p>
        </p:txBody>
      </p:sp>
      <p:pic>
        <p:nvPicPr>
          <p:cNvPr id="7" name="Picture 8" descr="rembr (1642 Night Watch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953" y="1936864"/>
            <a:ext cx="5146094" cy="475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6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ART101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80" y="2333684"/>
            <a:ext cx="116544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“Baroque” Style: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-Started in Italy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-Comes from the term “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barrocco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” which means “misshapen pearl” in Portuguese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-Became an international phenomenon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-Catholics used baroque art to teach the illiterate about the Church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-Protestants thought that worshipers should reply on the Bible and not any artist’s interpretation of the gospel;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-Imperfections seen as beautiful (all God’s creations are beautiful)</a:t>
            </a:r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893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86" y="3341383"/>
            <a:ext cx="10529245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What are the characteristics of the Baroque period identified at the beginning of your reading?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535" y="4488873"/>
            <a:ext cx="10025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LIGHT, ACTION, DRAMA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Functions</a:t>
            </a:r>
            <a:r>
              <a:rPr lang="fr-FR" sz="3200" dirty="0" smtClean="0"/>
              <a:t> and </a:t>
            </a:r>
            <a:r>
              <a:rPr lang="fr-FR" sz="3200" dirty="0" err="1" smtClean="0"/>
              <a:t>Characteristics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80" y="2333684"/>
            <a:ext cx="11654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Chiaroscuro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-invented during the Renaissance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-perfected and widely used during the Baroque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-Italian for “light-dark”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-a bold contrast between light and dark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Tennebrism</a:t>
            </a:r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-Italian for “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murkey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”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-creates a look of figures emerging from the dark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-heightened form of chiaroscuro</a:t>
            </a:r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8704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Caravaggio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80" y="2333684"/>
            <a:ext cx="11654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Michelangelo 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Merisi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da Caravaggio,1573-1610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-Most revolutionary artist of his time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-Characterized by his temper</a:t>
            </a:r>
          </a:p>
          <a:p>
            <a:r>
              <a:rPr lang="en-US" sz="2400" dirty="0">
                <a:latin typeface="123Marker" panose="02000603000000000000" pitchFamily="2" charset="0"/>
                <a:ea typeface="123Marker" panose="02000603000000000000" pitchFamily="2" charset="0"/>
              </a:rPr>
              <a:t>	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-imprisoned for assaults and murder</a:t>
            </a:r>
          </a:p>
          <a:p>
            <a:r>
              <a:rPr lang="en-US" sz="2400" dirty="0">
                <a:latin typeface="123Marker" panose="02000603000000000000" pitchFamily="2" charset="0"/>
                <a:ea typeface="123Marker" panose="02000603000000000000" pitchFamily="2" charset="0"/>
              </a:rPr>
              <a:t>	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-died 2 days after his pardon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-Did not idealize the human form or religious experience</a:t>
            </a:r>
          </a:p>
          <a:p>
            <a:r>
              <a:rPr lang="en-US" sz="2400" dirty="0">
                <a:latin typeface="123Marker" panose="02000603000000000000" pitchFamily="2" charset="0"/>
                <a:ea typeface="123Marker" panose="02000603000000000000" pitchFamily="2" charset="0"/>
              </a:rPr>
              <a:t>	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-he was considered somewhat vulgar/profane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-Orphaned at age 11, went to Rome at age 15 and found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a patron, the Cardinal Francesco del Monte</a:t>
            </a:r>
          </a:p>
          <a:p>
            <a:r>
              <a:rPr lang="en-US" sz="2400" dirty="0">
                <a:latin typeface="123Marker" panose="02000603000000000000" pitchFamily="2" charset="0"/>
                <a:ea typeface="123Marker" panose="02000603000000000000" pitchFamily="2" charset="0"/>
              </a:rPr>
              <a:t>	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-his first commissions were scenes of the life of Saint</a:t>
            </a:r>
          </a:p>
          <a:p>
            <a:r>
              <a:rPr lang="en-US" sz="2400" dirty="0">
                <a:latin typeface="123Marker" panose="02000603000000000000" pitchFamily="2" charset="0"/>
                <a:ea typeface="123Marker" panose="02000603000000000000" pitchFamily="2" charset="0"/>
              </a:rPr>
              <a:t>	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Matthew commissioned by the Cardinal</a:t>
            </a:r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5" name="Picture 4" descr="http://static.artbible.info/large/carav_david_goli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1674" y="1902410"/>
            <a:ext cx="3295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82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Caravaggio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79" y="6211669"/>
            <a:ext cx="1165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Calling of St. Matthew </a:t>
            </a:r>
            <a:r>
              <a:rPr lang="en-US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1602. It caused outcry because of its realistic and dramatic nature.</a:t>
            </a:r>
          </a:p>
        </p:txBody>
      </p:sp>
      <p:pic>
        <p:nvPicPr>
          <p:cNvPr id="6" name="Picture 7" descr="http://www.shafe.co.uk/crystal/images/lshafe/Caravaggio_The_Calling_of_St_Matthew_1599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764" y="1505703"/>
            <a:ext cx="6605847" cy="45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09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Caravaggio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79" y="6211669"/>
            <a:ext cx="11654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What other painting does this painting allude to?</a:t>
            </a:r>
          </a:p>
        </p:txBody>
      </p:sp>
      <p:pic>
        <p:nvPicPr>
          <p:cNvPr id="7" name="Picture 4" descr="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512" y="2346810"/>
            <a:ext cx="5534614" cy="3455473"/>
          </a:xfrm>
          <a:prstGeom prst="rect">
            <a:avLst/>
          </a:prstGeom>
          <a:noFill/>
        </p:spPr>
      </p:pic>
      <p:pic>
        <p:nvPicPr>
          <p:cNvPr id="8" name="Picture 8" descr="MCL24%20The%20Creation%20of%20Adam%20(detai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4050" y="2346811"/>
            <a:ext cx="5325867" cy="3455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03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Caravaggio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748144" y="2876902"/>
            <a:ext cx="43558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Conversion of St. Paul</a:t>
            </a:r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1601</a:t>
            </a:r>
          </a:p>
          <a:p>
            <a:endParaRPr lang="en-US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Different than other versions of this scene as Jesus is not atop a throne surrounded by angels while he is converting Paul.</a:t>
            </a:r>
          </a:p>
        </p:txBody>
      </p:sp>
      <p:pic>
        <p:nvPicPr>
          <p:cNvPr id="7" name="ClipArt Placeholder 4" descr="st-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34298" y="1481127"/>
            <a:ext cx="4414649" cy="50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9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Caravaggio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7" name="ClipArt Placeholder 4" descr="st-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01295" y="1701820"/>
            <a:ext cx="5043614" cy="4509849"/>
          </a:xfrm>
          <a:prstGeom prst="rect">
            <a:avLst/>
          </a:prstGeom>
        </p:spPr>
      </p:pic>
      <p:pic>
        <p:nvPicPr>
          <p:cNvPr id="6" name="Picture 2" descr="http://upload.wikimedia.org/wikipedia/commons/f/f8/4pau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12" y="1701820"/>
            <a:ext cx="5211787" cy="45098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9664" y="6400800"/>
            <a:ext cx="944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Michelangelo’s</a:t>
            </a:r>
            <a:r>
              <a:rPr lang="fr-FR" dirty="0" smtClean="0"/>
              <a:t> Conversion of Saul vs. </a:t>
            </a:r>
            <a:r>
              <a:rPr lang="fr-FR" dirty="0" err="1" smtClean="0"/>
              <a:t>Caravaggio’s</a:t>
            </a:r>
            <a:r>
              <a:rPr lang="fr-FR" dirty="0" smtClean="0"/>
              <a:t> Conversion of Saul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9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Conversion of St. Paul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7" name="ClipArt Placeholder 4" descr="st-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82744" y="2165165"/>
            <a:ext cx="3971947" cy="355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897" y="2077167"/>
            <a:ext cx="70650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Subject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-St. Paul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hears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word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God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falls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off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horse, and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blinded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by the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bright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light of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God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Significance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religious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art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secularized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-Saints and miracles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depicted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as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ordinary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events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Elements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Principles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Art</a:t>
            </a: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-Audience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brought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into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action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through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chiaroscuro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tennebrism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and perspective.</a:t>
            </a:r>
          </a:p>
          <a:p>
            <a:endParaRPr lang="fr-FR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Controversies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-Saint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depicted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on the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ground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instead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elevated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status</a:t>
            </a:r>
            <a:endParaRPr lang="fr-FR" sz="20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showing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horse’s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butt</a:t>
            </a:r>
            <a:r>
              <a:rPr lang="fr-FR" sz="2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!</a:t>
            </a:r>
            <a:endParaRPr lang="fr-FR" sz="20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80" y="2333684"/>
            <a:ext cx="6649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Rembrandt 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Harmenszoon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Van Rijn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1606-1669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-Born in Leyden, Denmark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-Son of a miller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-Married Saskia van 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Ulenborch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1634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-1634-1642 period of greatest success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-Saskia dies in 1642, turning point in his art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-Paintings characterized by luxurious brushwork , rich color, and a mastery of chiaroscuro</a:t>
            </a:r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2" descr="http://www.liverpoolmuseums.org.uk/picture-of-month/graphics/large/rembrandt_self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934" y="1481127"/>
            <a:ext cx="4524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11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182880" y="2333684"/>
            <a:ext cx="6649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Characteristics of Rembrandt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-Considered greatest Dutch artist</a:t>
            </a:r>
          </a:p>
          <a:p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-painter, draftsman, and etcher</a:t>
            </a:r>
          </a:p>
          <a:p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-numerous portraits and self-portraits (over 50)</a:t>
            </a:r>
          </a:p>
          <a:p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-commissioned for portraits and religious subjects</a:t>
            </a:r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2" descr="http://www.liverpoolmuseums.org.uk/picture-of-month/graphics/large/rembrandt_self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934" y="1481127"/>
            <a:ext cx="4524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31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465512" y="2391662"/>
            <a:ext cx="4829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Christ Healing the Sick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etching</a:t>
            </a:r>
          </a:p>
        </p:txBody>
      </p:sp>
      <p:pic>
        <p:nvPicPr>
          <p:cNvPr id="7" name="Picture 3" descr="Box39-11a-Rem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87" y="1725737"/>
            <a:ext cx="6694516" cy="4762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43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09" y="3847381"/>
            <a:ext cx="10960565" cy="4312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The reading states “the Baroque period reflected the turmoil of the time.” </a:t>
            </a:r>
            <a:r>
              <a:rPr lang="en-US" dirty="0" smtClean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Describe </a:t>
            </a: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at least two events causing this “turmoil”.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153" y="4788131"/>
            <a:ext cx="10607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30 </a:t>
            </a:r>
            <a:r>
              <a:rPr lang="fr-FR" sz="5000" dirty="0" err="1" smtClean="0">
                <a:solidFill>
                  <a:srgbClr val="FF0000"/>
                </a:solidFill>
              </a:rPr>
              <a:t>years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war</a:t>
            </a:r>
            <a:r>
              <a:rPr lang="fr-FR" sz="5000" dirty="0" smtClean="0">
                <a:solidFill>
                  <a:srgbClr val="FF0000"/>
                </a:solidFill>
              </a:rPr>
              <a:t> &amp; Reformation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2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312008" y="6027003"/>
            <a:ext cx="4829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Self-Portraits</a:t>
            </a:r>
          </a:p>
        </p:txBody>
      </p:sp>
      <p:pic>
        <p:nvPicPr>
          <p:cNvPr id="6" name="Picture 7" descr="rembrand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8" y="1665793"/>
            <a:ext cx="2778940" cy="340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elf-16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274" y="2497216"/>
            <a:ext cx="2955925" cy="3252788"/>
          </a:xfrm>
          <a:prstGeom prst="rect">
            <a:avLst/>
          </a:prstGeom>
          <a:noFill/>
        </p:spPr>
      </p:pic>
      <p:pic>
        <p:nvPicPr>
          <p:cNvPr id="10" name="Picture 4" descr="self-16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3766" y="2200621"/>
            <a:ext cx="3421437" cy="4057214"/>
          </a:xfrm>
          <a:prstGeom prst="rect">
            <a:avLst/>
          </a:prstGeom>
          <a:noFill/>
        </p:spPr>
      </p:pic>
      <p:pic>
        <p:nvPicPr>
          <p:cNvPr id="9" name="Picture 6" descr="rembrand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9351" y="1876466"/>
            <a:ext cx="3879012" cy="4612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53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7793463" y="4381083"/>
            <a:ext cx="4829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Anatomy Lesson of Dr. Tulip</a:t>
            </a:r>
          </a:p>
        </p:txBody>
      </p:sp>
      <p:pic>
        <p:nvPicPr>
          <p:cNvPr id="11" name="Picture 3" descr="Image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535" y="1514540"/>
            <a:ext cx="6632171" cy="497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266007" y="2322904"/>
            <a:ext cx="5237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Most inventive work:</a:t>
            </a: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Night Watch, 1642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Each man is painted with the detail of an individual portrait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Depicted the Militia Company of Captain 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Frans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Banning </a:t>
            </a:r>
            <a:r>
              <a:rPr lang="en-US" sz="24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Cocq</a:t>
            </a:r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8" descr="rembr (1642 Night Watch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1571" y="1647567"/>
            <a:ext cx="6172200" cy="511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51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smtClean="0"/>
              <a:t>Rembrandt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299257" y="2092616"/>
            <a:ext cx="6020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Night Watch, 1642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Subject:</a:t>
            </a: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-shows </a:t>
            </a:r>
            <a:r>
              <a:rPr lang="en-US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Cocq’s</a:t>
            </a:r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 company welcoming Marie de Medici’s (Queen of France) arrival at the Amsterdam gate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Elements and Principles of Art:</a:t>
            </a: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-painting moves in diagonals (figures moving from the corners towards the center)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Controversies:</a:t>
            </a: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-Patrons contributed equally to the painting but were not painted equally</a:t>
            </a:r>
          </a:p>
          <a:p>
            <a:endParaRPr lang="en-US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Artist Connection:</a:t>
            </a:r>
          </a:p>
          <a:p>
            <a:r>
              <a:rPr lang="en-US" dirty="0" smtClean="0">
                <a:latin typeface="123Marker" panose="02000603000000000000" pitchFamily="2" charset="0"/>
                <a:ea typeface="123Marker" panose="02000603000000000000" pitchFamily="2" charset="0"/>
              </a:rPr>
              <a:t>Right during the turning point of his career</a:t>
            </a:r>
          </a:p>
        </p:txBody>
      </p:sp>
      <p:pic>
        <p:nvPicPr>
          <p:cNvPr id="6" name="Picture 8" descr="rembr (1642 Night Watch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86575" y="1845426"/>
            <a:ext cx="5111560" cy="4238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57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299257" y="2395240"/>
            <a:ext cx="60205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Gianlorenzo</a:t>
            </a:r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Bernini, 1598-1680</a:t>
            </a:r>
          </a:p>
          <a:p>
            <a:endParaRPr lang="en-US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-sculptor/architect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-last of the “great” artists to be commissioned by Popes</a:t>
            </a:r>
          </a:p>
          <a:p>
            <a:endParaRPr lang="en-US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Major Works: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-St. Peter’s Piazza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-David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-Ecstasy of St. Theresa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</a:t>
            </a:r>
            <a:r>
              <a:rPr lang="en-US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Cornaro</a:t>
            </a:r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Chapel</a:t>
            </a:r>
          </a:p>
        </p:txBody>
      </p:sp>
      <p:pic>
        <p:nvPicPr>
          <p:cNvPr id="7" name="Picture 2" descr="http://blogs.guardian.co.uk/art/bernini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9825" y="1828799"/>
            <a:ext cx="5484248" cy="42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4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3540991" y="6334780"/>
            <a:ext cx="6020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St. Peter’s Piazza</a:t>
            </a:r>
          </a:p>
        </p:txBody>
      </p:sp>
      <p:pic>
        <p:nvPicPr>
          <p:cNvPr id="6" name="Picture 2" descr="http://classconnection.s3.amazonaws.com/153/flashcards/1247153/jpg/st_peter's_basilica_and_piazza1334517732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1529420"/>
            <a:ext cx="7930341" cy="468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7381471" y="4025161"/>
            <a:ext cx="6020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Cornaro</a:t>
            </a:r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Chapel</a:t>
            </a:r>
          </a:p>
        </p:txBody>
      </p:sp>
      <p:pic>
        <p:nvPicPr>
          <p:cNvPr id="7" name="Picture 3" descr="Santa Maria della Vittoria, Cornaro Ch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87971" y="1715542"/>
            <a:ext cx="5046821" cy="5050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81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112991" y="3200067"/>
            <a:ext cx="3441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Ecstasy of St. Teresa</a:t>
            </a:r>
          </a:p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(in </a:t>
            </a:r>
            <a:r>
              <a:rPr lang="en-US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Cornaro</a:t>
            </a:r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Chapel)</a:t>
            </a:r>
          </a:p>
          <a:p>
            <a:endParaRPr lang="en-US" sz="22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3" descr="te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32540" y="1670384"/>
            <a:ext cx="5200274" cy="481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0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112991" y="4063998"/>
            <a:ext cx="3441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Ecstasy of St. Teresa</a:t>
            </a:r>
          </a:p>
        </p:txBody>
      </p:sp>
      <p:pic>
        <p:nvPicPr>
          <p:cNvPr id="7" name="Picture 2" descr="http://2.bp.blogspot.com/_CRrd8t7NqlQ/ScB2JoO1BaI/AAAAAAAABYI/5PixMIPCNeI/s400/Bernini+-+Ecstasy+of+St+Theresa+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1481127"/>
            <a:ext cx="5381105" cy="51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6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465512" y="2351576"/>
            <a:ext cx="96926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Ecstasy of St. Teresa, 1645-1652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-The entire chapel is designed to highlight this sculpture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-Balconies are painted with spectators viewing the sculpture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-depicts St. Teresa when she sees a vision and hears voices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-The saint and angel appear to be on swirling clouds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-the entire piece shows emotion, drama, and passion</a:t>
            </a:r>
          </a:p>
        </p:txBody>
      </p:sp>
    </p:spTree>
    <p:extLst>
      <p:ext uri="{BB962C8B-B14F-4D97-AF65-F5344CB8AC3E}">
        <p14:creationId xmlns:p14="http://schemas.microsoft.com/office/powerpoint/2010/main" val="211497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50" y="3500738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 What is Rococo?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775" y="4207702"/>
            <a:ext cx="10025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FINAL PHASE OF BAROQUE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329352" y="4238671"/>
            <a:ext cx="275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Marble into Flesh</a:t>
            </a:r>
          </a:p>
        </p:txBody>
      </p:sp>
      <p:pic>
        <p:nvPicPr>
          <p:cNvPr id="5" name="Picture 2" descr="http://www.lib-art.com/imgpainting/4/0/21604-the-rape-of-proserpina-detail-bernini-gian-loren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699" y="1711676"/>
            <a:ext cx="4700846" cy="5053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68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329352" y="4238671"/>
            <a:ext cx="275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Bernini’s </a:t>
            </a:r>
            <a:r>
              <a:rPr lang="en-US" sz="24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David</a:t>
            </a:r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3" descr="David"/>
          <p:cNvPicPr>
            <a:picLocks noChangeAspect="1" noChangeArrowheads="1"/>
          </p:cNvPicPr>
          <p:nvPr/>
        </p:nvPicPr>
        <p:blipFill rotWithShape="1">
          <a:blip r:embed="rId2" cstate="print"/>
          <a:srcRect l="5393" r="17520" b="1744"/>
          <a:stretch/>
        </p:blipFill>
        <p:spPr bwMode="auto">
          <a:xfrm>
            <a:off x="1941023" y="1695796"/>
            <a:ext cx="3611879" cy="479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657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pic>
        <p:nvPicPr>
          <p:cNvPr id="7" name="Picture 3" descr="17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83658" y="1841853"/>
            <a:ext cx="2485831" cy="4646815"/>
          </a:xfrm>
          <a:prstGeom prst="rect">
            <a:avLst/>
          </a:prstGeom>
          <a:noFill/>
        </p:spPr>
      </p:pic>
      <p:pic>
        <p:nvPicPr>
          <p:cNvPr id="8" name="Picture 4" descr="314px-David_von_Michelang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91129" y="1841853"/>
            <a:ext cx="2432048" cy="4646815"/>
          </a:xfrm>
          <a:prstGeom prst="rect">
            <a:avLst/>
          </a:prstGeom>
          <a:noFill/>
        </p:spPr>
      </p:pic>
      <p:pic>
        <p:nvPicPr>
          <p:cNvPr id="9" name="Picture 3" descr="David"/>
          <p:cNvPicPr>
            <a:picLocks noChangeAspect="1" noChangeArrowheads="1"/>
          </p:cNvPicPr>
          <p:nvPr/>
        </p:nvPicPr>
        <p:blipFill rotWithShape="1">
          <a:blip r:embed="rId4" cstate="print"/>
          <a:srcRect l="5393" r="17520" b="1744"/>
          <a:stretch/>
        </p:blipFill>
        <p:spPr bwMode="auto">
          <a:xfrm>
            <a:off x="7044817" y="1841853"/>
            <a:ext cx="2497973" cy="464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4033" y="6488668"/>
            <a:ext cx="25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Donatello, 1409, 6 </a:t>
            </a:r>
            <a:r>
              <a:rPr lang="fr-FR" dirty="0" err="1" smtClean="0"/>
              <a:t>ft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096575" y="6460158"/>
            <a:ext cx="294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Michelangelo, 1504, 16 </a:t>
            </a:r>
            <a:r>
              <a:rPr lang="fr-FR" dirty="0" err="1" smtClean="0"/>
              <a:t>ft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7318504" y="6488668"/>
            <a:ext cx="25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Bernini</a:t>
            </a:r>
            <a:r>
              <a:rPr lang="fr-FR" dirty="0" smtClean="0"/>
              <a:t>, 1623, 6 </a:t>
            </a:r>
            <a:r>
              <a:rPr lang="fr-FR" dirty="0" err="1" smtClean="0"/>
              <a:t>ft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453845" y="4779016"/>
            <a:ext cx="127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After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fight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!</a:t>
            </a:r>
            <a:endParaRPr lang="fr-FR" b="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1129" y="4849012"/>
            <a:ext cx="127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Before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fight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!</a:t>
            </a:r>
            <a:endParaRPr lang="fr-FR" b="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42790" y="4849011"/>
            <a:ext cx="127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During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fight</a:t>
            </a:r>
            <a:r>
              <a:rPr lang="fr-FR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!</a:t>
            </a:r>
            <a:endParaRPr lang="fr-FR" b="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8329352" y="4238671"/>
            <a:ext cx="2759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Bernini’s </a:t>
            </a:r>
            <a:r>
              <a:rPr lang="en-US" sz="24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David</a:t>
            </a:r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7" name="Picture 6" descr="http://ts1.mm.bing.net/th?id=H.492302591072871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2" y="1680892"/>
            <a:ext cx="3422406" cy="45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s1.mm.bing.net/th?id=H.5063978108389456&amp;w=160&amp;h=173&amp;c=7&amp;rs=1&amp;url=http%3a%2f%2fbrettanddanny.tumblr.com%2fpost%2f42714914400%2fgian-lorenzo-bernini-david-1624-galleria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73" y="2120933"/>
            <a:ext cx="3998087" cy="43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2" y="774163"/>
            <a:ext cx="11089179" cy="706964"/>
          </a:xfrm>
        </p:spPr>
        <p:txBody>
          <a:bodyPr/>
          <a:lstStyle/>
          <a:p>
            <a:r>
              <a:rPr lang="fr-FR" dirty="0" smtClean="0"/>
              <a:t>The Baroque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sz="3200" dirty="0" err="1" smtClean="0"/>
              <a:t>Bernini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sp>
        <p:nvSpPr>
          <p:cNvPr id="3" name="Rectangle 2"/>
          <p:cNvSpPr/>
          <p:nvPr/>
        </p:nvSpPr>
        <p:spPr>
          <a:xfrm>
            <a:off x="465511" y="2310118"/>
            <a:ext cx="10656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How is Bernini’s David more emotional?</a:t>
            </a:r>
          </a:p>
          <a:p>
            <a:endParaRPr lang="en-US" sz="24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What changes can you see (via Bernini’s </a:t>
            </a:r>
            <a:r>
              <a:rPr lang="en-US" sz="24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David</a:t>
            </a:r>
            <a:r>
              <a:rPr lang="en-US" sz="2400" dirty="0" smtClean="0">
                <a:latin typeface="123Marker" panose="02000603000000000000" pitchFamily="2" charset="0"/>
                <a:ea typeface="123Marker" panose="02000603000000000000" pitchFamily="2" charset="0"/>
              </a:rPr>
              <a:t>) that the Baroque period developed from the Renaissance?</a:t>
            </a:r>
          </a:p>
          <a:p>
            <a:endParaRPr lang="en-US" sz="2400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89" y="890541"/>
            <a:ext cx="11089179" cy="706964"/>
          </a:xfrm>
        </p:spPr>
        <p:txBody>
          <a:bodyPr/>
          <a:lstStyle/>
          <a:p>
            <a:r>
              <a:rPr lang="fr-FR" sz="3000" dirty="0" smtClean="0"/>
              <a:t>The Baroque </a:t>
            </a:r>
            <a:r>
              <a:rPr lang="fr-FR" sz="3000" dirty="0" err="1" smtClean="0"/>
              <a:t>Period</a:t>
            </a:r>
            <a:r>
              <a:rPr lang="fr-FR" sz="3000" dirty="0" smtClean="0"/>
              <a:t>: </a:t>
            </a:r>
            <a:r>
              <a:rPr lang="fr-FR" sz="3000" dirty="0" err="1" smtClean="0"/>
              <a:t>Caravaggio</a:t>
            </a:r>
            <a:r>
              <a:rPr lang="fr-FR" sz="3000" dirty="0" smtClean="0"/>
              <a:t>, Rembrandt, </a:t>
            </a:r>
            <a:r>
              <a:rPr lang="fr-FR" sz="3000" dirty="0" err="1" smtClean="0"/>
              <a:t>Bernini</a:t>
            </a:r>
            <a:endParaRPr lang="fr-F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726574" y="6211669"/>
            <a:ext cx="6367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77922"/>
              </p:ext>
            </p:extLst>
          </p:nvPr>
        </p:nvGraphicFramePr>
        <p:xfrm>
          <a:off x="581888" y="2631592"/>
          <a:ext cx="1108918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836"/>
                <a:gridCol w="2217836"/>
                <a:gridCol w="2217836"/>
                <a:gridCol w="2217836"/>
                <a:gridCol w="221783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Artist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Artwork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Subject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Baroque </a:t>
                      </a:r>
                      <a:r>
                        <a:rPr lang="fr-FR" b="1" dirty="0" err="1" smtClean="0"/>
                        <a:t>Characteristics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Controvery</a:t>
                      </a:r>
                      <a:r>
                        <a:rPr lang="fr-FR" b="1" dirty="0" smtClean="0"/>
                        <a:t> or Cool </a:t>
                      </a:r>
                      <a:r>
                        <a:rPr lang="fr-FR" b="1" dirty="0" err="1" smtClean="0"/>
                        <a:t>Fast</a:t>
                      </a:r>
                      <a:endParaRPr lang="fr-FR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err="1" smtClean="0"/>
                        <a:t>Caravaggio</a:t>
                      </a:r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smtClean="0"/>
                        <a:t>Rembrandt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b="1" dirty="0" smtClean="0"/>
                    </a:p>
                    <a:p>
                      <a:r>
                        <a:rPr lang="fr-FR" b="1" dirty="0" err="1" smtClean="0"/>
                        <a:t>Bernini</a:t>
                      </a:r>
                      <a:endParaRPr lang="fr-FR" b="1" dirty="0" smtClean="0"/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BAROQUE POEMS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23186" y="2660073"/>
            <a:ext cx="11513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At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your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table,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pick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one of the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three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artists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studied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today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</a:t>
            </a:r>
          </a:p>
          <a:p>
            <a:endParaRPr lang="fr-FR" sz="30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Write a 10 line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poem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together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about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that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artist’s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personal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life and/or art </a:t>
            </a:r>
            <a:r>
              <a:rPr lang="fr-FR" sz="30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work</a:t>
            </a:r>
            <a:r>
              <a:rPr lang="fr-FR" sz="30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  <a:endParaRPr lang="fr-FR" sz="30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2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41" y="3237239"/>
            <a:ext cx="10881831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What additional characteristics were brought about from the diversity of the period?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404" y="4505499"/>
            <a:ext cx="1095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PASSION, INTELLECT, SPIRITUALITY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1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0" y="3345145"/>
            <a:ext cx="10956175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Describe how and why Caravaggio can be named MVP of the Baroque period using at least one </a:t>
            </a:r>
            <a:r>
              <a:rPr lang="en-US" dirty="0" smtClean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example.</a:t>
            </a: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535" y="3867768"/>
            <a:ext cx="10025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FF0000"/>
                </a:solidFill>
              </a:rPr>
              <a:t>ABANDONED IDEALIZATION AND RELIGIOUS EXPERIENCE (</a:t>
            </a:r>
            <a:r>
              <a:rPr lang="fr-FR" sz="5000" i="1" dirty="0" smtClean="0">
                <a:solidFill>
                  <a:srgbClr val="FF0000"/>
                </a:solidFill>
              </a:rPr>
              <a:t>The </a:t>
            </a:r>
            <a:r>
              <a:rPr lang="fr-FR" sz="5000" i="1" dirty="0" err="1" smtClean="0">
                <a:solidFill>
                  <a:srgbClr val="FF0000"/>
                </a:solidFill>
              </a:rPr>
              <a:t>Calling</a:t>
            </a:r>
            <a:r>
              <a:rPr lang="fr-FR" sz="5000" i="1" dirty="0" smtClean="0">
                <a:solidFill>
                  <a:srgbClr val="FF0000"/>
                </a:solidFill>
              </a:rPr>
              <a:t> of St. Matthew)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97" y="2868970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Define </a:t>
            </a:r>
            <a:r>
              <a:rPr lang="en-US" i="1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chiaroscuro</a:t>
            </a:r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197" y="4123113"/>
            <a:ext cx="10025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FF0000"/>
                </a:solidFill>
              </a:rPr>
              <a:t>Contrast</a:t>
            </a:r>
            <a:r>
              <a:rPr lang="fr-FR" sz="5000" dirty="0" smtClean="0">
                <a:solidFill>
                  <a:srgbClr val="FF0000"/>
                </a:solidFill>
              </a:rPr>
              <a:t> of light and </a:t>
            </a:r>
            <a:r>
              <a:rPr lang="fr-FR" sz="5000" dirty="0" err="1" smtClean="0">
                <a:solidFill>
                  <a:srgbClr val="FF0000"/>
                </a:solidFill>
              </a:rPr>
              <a:t>dark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4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2916649"/>
            <a:ext cx="9360490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What was the subject mater of Velasquez? Painting characteristics?</a:t>
            </a:r>
            <a:br>
              <a:rPr lang="en-US" dirty="0">
                <a:solidFill>
                  <a:schemeClr val="tx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</a:br>
            <a:endParaRPr lang="fr-FR" dirty="0">
              <a:solidFill>
                <a:schemeClr val="tx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78" y="3744383"/>
            <a:ext cx="11826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FF0000"/>
                </a:solidFill>
              </a:rPr>
              <a:t>Landscapes</a:t>
            </a:r>
            <a:r>
              <a:rPr lang="fr-FR" sz="5000" dirty="0" smtClean="0">
                <a:solidFill>
                  <a:srgbClr val="FF0000"/>
                </a:solidFill>
              </a:rPr>
              <a:t>, </a:t>
            </a:r>
            <a:r>
              <a:rPr lang="fr-FR" sz="5000" dirty="0" err="1" smtClean="0">
                <a:solidFill>
                  <a:srgbClr val="FF0000"/>
                </a:solidFill>
              </a:rPr>
              <a:t>mythological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subjects</a:t>
            </a:r>
            <a:r>
              <a:rPr lang="fr-FR" sz="5000" dirty="0" smtClean="0">
                <a:solidFill>
                  <a:srgbClr val="FF0000"/>
                </a:solidFill>
              </a:rPr>
              <a:t>, </a:t>
            </a:r>
            <a:r>
              <a:rPr lang="fr-FR" sz="5000" dirty="0" smtClean="0">
                <a:solidFill>
                  <a:srgbClr val="FF0000"/>
                </a:solidFill>
              </a:rPr>
              <a:t>genre </a:t>
            </a:r>
            <a:r>
              <a:rPr lang="fr-FR" sz="5000" dirty="0" err="1" smtClean="0">
                <a:solidFill>
                  <a:srgbClr val="FF0000"/>
                </a:solidFill>
              </a:rPr>
              <a:t>pictures</a:t>
            </a:r>
            <a:r>
              <a:rPr lang="fr-FR" sz="5000" dirty="0" smtClean="0">
                <a:solidFill>
                  <a:srgbClr val="FF0000"/>
                </a:solidFill>
              </a:rPr>
              <a:t>. </a:t>
            </a:r>
            <a:r>
              <a:rPr lang="fr-FR" sz="5000" dirty="0" smtClean="0">
                <a:solidFill>
                  <a:srgbClr val="FF0000"/>
                </a:solidFill>
              </a:rPr>
              <a:t>He </a:t>
            </a:r>
            <a:r>
              <a:rPr lang="fr-FR" sz="5000" dirty="0" err="1" smtClean="0">
                <a:solidFill>
                  <a:srgbClr val="FF0000"/>
                </a:solidFill>
              </a:rPr>
              <a:t>merged</a:t>
            </a:r>
            <a:r>
              <a:rPr lang="fr-FR" sz="5000" dirty="0" smtClean="0">
                <a:solidFill>
                  <a:srgbClr val="FF0000"/>
                </a:solidFill>
              </a:rPr>
              <a:t> </a:t>
            </a:r>
            <a:r>
              <a:rPr lang="fr-FR" sz="5000" dirty="0" err="1" smtClean="0">
                <a:solidFill>
                  <a:srgbClr val="FF0000"/>
                </a:solidFill>
              </a:rPr>
              <a:t>color</a:t>
            </a:r>
            <a:r>
              <a:rPr lang="fr-FR" sz="5000" dirty="0" smtClean="0">
                <a:solidFill>
                  <a:srgbClr val="FF0000"/>
                </a:solidFill>
              </a:rPr>
              <a:t>, light, </a:t>
            </a:r>
            <a:r>
              <a:rPr lang="fr-FR" sz="5000" dirty="0" err="1" smtClean="0">
                <a:solidFill>
                  <a:srgbClr val="FF0000"/>
                </a:solidFill>
              </a:rPr>
              <a:t>space</a:t>
            </a:r>
            <a:r>
              <a:rPr lang="fr-FR" sz="5000" dirty="0" smtClean="0">
                <a:solidFill>
                  <a:srgbClr val="FF0000"/>
                </a:solidFill>
              </a:rPr>
              <a:t>, line, and mass.</a:t>
            </a:r>
            <a:endParaRPr lang="fr-FR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283</TotalTime>
  <Words>1606</Words>
  <Application>Microsoft Office PowerPoint</Application>
  <PresentationFormat>Widescreen</PresentationFormat>
  <Paragraphs>255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123Marker</vt:lpstr>
      <vt:lpstr>Arial</vt:lpstr>
      <vt:lpstr>Century Gothic</vt:lpstr>
      <vt:lpstr>Wingdings 3</vt:lpstr>
      <vt:lpstr>Ion Boardroom</vt:lpstr>
      <vt:lpstr>BAROQUE ART</vt:lpstr>
      <vt:lpstr>KET Baroque Article Questions</vt:lpstr>
      <vt:lpstr>What are the characteristics of the Baroque period identified at the beginning of your reading? </vt:lpstr>
      <vt:lpstr>The reading states “the Baroque period reflected the turmoil of the time.”   Describe at least two events causing this “turmoil”.  </vt:lpstr>
      <vt:lpstr> What is Rococo? </vt:lpstr>
      <vt:lpstr>What additional characteristics were brought about from the diversity of the period? </vt:lpstr>
      <vt:lpstr>Describe how and why Caravaggio can be named MVP of the Baroque period using at least one example.  </vt:lpstr>
      <vt:lpstr>Define chiaroscuro </vt:lpstr>
      <vt:lpstr>What was the subject mater of Velasquez? Painting characteristics? </vt:lpstr>
      <vt:lpstr>Why is Rembrandt a significant painter of the Baroque period? </vt:lpstr>
      <vt:lpstr>Describe the characteristics of the painting, sculpture and architecture of the period: </vt:lpstr>
      <vt:lpstr>What are the common characteristics you have read about with all of these artists? </vt:lpstr>
      <vt:lpstr>LOOKING AT BAROQUE ART</vt:lpstr>
      <vt:lpstr>LOOKING AT BAROQUE ART</vt:lpstr>
      <vt:lpstr>LOOKING AT BAROQUE ART</vt:lpstr>
      <vt:lpstr>LOOKING AT BAROQUE ART</vt:lpstr>
      <vt:lpstr>LOOKING AT BAROQUE ART</vt:lpstr>
      <vt:lpstr>The Baroque Period</vt:lpstr>
      <vt:lpstr>The Baroque Period: What’s going on?</vt:lpstr>
      <vt:lpstr>The Baroque Period: What’s going on?</vt:lpstr>
      <vt:lpstr>The Baroque Period: ART101</vt:lpstr>
      <vt:lpstr>The Baroque Period: ART101</vt:lpstr>
      <vt:lpstr>The Baroque Period: ART101</vt:lpstr>
      <vt:lpstr>The Baroque Period: ART101</vt:lpstr>
      <vt:lpstr>The Baroque Period: ART101</vt:lpstr>
      <vt:lpstr>The Baroque Period: ART101</vt:lpstr>
      <vt:lpstr>The Baroque Period: ART101</vt:lpstr>
      <vt:lpstr>The Baroque Period: ART101</vt:lpstr>
      <vt:lpstr>The Baroque Period: ART101</vt:lpstr>
      <vt:lpstr>The Baroque Period: Functions and Characteristics</vt:lpstr>
      <vt:lpstr>The Baroque Period: Caravaggio</vt:lpstr>
      <vt:lpstr>The Baroque Period: Caravaggio</vt:lpstr>
      <vt:lpstr>The Baroque Period: Caravaggio</vt:lpstr>
      <vt:lpstr>The Baroque Period: Caravaggio</vt:lpstr>
      <vt:lpstr>The Baroque Period: Caravaggio</vt:lpstr>
      <vt:lpstr>The Conversion of St. Paul</vt:lpstr>
      <vt:lpstr>The Baroque Period: Rembrandt</vt:lpstr>
      <vt:lpstr>The Baroque Period: Rembrandt</vt:lpstr>
      <vt:lpstr>The Baroque Period: Rembrandt</vt:lpstr>
      <vt:lpstr>The Baroque Period: Rembrandt</vt:lpstr>
      <vt:lpstr>The Baroque Period: Rembrandt</vt:lpstr>
      <vt:lpstr>The Baroque Period: Rembrandt</vt:lpstr>
      <vt:lpstr>The Baroque Period: Rembrandt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Bernini</vt:lpstr>
      <vt:lpstr>The Baroque Period: Caravaggio, Rembrandt, Bernini</vt:lpstr>
      <vt:lpstr>BAROQUE POEMS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ART</dc:title>
  <dc:creator>Sharpe, Jordan</dc:creator>
  <cp:lastModifiedBy>McDonald, Benjamin</cp:lastModifiedBy>
  <cp:revision>64</cp:revision>
  <dcterms:created xsi:type="dcterms:W3CDTF">2015-12-18T17:02:45Z</dcterms:created>
  <dcterms:modified xsi:type="dcterms:W3CDTF">2017-01-03T15:46:15Z</dcterms:modified>
</cp:coreProperties>
</file>