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</p:sldMasterIdLst>
  <p:notesMasterIdLst>
    <p:notesMasterId r:id="rId38"/>
  </p:notesMasterIdLst>
  <p:handoutMasterIdLst>
    <p:handoutMasterId r:id="rId39"/>
  </p:handoutMasterIdLst>
  <p:sldIdLst>
    <p:sldId id="256" r:id="rId3"/>
    <p:sldId id="342" r:id="rId4"/>
    <p:sldId id="376" r:id="rId5"/>
    <p:sldId id="380" r:id="rId6"/>
    <p:sldId id="399" r:id="rId7"/>
    <p:sldId id="400" r:id="rId8"/>
    <p:sldId id="257" r:id="rId9"/>
    <p:sldId id="339" r:id="rId10"/>
    <p:sldId id="258" r:id="rId11"/>
    <p:sldId id="389" r:id="rId12"/>
    <p:sldId id="259" r:id="rId13"/>
    <p:sldId id="261" r:id="rId14"/>
    <p:sldId id="262" r:id="rId15"/>
    <p:sldId id="263" r:id="rId16"/>
    <p:sldId id="264" r:id="rId17"/>
    <p:sldId id="379" r:id="rId18"/>
    <p:sldId id="378" r:id="rId19"/>
    <p:sldId id="402" r:id="rId20"/>
    <p:sldId id="411" r:id="rId21"/>
    <p:sldId id="401" r:id="rId22"/>
    <p:sldId id="408" r:id="rId23"/>
    <p:sldId id="403" r:id="rId24"/>
    <p:sldId id="409" r:id="rId25"/>
    <p:sldId id="410" r:id="rId26"/>
    <p:sldId id="405" r:id="rId27"/>
    <p:sldId id="404" r:id="rId28"/>
    <p:sldId id="385" r:id="rId29"/>
    <p:sldId id="391" r:id="rId30"/>
    <p:sldId id="392" r:id="rId31"/>
    <p:sldId id="393" r:id="rId32"/>
    <p:sldId id="394" r:id="rId33"/>
    <p:sldId id="395" r:id="rId34"/>
    <p:sldId id="396" r:id="rId35"/>
    <p:sldId id="397" r:id="rId36"/>
    <p:sldId id="398" r:id="rId3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0" autoAdjust="0"/>
    <p:restoredTop sz="94709" autoAdjust="0"/>
  </p:normalViewPr>
  <p:slideViewPr>
    <p:cSldViewPr>
      <p:cViewPr>
        <p:scale>
          <a:sx n="64" d="100"/>
          <a:sy n="64" d="100"/>
        </p:scale>
        <p:origin x="1014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5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67AEC88-1C1D-4095-B201-B5FDBBC41FB6}" type="datetimeFigureOut">
              <a:rPr lang="en-US"/>
              <a:pPr>
                <a:defRPr/>
              </a:pPr>
              <a:t>11/1/2016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551"/>
            <a:ext cx="3037840" cy="46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30551"/>
            <a:ext cx="3037840" cy="46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036FEAE-1B19-4C54-B46B-FD7F14176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74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2CD1C93-F54B-4800-98B7-BF3AA936B2A7}" type="datetimeFigureOut">
              <a:rPr lang="en-US"/>
              <a:pPr>
                <a:defRPr/>
              </a:pPr>
              <a:t>11/1/2016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068"/>
            <a:ext cx="5608320" cy="4183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551"/>
            <a:ext cx="3037840" cy="46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30551"/>
            <a:ext cx="3037840" cy="46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39DC4AF-32CC-4D78-A9DF-FEC8BA9EB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85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D38F0B-9323-4900-B761-556F67267FE4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0950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F04EE5-97B2-46C6-8DFE-85F5B8BEF12D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1025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4CB43B-D08B-4246-A1F0-CD8B0DB89C86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8236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67D923-E974-4810-A465-FB178C035B36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2548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10026-B072-4851-8B75-AD40B93979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1301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0B7BE0-A914-4964-9E29-ACBA9B2B1B3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57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http://www.scriptfrenzy.org/howtoformatastageplay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0B7BE0-A914-4964-9E29-ACBA9B2B1B3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37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4F6659-D4DE-424E-B3A0-AAFE19F71A7A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6532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880023-198D-4514-8935-F2DB270160A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27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Article</a:t>
            </a:r>
            <a:r>
              <a:rPr lang="en-US" baseline="0" dirty="0" smtClean="0"/>
              <a:t> Possibilities: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http://www.dramaed.net/benefits.pdf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http://www.ccm.org/learning-center/start/the-arts/the-value-of-teaching-drama </a:t>
            </a:r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pPr marL="228600" indent="-228600">
              <a:buFont typeface="+mj-lt"/>
              <a:buNone/>
            </a:pPr>
            <a:r>
              <a:rPr lang="en-US" dirty="0" smtClean="0"/>
              <a:t>Caricature definition:</a:t>
            </a:r>
            <a:r>
              <a:rPr lang="en-US" baseline="0" dirty="0" smtClean="0"/>
              <a:t> http://grammar.about.com/od/c/g/Caricature-term.htm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DC4AF-32CC-4D78-A9DF-FEC8BA9EB07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63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69C42D-C4EC-4A96-BD9C-C00D3BF66819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2345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CC1D51-E0EE-41C0-9C33-F8FDCA56107A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5443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C81682-D176-46C5-B0D7-CCC446FE7D2F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846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CC1D51-E0EE-41C0-9C33-F8FDCA56107A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8935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305E5B-A630-45C1-966A-07ADE11DD873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4471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AB20BE-7C2B-4605-8C64-B64F79659E6D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12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55DDA-B85F-4481-83DC-E4C740865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863EE-A710-45C4-A839-B96D487C6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AB0B0-96A0-4FDF-9271-92132E83A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28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8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E7157-E926-4AD6-BBB1-A1C403D5B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DD735-EA2D-4448-A669-E7EDD5795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AAA7F-71F0-4F91-BD31-065D4289F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866C3-57DE-46B6-9F9D-BB96AF85D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F74DE-A3FF-4A98-8F3C-53345626A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F0483-7E7F-4F2D-B473-DAC17AC05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14FE9-819F-46D2-848B-5C3216D9D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B18B2-11A6-425B-93DF-93B3EFD33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C3E7D-93BD-413B-AE64-189215B5B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A1F2F-A9D6-471A-99E5-054CC9D0E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7B2D9-7FEE-4231-A4FA-2ACE17573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244A7-212C-48A5-940E-564B0F4E6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1B4DD-2746-446B-81B1-95DD614B9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DD4FA-373B-4C1F-BD53-EA3347EC1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0C86C-6C35-494F-AF6A-4EDADC8F8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DE3C-88BD-4AAA-A977-6B676BB93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5C697-D8A1-41C2-9012-8BC591413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EB06-3DDD-4C0A-B75E-31ABE95EE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C8C33-8575-40CE-82B9-F54867164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AEC793-3980-4EAC-845C-F213ECD3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6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6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6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6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6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6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6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6F71142-40B0-4D0A-8295-5D7C8A0A0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6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8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gif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rammar.about.com/od/c/g/Caricature-term.htm" TargetMode="External"/><Relationship Id="rId2" Type="http://schemas.openxmlformats.org/officeDocument/2006/relationships/hyperlink" Target="http://grammar.about.com/od/classicessays/a/Natural-Selection-By-Charles-Darwin.htm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81844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u="sng" dirty="0" smtClean="0">
                <a:latin typeface="Arial Black" pitchFamily="34" charset="0"/>
              </a:rPr>
              <a:t>DRAMA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8229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u="sng" dirty="0" smtClean="0"/>
              <a:t>The Literary Elements</a:t>
            </a:r>
          </a:p>
        </p:txBody>
      </p:sp>
      <p:pic>
        <p:nvPicPr>
          <p:cNvPr id="24580" name="Picture 4" descr="j0305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143000"/>
            <a:ext cx="1828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j03057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19200"/>
            <a:ext cx="18288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i="1" smtClean="0"/>
              <a:t>Freytag's Pyramid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5668962"/>
            <a:ext cx="8229600" cy="715963"/>
          </a:xfrm>
        </p:spPr>
        <p:txBody>
          <a:bodyPr/>
          <a:lstStyle/>
          <a:p>
            <a:r>
              <a:rPr lang="en-US" smtClean="0"/>
              <a:t>Draw this in your notes!</a:t>
            </a:r>
          </a:p>
        </p:txBody>
      </p:sp>
      <p:pic>
        <p:nvPicPr>
          <p:cNvPr id="27652" name="Picture 2" descr="http://upload.wikimedia.org/wikipedia/commons/thumb/a/af/Freytags_pyramid.svg/265px-Freytags_pyramid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77962"/>
            <a:ext cx="815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705600" y="4221162"/>
            <a:ext cx="22860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Conclusion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8001000" y="4678362"/>
            <a:ext cx="304800" cy="457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4221162"/>
            <a:ext cx="22860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Initial Incident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78362"/>
            <a:ext cx="323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3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en00343_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8675" name="Rectangle 7"/>
          <p:cNvSpPr>
            <a:spLocks noGrp="1" noChangeArrowheads="1"/>
          </p:cNvSpPr>
          <p:nvPr>
            <p:ph type="title"/>
          </p:nvPr>
        </p:nvSpPr>
        <p:spPr>
          <a:xfrm>
            <a:off x="2514600" y="2057400"/>
            <a:ext cx="5181600" cy="1143000"/>
          </a:xfrm>
        </p:spPr>
        <p:txBody>
          <a:bodyPr/>
          <a:lstStyle/>
          <a:p>
            <a:pPr eaLnBrk="1" hangingPunct="1"/>
            <a:r>
              <a:rPr lang="en-US" sz="5400" u="sng" dirty="0" smtClean="0">
                <a:latin typeface="Monotype Corsiva" pitchFamily="66" charset="0"/>
              </a:rPr>
              <a:t>Suspense:</a:t>
            </a:r>
            <a:r>
              <a:rPr lang="en-US" sz="5400" dirty="0" smtClean="0">
                <a:latin typeface="Monotype Corsiva" pitchFamily="66" charset="0"/>
              </a:rPr>
              <a:t/>
            </a:r>
            <a:br>
              <a:rPr lang="en-US" sz="5400" dirty="0" smtClean="0">
                <a:latin typeface="Monotype Corsiva" pitchFamily="66" charset="0"/>
              </a:rPr>
            </a:br>
            <a:r>
              <a:rPr lang="en-US" sz="2800" dirty="0" smtClean="0">
                <a:latin typeface="Monotype Corsiva" pitchFamily="66" charset="0"/>
              </a:rPr>
              <a:t>How does this word apply to drama?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600200" y="3581400"/>
            <a:ext cx="7086600" cy="2133600"/>
          </a:xfrm>
        </p:spPr>
        <p:txBody>
          <a:bodyPr/>
          <a:lstStyle/>
          <a:p>
            <a:pPr eaLnBrk="1" hangingPunct="1"/>
            <a:r>
              <a:rPr lang="en-US" dirty="0" smtClean="0"/>
              <a:t>The state of being undecided, uncertain, or doubtful.</a:t>
            </a:r>
          </a:p>
          <a:p>
            <a:pPr eaLnBrk="1" hangingPunct="1"/>
            <a:r>
              <a:rPr lang="en-US" u="sng" dirty="0" smtClean="0"/>
              <a:t>A state of tension.</a:t>
            </a:r>
          </a:p>
          <a:p>
            <a:pPr eaLnBrk="1" hangingPunct="1"/>
            <a:r>
              <a:rPr lang="en-US" dirty="0" smtClean="0"/>
              <a:t>Needed to sustain interest in drama.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n00343_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2438400" y="1905000"/>
            <a:ext cx="5181600" cy="1143000"/>
          </a:xfrm>
        </p:spPr>
        <p:txBody>
          <a:bodyPr/>
          <a:lstStyle/>
          <a:p>
            <a:pPr eaLnBrk="1" hangingPunct="1"/>
            <a:r>
              <a:rPr lang="en-US" sz="5400" u="sng" dirty="0" smtClean="0">
                <a:latin typeface="Monotype Corsiva" pitchFamily="66" charset="0"/>
              </a:rPr>
              <a:t>Theme:</a:t>
            </a:r>
            <a:r>
              <a:rPr lang="en-US" sz="5400" dirty="0" smtClean="0">
                <a:latin typeface="Monotype Corsiva" pitchFamily="66" charset="0"/>
              </a:rPr>
              <a:t/>
            </a:r>
            <a:br>
              <a:rPr lang="en-US" sz="5400" dirty="0" smtClean="0">
                <a:latin typeface="Monotype Corsiva" pitchFamily="66" charset="0"/>
              </a:rPr>
            </a:br>
            <a:r>
              <a:rPr lang="en-US" sz="2800" dirty="0" smtClean="0">
                <a:latin typeface="Monotype Corsiva" pitchFamily="66" charset="0"/>
              </a:rPr>
              <a:t>What does this word mean?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52600" y="3322637"/>
            <a:ext cx="7086600" cy="3078163"/>
          </a:xfrm>
        </p:spPr>
        <p:txBody>
          <a:bodyPr/>
          <a:lstStyle/>
          <a:p>
            <a:pPr eaLnBrk="1" hangingPunct="1"/>
            <a:r>
              <a:rPr lang="en-US" dirty="0" smtClean="0"/>
              <a:t>The underlying meaning of the story</a:t>
            </a:r>
          </a:p>
          <a:p>
            <a:pPr eaLnBrk="1" hangingPunct="1"/>
            <a:r>
              <a:rPr lang="en-US" u="sng" dirty="0" smtClean="0"/>
              <a:t>A universal truth</a:t>
            </a:r>
          </a:p>
          <a:p>
            <a:pPr eaLnBrk="1" hangingPunct="1"/>
            <a:r>
              <a:rPr lang="en-US" dirty="0" smtClean="0"/>
              <a:t>A significant statement that the story is making about society, human nature or the human condition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n00343_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2819400" y="1600200"/>
            <a:ext cx="5181600" cy="1143000"/>
          </a:xfrm>
        </p:spPr>
        <p:txBody>
          <a:bodyPr/>
          <a:lstStyle/>
          <a:p>
            <a:pPr eaLnBrk="1" hangingPunct="1"/>
            <a:r>
              <a:rPr lang="en-US" sz="5400" u="sng" dirty="0" smtClean="0">
                <a:latin typeface="Monotype Corsiva" pitchFamily="66" charset="0"/>
              </a:rPr>
              <a:t>Language and Style:</a:t>
            </a:r>
            <a:r>
              <a:rPr lang="en-US" sz="5400" dirty="0" smtClean="0">
                <a:latin typeface="Monotype Corsiva" pitchFamily="66" charset="0"/>
              </a:rPr>
              <a:t/>
            </a:r>
            <a:br>
              <a:rPr lang="en-US" sz="5400" dirty="0" smtClean="0">
                <a:latin typeface="Monotype Corsiva" pitchFamily="66" charset="0"/>
              </a:rPr>
            </a:br>
            <a:r>
              <a:rPr lang="en-US" sz="2800" dirty="0" smtClean="0">
                <a:latin typeface="Monotype Corsiva" pitchFamily="66" charset="0"/>
              </a:rPr>
              <a:t>Don’t we all speak English?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00200" y="2895600"/>
            <a:ext cx="7162800" cy="3505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 way the words are put together </a:t>
            </a:r>
            <a:r>
              <a:rPr lang="en-US" sz="2400" u="sng" dirty="0" smtClean="0"/>
              <a:t>to create the story.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 way the words are put together </a:t>
            </a:r>
            <a:r>
              <a:rPr lang="en-US" sz="2400" u="sng" dirty="0" smtClean="0"/>
              <a:t>to define the character.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Some characters speak in a dialect which is difficult to read when spelled the way the playwright was it to sound; however, it is easier for actors to interpret.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Conversational style/language is informal language; the way most people usually speak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n00343_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2743200" y="1752600"/>
            <a:ext cx="5181600" cy="1143000"/>
          </a:xfrm>
        </p:spPr>
        <p:txBody>
          <a:bodyPr/>
          <a:lstStyle/>
          <a:p>
            <a:pPr eaLnBrk="1" hangingPunct="1"/>
            <a:r>
              <a:rPr lang="en-US" sz="5400" u="sng" dirty="0" smtClean="0">
                <a:latin typeface="Monotype Corsiva" pitchFamily="66" charset="0"/>
              </a:rPr>
              <a:t>Monologue</a:t>
            </a:r>
            <a:r>
              <a:rPr lang="en-US" sz="5400" dirty="0" smtClean="0">
                <a:latin typeface="Monotype Corsiva" pitchFamily="66" charset="0"/>
              </a:rPr>
              <a:t>:</a:t>
            </a:r>
            <a:br>
              <a:rPr lang="en-US" sz="5400" dirty="0" smtClean="0">
                <a:latin typeface="Monotype Corsiva" pitchFamily="66" charset="0"/>
              </a:rPr>
            </a:br>
            <a:r>
              <a:rPr lang="en-US" sz="2800" dirty="0" smtClean="0">
                <a:latin typeface="Monotype Corsiva" pitchFamily="66" charset="0"/>
              </a:rPr>
              <a:t>This means one what?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00200" y="3048000"/>
            <a:ext cx="7086600" cy="2819400"/>
          </a:xfrm>
        </p:spPr>
        <p:txBody>
          <a:bodyPr/>
          <a:lstStyle/>
          <a:p>
            <a:pPr eaLnBrk="1" hangingPunct="1"/>
            <a:r>
              <a:rPr lang="en-US" sz="2800" u="sng" dirty="0" smtClean="0"/>
              <a:t>A lengthy speech by a character who is revealing his/her thoughts.</a:t>
            </a:r>
          </a:p>
          <a:p>
            <a:pPr eaLnBrk="1" hangingPunct="1"/>
            <a:r>
              <a:rPr lang="en-US" sz="2800" dirty="0" smtClean="0"/>
              <a:t>Can be delivered alone to the audience or to another character</a:t>
            </a:r>
          </a:p>
          <a:p>
            <a:pPr eaLnBrk="1" hangingPunct="1"/>
            <a:r>
              <a:rPr lang="en-US" sz="2800" u="sng" dirty="0" smtClean="0"/>
              <a:t>Soliloquy is different; it is alone and innermost thoughts only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n00343_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2057400"/>
            <a:ext cx="6934200" cy="1143000"/>
          </a:xfrm>
        </p:spPr>
        <p:txBody>
          <a:bodyPr/>
          <a:lstStyle/>
          <a:p>
            <a:pPr eaLnBrk="1" hangingPunct="1"/>
            <a:r>
              <a:rPr lang="en-US" sz="5400" u="sng" dirty="0" smtClean="0">
                <a:latin typeface="Monotype Corsiva" pitchFamily="66" charset="0"/>
              </a:rPr>
              <a:t>Dialogue:</a:t>
            </a:r>
            <a:r>
              <a:rPr lang="en-US" sz="5400" dirty="0" smtClean="0">
                <a:latin typeface="Monotype Corsiva" pitchFamily="66" charset="0"/>
              </a:rPr>
              <a:t/>
            </a:r>
            <a:br>
              <a:rPr lang="en-US" sz="5400" dirty="0" smtClean="0">
                <a:latin typeface="Monotype Corsiva" pitchFamily="66" charset="0"/>
              </a:rPr>
            </a:br>
            <a:r>
              <a:rPr lang="en-US" sz="2400" dirty="0" smtClean="0">
                <a:latin typeface="Monotype Corsiva" pitchFamily="66" charset="0"/>
              </a:rPr>
              <a:t>Is that what you do when you’re trying to call someone?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00200" y="3429000"/>
            <a:ext cx="7086600" cy="2286000"/>
          </a:xfrm>
        </p:spPr>
        <p:txBody>
          <a:bodyPr/>
          <a:lstStyle/>
          <a:p>
            <a:pPr eaLnBrk="1" hangingPunct="1"/>
            <a:r>
              <a:rPr lang="en-US" u="sng" dirty="0" smtClean="0"/>
              <a:t>Speech between two or more characters onstage. </a:t>
            </a:r>
          </a:p>
          <a:p>
            <a:pPr eaLnBrk="1" hangingPunct="1"/>
            <a:r>
              <a:rPr lang="en-US" dirty="0" smtClean="0"/>
              <a:t>Lines are preceded by each other’s name in a script.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n0034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52600"/>
            <a:ext cx="7772400" cy="655638"/>
          </a:xfrm>
        </p:spPr>
        <p:txBody>
          <a:bodyPr/>
          <a:lstStyle/>
          <a:p>
            <a:r>
              <a:rPr lang="en-US" dirty="0" smtClean="0">
                <a:latin typeface="Brush Script Std" pitchFamily="50" charset="0"/>
              </a:rPr>
              <a:t>Application of </a:t>
            </a:r>
            <a:br>
              <a:rPr lang="en-US" dirty="0" smtClean="0">
                <a:latin typeface="Brush Script Std" pitchFamily="50" charset="0"/>
              </a:rPr>
            </a:br>
            <a:r>
              <a:rPr lang="en-US" dirty="0" smtClean="0">
                <a:latin typeface="Brush Script Std" pitchFamily="50" charset="0"/>
              </a:rPr>
              <a:t>Literary Elements</a:t>
            </a:r>
            <a:endParaRPr lang="en-US" dirty="0">
              <a:latin typeface="Brush Script Std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5410200"/>
            <a:ext cx="7239000" cy="944563"/>
          </a:xfrm>
        </p:spPr>
        <p:txBody>
          <a:bodyPr/>
          <a:lstStyle/>
          <a:p>
            <a:r>
              <a:rPr lang="en-US" dirty="0" smtClean="0"/>
              <a:t>Get out your theater viewing guide!</a:t>
            </a:r>
            <a:endParaRPr lang="en-US" dirty="0"/>
          </a:p>
        </p:txBody>
      </p:sp>
      <p:pic>
        <p:nvPicPr>
          <p:cNvPr id="3074" name="Picture 2" descr="C:\Documents and Settings\lgallicchio\Local Settings\Temporary Internet Files\Content.IE5\E5KSB0TO\MC90044213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819400"/>
            <a:ext cx="287655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dirty="0" smtClean="0"/>
              <a:t>Theater Viewing Guide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TVG Information:</a:t>
            </a:r>
          </a:p>
          <a:p>
            <a:pPr lvl="1" eaLnBrk="1" hangingPunct="1"/>
            <a:r>
              <a:rPr lang="en-US" dirty="0" smtClean="0"/>
              <a:t>Name of </a:t>
            </a:r>
            <a:r>
              <a:rPr lang="en-US" dirty="0" err="1" smtClean="0"/>
              <a:t>Work:_</a:t>
            </a:r>
            <a:r>
              <a:rPr lang="en-US" u="sng" dirty="0" err="1" smtClean="0"/>
              <a:t>Raiders</a:t>
            </a:r>
            <a:r>
              <a:rPr lang="en-US" u="sng" dirty="0" smtClean="0"/>
              <a:t> of the Lost Ark_</a:t>
            </a:r>
            <a:endParaRPr lang="en-US" dirty="0" smtClean="0"/>
          </a:p>
          <a:p>
            <a:pPr lvl="1" eaLnBrk="1" hangingPunct="1"/>
            <a:r>
              <a:rPr lang="en-US" dirty="0" smtClean="0"/>
              <a:t>Author: _</a:t>
            </a:r>
            <a:r>
              <a:rPr lang="en-US" u="sng" dirty="0" smtClean="0"/>
              <a:t>George Lucas and Philip Kaufman</a:t>
            </a:r>
            <a:r>
              <a:rPr lang="en-US" dirty="0" smtClean="0"/>
              <a:t>_</a:t>
            </a:r>
          </a:p>
          <a:p>
            <a:pPr lvl="1" eaLnBrk="1" hangingPunct="1"/>
            <a:r>
              <a:rPr lang="en-US" dirty="0" smtClean="0"/>
              <a:t>Date:</a:t>
            </a:r>
            <a:r>
              <a:rPr lang="en-US" u="sng" dirty="0" smtClean="0"/>
              <a:t>1981 /set in the 1930’s </a:t>
            </a:r>
            <a:r>
              <a:rPr lang="en-US" dirty="0" smtClean="0"/>
              <a:t>		</a:t>
            </a:r>
          </a:p>
          <a:p>
            <a:pPr lvl="1" eaLnBrk="1" hangingPunct="1"/>
            <a:r>
              <a:rPr lang="en-US" dirty="0" err="1" smtClean="0"/>
              <a:t>Place</a:t>
            </a:r>
            <a:r>
              <a:rPr lang="en-US" u="sng" dirty="0" err="1" smtClean="0"/>
              <a:t>:_Hollywood</a:t>
            </a:r>
            <a:r>
              <a:rPr lang="en-US" u="sng" dirty="0" smtClean="0"/>
              <a:t> / set in South America </a:t>
            </a:r>
            <a:r>
              <a:rPr lang="en-US" dirty="0" smtClean="0"/>
              <a:t>	</a:t>
            </a:r>
          </a:p>
          <a:p>
            <a:pPr lvl="1" eaLnBrk="1" hangingPunct="1"/>
            <a:r>
              <a:rPr lang="en-US" dirty="0" smtClean="0"/>
              <a:t>Director: __</a:t>
            </a:r>
            <a:r>
              <a:rPr lang="en-US" u="sng" dirty="0" smtClean="0"/>
              <a:t>Steven </a:t>
            </a:r>
            <a:r>
              <a:rPr lang="en-US" u="sng" dirty="0" err="1" smtClean="0"/>
              <a:t>Speilberg</a:t>
            </a:r>
            <a:r>
              <a:rPr lang="en-US" dirty="0" smtClean="0"/>
              <a:t>__</a:t>
            </a:r>
          </a:p>
          <a:p>
            <a:pPr lvl="1" eaLnBrk="1" hangingPunct="1"/>
            <a:r>
              <a:rPr lang="en-US" dirty="0" smtClean="0"/>
              <a:t>Genre: _</a:t>
            </a:r>
            <a:r>
              <a:rPr lang="en-US" u="sng" dirty="0" smtClean="0"/>
              <a:t>Action Adventure</a:t>
            </a:r>
            <a:r>
              <a:rPr lang="en-US" dirty="0" smtClean="0"/>
              <a:t>_  </a:t>
            </a:r>
          </a:p>
          <a:p>
            <a:pPr lvl="2" eaLnBrk="1" hangingPunct="1"/>
            <a:r>
              <a:rPr lang="en-US" dirty="0" smtClean="0"/>
              <a:t>Main Performer(s): _</a:t>
            </a:r>
            <a:r>
              <a:rPr lang="en-US" u="sng" dirty="0" smtClean="0"/>
              <a:t>Harrison Ford</a:t>
            </a:r>
            <a:r>
              <a:rPr lang="en-US" dirty="0" smtClean="0"/>
              <a:t>_</a:t>
            </a:r>
          </a:p>
          <a:p>
            <a:pPr eaLnBrk="1" hangingPunct="1"/>
            <a:r>
              <a:rPr lang="en-US" dirty="0" smtClean="0"/>
              <a:t>Directions: </a:t>
            </a:r>
          </a:p>
          <a:p>
            <a:pPr lvl="1" eaLnBrk="1" hangingPunct="1"/>
            <a:r>
              <a:rPr lang="en-US" dirty="0" smtClean="0"/>
              <a:t>As you watch the following clip, complete Freytag’s triangle.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098" name="Picture 2" descr="C:\Documents and Settings\lgallicchio\Local Settings\Temporary Internet Files\Content.IE5\YS8UTJKI\MC90033577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886200"/>
            <a:ext cx="1661283" cy="1677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http://csmstu01.csm.edu/st03/epowersschow/Slide1pyram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4" b="8546"/>
          <a:stretch>
            <a:fillRect/>
          </a:stretch>
        </p:blipFill>
        <p:spPr bwMode="auto">
          <a:xfrm>
            <a:off x="-152400" y="533400"/>
            <a:ext cx="9091226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5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n0034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1981200"/>
            <a:ext cx="6934200" cy="3810000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latin typeface="Monotype Corsiva" pitchFamily="66" charset="0"/>
              </a:rPr>
              <a:t>	</a:t>
            </a:r>
            <a:r>
              <a:rPr lang="en-US" sz="4000" b="1" u="sng" dirty="0" smtClean="0">
                <a:latin typeface="Monotype Corsiva" pitchFamily="66" charset="0"/>
              </a:rPr>
              <a:t>Article Response: (one-page)</a:t>
            </a:r>
            <a:r>
              <a:rPr lang="en-US" sz="4000" b="1" dirty="0" smtClean="0">
                <a:latin typeface="Monotype Corsiva" pitchFamily="66" charset="0"/>
              </a:rPr>
              <a:t/>
            </a:r>
            <a:br>
              <a:rPr lang="en-US" sz="4000" b="1" dirty="0" smtClean="0">
                <a:latin typeface="Monotype Corsiva" pitchFamily="66" charset="0"/>
              </a:rPr>
            </a:br>
            <a:r>
              <a:rPr lang="en-US" sz="4000" b="1" dirty="0" smtClean="0">
                <a:latin typeface="Monotype Corsiva" pitchFamily="66" charset="0"/>
              </a:rPr>
              <a:t>       </a:t>
            </a:r>
            <a:r>
              <a:rPr lang="en-US" sz="3400" b="1" dirty="0" smtClean="0">
                <a:latin typeface="Monotype Corsiva" pitchFamily="66" charset="0"/>
              </a:rPr>
              <a:t>“The Benefits of Drama Education”</a:t>
            </a:r>
            <a:br>
              <a:rPr lang="en-US" sz="3400" b="1" dirty="0" smtClean="0">
                <a:latin typeface="Monotype Corsiva" pitchFamily="66" charset="0"/>
              </a:rPr>
            </a:br>
            <a:r>
              <a:rPr lang="en-US" sz="1400" b="1" dirty="0" smtClean="0">
                <a:latin typeface="Monotype Corsiva" pitchFamily="66" charset="0"/>
              </a:rPr>
              <a:t/>
            </a:r>
            <a:br>
              <a:rPr lang="en-US" sz="1400" b="1" dirty="0" smtClean="0">
                <a:latin typeface="Monotype Corsiva" pitchFamily="66" charset="0"/>
              </a:rPr>
            </a:br>
            <a:r>
              <a:rPr lang="en-US" sz="2800" b="1" dirty="0" smtClean="0">
                <a:latin typeface="+mn-lt"/>
                <a:sym typeface="Wingdings" panose="05000000000000000000" pitchFamily="2" charset="2"/>
              </a:rPr>
              <a:t> Pick two characteristics from the article in your packet, and then…</a:t>
            </a:r>
            <a:br>
              <a:rPr lang="en-US" sz="2800" b="1" dirty="0" smtClean="0">
                <a:latin typeface="+mn-lt"/>
                <a:sym typeface="Wingdings" panose="05000000000000000000" pitchFamily="2" charset="2"/>
              </a:rPr>
            </a:br>
            <a:r>
              <a:rPr lang="en-US" sz="1800" b="1" dirty="0" smtClean="0">
                <a:latin typeface="+mn-lt"/>
                <a:sym typeface="Wingdings" panose="05000000000000000000" pitchFamily="2" charset="2"/>
              </a:rPr>
              <a:t/>
            </a:r>
            <a:br>
              <a:rPr lang="en-US" sz="1800" b="1" dirty="0" smtClean="0">
                <a:latin typeface="+mn-lt"/>
                <a:sym typeface="Wingdings" panose="05000000000000000000" pitchFamily="2" charset="2"/>
              </a:rPr>
            </a:br>
            <a:r>
              <a:rPr lang="en-US" sz="2800" b="1" dirty="0" smtClean="0">
                <a:latin typeface="+mn-lt"/>
                <a:sym typeface="Wingdings" panose="05000000000000000000" pitchFamily="2" charset="2"/>
              </a:rPr>
              <a:t> Write about a play or movie that you know of that connects, or teaches to the audience about this value/characteristic.</a:t>
            </a:r>
            <a:r>
              <a:rPr lang="en-US" sz="4000" b="1" dirty="0" smtClean="0">
                <a:latin typeface="Monotype Corsiva" pitchFamily="66" charset="0"/>
              </a:rPr>
              <a:t/>
            </a:r>
            <a:br>
              <a:rPr lang="en-US" sz="4000" b="1" dirty="0" smtClean="0">
                <a:latin typeface="Monotype Corsiva" pitchFamily="66" charset="0"/>
              </a:rPr>
            </a:br>
            <a:endParaRPr lang="en-US" sz="4000" b="1" dirty="0" smtClean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8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Things you need for today:</a:t>
            </a:r>
          </a:p>
          <a:p>
            <a:pPr lvl="1"/>
            <a:r>
              <a:rPr lang="en-US" dirty="0" smtClean="0"/>
              <a:t>2 Handouts from the front of the room</a:t>
            </a:r>
          </a:p>
          <a:p>
            <a:pPr lvl="1"/>
            <a:endParaRPr lang="en-US" dirty="0" smtClean="0"/>
          </a:p>
          <a:p>
            <a:pPr lvl="1">
              <a:buFont typeface="Arial" charset="0"/>
              <a:buNone/>
            </a:pP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/>
              <a:t>Class work: </a:t>
            </a:r>
          </a:p>
          <a:p>
            <a:pPr lvl="2"/>
            <a:r>
              <a:rPr lang="en-US" sz="1600" dirty="0"/>
              <a:t>1) Literary Elements of Drama Notes</a:t>
            </a:r>
          </a:p>
          <a:p>
            <a:pPr lvl="2"/>
            <a:r>
              <a:rPr lang="en-US" sz="1600" dirty="0"/>
              <a:t>2) Application: Theater Viewing </a:t>
            </a:r>
            <a:r>
              <a:rPr lang="en-US" sz="1600" dirty="0" smtClean="0"/>
              <a:t>Guide</a:t>
            </a:r>
          </a:p>
          <a:p>
            <a:pPr lvl="2"/>
            <a:r>
              <a:rPr lang="en-US" sz="1600" dirty="0" smtClean="0"/>
              <a:t>3) Group Writing Activity</a:t>
            </a:r>
            <a:endParaRPr lang="en-US" sz="1600" dirty="0"/>
          </a:p>
          <a:p>
            <a:pPr lvl="1"/>
            <a:r>
              <a:rPr lang="en-US" dirty="0"/>
              <a:t>Exit Slip</a:t>
            </a:r>
          </a:p>
          <a:p>
            <a:pPr lvl="2"/>
            <a:r>
              <a:rPr lang="en-US" dirty="0"/>
              <a:t>Do you understand plot structure?</a:t>
            </a:r>
          </a:p>
          <a:p>
            <a:pPr>
              <a:buFont typeface="Arial" charset="0"/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Assessment  Activity Explanation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u="sng" dirty="0" smtClean="0"/>
              <a:t>Day One – Literary Elements – 25 minutes</a:t>
            </a:r>
            <a:endParaRPr lang="en-US" sz="1800" dirty="0" smtClean="0"/>
          </a:p>
          <a:p>
            <a:pPr lvl="0"/>
            <a:r>
              <a:rPr lang="en-US" sz="1800" dirty="0" smtClean="0"/>
              <a:t>Find a partner and think of a song that you know.  Be sure the lyrics are school appropriate or ensure that you can alter the lyrics to have the same meaning without being offensive.  </a:t>
            </a:r>
          </a:p>
          <a:p>
            <a:pPr lvl="0"/>
            <a:r>
              <a:rPr lang="en-US" sz="1800" dirty="0" smtClean="0"/>
              <a:t>Write down the lyrics to the song.</a:t>
            </a:r>
          </a:p>
          <a:p>
            <a:pPr lvl="0"/>
            <a:r>
              <a:rPr lang="en-US" sz="1800" dirty="0" smtClean="0"/>
              <a:t>Take out any repeated chorus, introduction, or conclusion to the song that is not important to the story being told. </a:t>
            </a:r>
          </a:p>
          <a:p>
            <a:pPr lvl="0"/>
            <a:r>
              <a:rPr lang="en-US" sz="1800" dirty="0" smtClean="0"/>
              <a:t>Your version must contain the following theatrical concepts:</a:t>
            </a:r>
          </a:p>
          <a:p>
            <a:pPr lvl="1"/>
            <a:r>
              <a:rPr lang="en-US" sz="1800" dirty="0" smtClean="0"/>
              <a:t>Theme – the meaning has to be clear to your audience</a:t>
            </a:r>
          </a:p>
          <a:p>
            <a:pPr lvl="1"/>
            <a:r>
              <a:rPr lang="en-US" sz="1800" dirty="0" smtClean="0"/>
              <a:t>Language and Style – you must alter this from the original song version</a:t>
            </a:r>
          </a:p>
          <a:p>
            <a:pPr lvl="1"/>
            <a:r>
              <a:rPr lang="en-US" sz="1800" dirty="0" smtClean="0"/>
              <a:t>Suspense – there has to be some sort of tension and release within your performance</a:t>
            </a:r>
          </a:p>
          <a:p>
            <a:pPr lvl="1"/>
            <a:r>
              <a:rPr lang="en-US" sz="1800" dirty="0" smtClean="0"/>
              <a:t>You are creating a monologue and/or dialogue  with your performance </a:t>
            </a:r>
          </a:p>
          <a:p>
            <a:pPr lvl="0"/>
            <a:r>
              <a:rPr lang="en-US" sz="1800" dirty="0" smtClean="0"/>
              <a:t>Have this written by the end of class.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123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Unifying the Elements!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410200"/>
          </a:xfrm>
        </p:spPr>
        <p:txBody>
          <a:bodyPr/>
          <a:lstStyle/>
          <a:p>
            <a:r>
              <a:rPr lang="en-US" sz="2000" dirty="0" smtClean="0"/>
              <a:t>Things to Consider over the next two classes:</a:t>
            </a:r>
            <a:endParaRPr lang="en-US" sz="2000" dirty="0"/>
          </a:p>
          <a:p>
            <a:pPr lvl="1"/>
            <a:r>
              <a:rPr lang="en-US" sz="2000" b="1" dirty="0"/>
              <a:t>Sound</a:t>
            </a:r>
            <a:r>
              <a:rPr lang="en-US" sz="2000" dirty="0"/>
              <a:t> –what will add to the presentation of your </a:t>
            </a:r>
            <a:r>
              <a:rPr lang="en-US" sz="2000" dirty="0" smtClean="0"/>
              <a:t>monologue? </a:t>
            </a:r>
            <a:endParaRPr lang="en-US" sz="2000" dirty="0"/>
          </a:p>
          <a:p>
            <a:pPr lvl="1"/>
            <a:r>
              <a:rPr lang="en-US" sz="2000" b="1" dirty="0"/>
              <a:t>Lighting</a:t>
            </a:r>
            <a:r>
              <a:rPr lang="en-US" sz="2000" dirty="0"/>
              <a:t>  - adjust for the mood of your </a:t>
            </a:r>
            <a:r>
              <a:rPr lang="en-US" sz="2000" dirty="0" smtClean="0"/>
              <a:t>monologue</a:t>
            </a:r>
            <a:endParaRPr lang="en-US" sz="2000" dirty="0"/>
          </a:p>
          <a:p>
            <a:pPr lvl="1"/>
            <a:r>
              <a:rPr lang="en-US" sz="2000" b="1" dirty="0"/>
              <a:t>Costumes </a:t>
            </a:r>
            <a:r>
              <a:rPr lang="en-US" sz="2000" dirty="0"/>
              <a:t>– These must convey the meaning of the </a:t>
            </a:r>
            <a:r>
              <a:rPr lang="en-US" sz="2000" dirty="0" smtClean="0"/>
              <a:t>monologue </a:t>
            </a:r>
            <a:r>
              <a:rPr lang="en-US" sz="2000" dirty="0"/>
              <a:t>- make sure you have these with you next class. </a:t>
            </a:r>
          </a:p>
          <a:p>
            <a:pPr lvl="1"/>
            <a:r>
              <a:rPr lang="en-US" sz="2000" b="1" dirty="0"/>
              <a:t>Props</a:t>
            </a:r>
            <a:r>
              <a:rPr lang="en-US" sz="2000" dirty="0"/>
              <a:t> – These must convey the meaning of the </a:t>
            </a:r>
            <a:r>
              <a:rPr lang="en-US" sz="2000" dirty="0" smtClean="0"/>
              <a:t>monologue </a:t>
            </a:r>
            <a:r>
              <a:rPr lang="en-US" sz="2000" dirty="0"/>
              <a:t>- make sure you have these with you next class. </a:t>
            </a:r>
            <a:r>
              <a:rPr lang="en-US" sz="2000" dirty="0" smtClean="0"/>
              <a:t>Set and hand props must both be utilized!</a:t>
            </a:r>
          </a:p>
          <a:p>
            <a:pPr lvl="1"/>
            <a:r>
              <a:rPr lang="en-US" sz="2000" b="1" dirty="0" smtClean="0"/>
              <a:t>Stage Directions: </a:t>
            </a:r>
            <a:r>
              <a:rPr lang="en-US" sz="2000" dirty="0" smtClean="0"/>
              <a:t>Five must be included in your script!</a:t>
            </a:r>
            <a:endParaRPr lang="en-US" sz="2000" dirty="0"/>
          </a:p>
        </p:txBody>
      </p:sp>
      <p:pic>
        <p:nvPicPr>
          <p:cNvPr id="6" name="Picture 3" descr="C:\Users\Lornadoone\AppData\Local\Microsoft\Windows\Temporary Internet Files\Content.IE5\QZF7KHZL\MM90004093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5278" y="685800"/>
            <a:ext cx="1378722" cy="1219200"/>
          </a:xfrm>
          <a:prstGeom prst="rect">
            <a:avLst/>
          </a:prstGeom>
          <a:noFill/>
        </p:spPr>
      </p:pic>
      <p:pic>
        <p:nvPicPr>
          <p:cNvPr id="8" name="Picture 3" descr="C:\Users\Lornadoone\AppData\Local\Microsoft\Windows\Temporary Internet Files\Content.IE5\QZF7KHZL\MM90004093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1"/>
            <a:ext cx="1752600" cy="1549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581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Script Writing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305800" cy="3951288"/>
          </a:xfrm>
        </p:spPr>
        <p:txBody>
          <a:bodyPr/>
          <a:lstStyle/>
          <a:p>
            <a:pPr lvl="1"/>
            <a:r>
              <a:rPr lang="en-US" dirty="0" smtClean="0"/>
              <a:t>(Mr. Broderick, a middle-aged teacher with a scruffy beard and thick southern accent, greets his students as they come into class)</a:t>
            </a:r>
          </a:p>
          <a:p>
            <a:pPr lvl="1"/>
            <a:r>
              <a:rPr lang="en-US" dirty="0" smtClean="0"/>
              <a:t>Mr. Broderick: Hey </a:t>
            </a:r>
            <a:r>
              <a:rPr lang="en-US" dirty="0" err="1" smtClean="0"/>
              <a:t>ya’ll</a:t>
            </a:r>
            <a:r>
              <a:rPr lang="en-US" dirty="0" smtClean="0"/>
              <a:t>, what…is…</a:t>
            </a:r>
            <a:r>
              <a:rPr lang="en-US" dirty="0" err="1" smtClean="0"/>
              <a:t>uuuup</a:t>
            </a:r>
            <a:r>
              <a:rPr lang="en-US" dirty="0" smtClean="0"/>
              <a:t>? </a:t>
            </a:r>
            <a:r>
              <a:rPr lang="en-US" dirty="0" err="1" smtClean="0"/>
              <a:t>Ya’ll</a:t>
            </a:r>
            <a:r>
              <a:rPr lang="en-US" dirty="0" smtClean="0"/>
              <a:t> have a good </a:t>
            </a:r>
            <a:r>
              <a:rPr lang="en-US" dirty="0" err="1" smtClean="0"/>
              <a:t>weeekeeend</a:t>
            </a:r>
            <a:r>
              <a:rPr lang="en-US" dirty="0" smtClean="0"/>
              <a:t>?  </a:t>
            </a:r>
            <a:r>
              <a:rPr lang="en-US" dirty="0" err="1" smtClean="0"/>
              <a:t>Ja’ll</a:t>
            </a:r>
            <a:r>
              <a:rPr lang="en-US" dirty="0" smtClean="0"/>
              <a:t> go to any </a:t>
            </a:r>
            <a:r>
              <a:rPr lang="en-US" dirty="0" err="1" smtClean="0"/>
              <a:t>cruuuunk</a:t>
            </a:r>
            <a:r>
              <a:rPr lang="en-US" dirty="0" smtClean="0"/>
              <a:t> </a:t>
            </a:r>
            <a:r>
              <a:rPr lang="en-US" dirty="0" err="1" smtClean="0"/>
              <a:t>paar</a:t>
            </a:r>
            <a:r>
              <a:rPr lang="en-US" dirty="0" smtClean="0"/>
              <a:t>-ties?  </a:t>
            </a:r>
          </a:p>
          <a:p>
            <a:pPr lvl="1"/>
            <a:r>
              <a:rPr lang="en-US" dirty="0" smtClean="0"/>
              <a:t>(Mr. Broderick looks around but no one responds; the room is totally quiet.</a:t>
            </a:r>
          </a:p>
          <a:p>
            <a:pPr lvl="1"/>
            <a:r>
              <a:rPr lang="en-US" dirty="0" smtClean="0"/>
              <a:t>Mr. Broderick:  Oh, I </a:t>
            </a:r>
            <a:r>
              <a:rPr lang="en-US" dirty="0" err="1" smtClean="0"/>
              <a:t>seee</a:t>
            </a:r>
            <a:r>
              <a:rPr lang="en-US" dirty="0" smtClean="0"/>
              <a:t>, </a:t>
            </a:r>
            <a:r>
              <a:rPr lang="en-US" dirty="0" err="1" smtClean="0"/>
              <a:t>ya’ll</a:t>
            </a:r>
            <a:r>
              <a:rPr lang="en-US" dirty="0" smtClean="0"/>
              <a:t> play-in the qui-et game, huh?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1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r>
              <a:rPr lang="en-US" dirty="0" smtClean="0"/>
              <a:t>Dialogue:</a:t>
            </a:r>
          </a:p>
          <a:p>
            <a:pPr lvl="1"/>
            <a:r>
              <a:rPr lang="en-US" sz="2000" dirty="0" smtClean="0"/>
              <a:t>WADE: </a:t>
            </a:r>
            <a:r>
              <a:rPr lang="en-US" sz="2000" i="1" dirty="0" smtClean="0"/>
              <a:t>(walking downstage towards Dora</a:t>
            </a:r>
            <a:r>
              <a:rPr lang="en-US" sz="2000" dirty="0" smtClean="0"/>
              <a:t>) You have coffee on?</a:t>
            </a:r>
          </a:p>
          <a:p>
            <a:pPr lvl="1"/>
            <a:r>
              <a:rPr lang="en-US" sz="2000" dirty="0" smtClean="0"/>
              <a:t>DORA: </a:t>
            </a:r>
            <a:r>
              <a:rPr lang="en-US" sz="2000" i="1" dirty="0" smtClean="0"/>
              <a:t>(holding a cup of coffee) </a:t>
            </a:r>
            <a:r>
              <a:rPr lang="en-US" sz="2000" dirty="0" smtClean="0"/>
              <a:t>Coffee? Aren’t you a little young for coffee? I can make you some tea.</a:t>
            </a:r>
          </a:p>
          <a:p>
            <a:pPr lvl="1"/>
            <a:r>
              <a:rPr lang="en-US" sz="2000" dirty="0" smtClean="0"/>
              <a:t>WADE: Tea is for old ladies. </a:t>
            </a:r>
          </a:p>
          <a:p>
            <a:pPr lvl="1"/>
            <a:r>
              <a:rPr lang="en-US" sz="2000" dirty="0" smtClean="0"/>
              <a:t>DORA: </a:t>
            </a:r>
            <a:r>
              <a:rPr lang="en-US" sz="2000" u="sng" dirty="0" smtClean="0"/>
              <a:t>(shouts) </a:t>
            </a:r>
            <a:r>
              <a:rPr lang="en-US" sz="2000" dirty="0" smtClean="0"/>
              <a:t>And mouthy teenagers.</a:t>
            </a:r>
          </a:p>
          <a:p>
            <a:pPr lvl="1"/>
            <a:r>
              <a:rPr lang="en-US" sz="2000" dirty="0" smtClean="0"/>
              <a:t>WADE: Skip it. I’ll have a coke. </a:t>
            </a:r>
            <a:r>
              <a:rPr lang="en-US" sz="2000" i="1" dirty="0" smtClean="0"/>
              <a:t>(Moves upstage and exits stage right)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Monologue/Soliloquy format: (note- the content and characters onstage will be different)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Hamlet:   To be, or not to be, that is the question: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		Whether 'tis nobler in the mind to suffer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		The slings and arrows of outrageous fortune,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		Or to take arms against a sea of troubles, …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3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82549"/>
            <a:ext cx="7016750" cy="669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15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n0034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14300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sz="4800" dirty="0" smtClean="0">
                <a:latin typeface="Monotype Corsiva" pitchFamily="66" charset="0"/>
              </a:rPr>
              <a:t>Literary Elements Exit Slip: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1981200" y="2133600"/>
            <a:ext cx="7010400" cy="4343400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Directions: </a:t>
            </a:r>
          </a:p>
          <a:p>
            <a:pPr>
              <a:buNone/>
            </a:pPr>
            <a:r>
              <a:rPr lang="en-US" dirty="0" smtClean="0"/>
              <a:t>Using the passage below, complete Freytag’s triangle.</a:t>
            </a:r>
          </a:p>
          <a:p>
            <a:r>
              <a:rPr lang="en-US" dirty="0" smtClean="0"/>
              <a:t>Passage: </a:t>
            </a:r>
          </a:p>
          <a:p>
            <a:pPr lvl="1"/>
            <a:r>
              <a:rPr lang="en-US" dirty="0" smtClean="0"/>
              <a:t>“Little Miss </a:t>
            </a:r>
            <a:r>
              <a:rPr lang="en-US" dirty="0" err="1" smtClean="0"/>
              <a:t>Muffet</a:t>
            </a:r>
            <a:r>
              <a:rPr lang="en-US" dirty="0" smtClean="0"/>
              <a:t> sat on a </a:t>
            </a:r>
            <a:r>
              <a:rPr lang="en-US" dirty="0" err="1" smtClean="0"/>
              <a:t>tuffet</a:t>
            </a:r>
            <a:r>
              <a:rPr lang="en-US" dirty="0" smtClean="0"/>
              <a:t>, eating her curds and whey. Along came a spider, who sat down beside her, and scared little Miss </a:t>
            </a:r>
            <a:r>
              <a:rPr lang="en-US" dirty="0" err="1" smtClean="0"/>
              <a:t>Muffet</a:t>
            </a:r>
            <a:r>
              <a:rPr lang="en-US" dirty="0" smtClean="0"/>
              <a:t> away. </a:t>
            </a:r>
            <a:endParaRPr lang="en-US" dirty="0"/>
          </a:p>
        </p:txBody>
      </p:sp>
      <p:pic>
        <p:nvPicPr>
          <p:cNvPr id="2051" name="Picture 3" descr="C:\Documents and Settings\lgallicchio\Local Settings\Temporary Internet Files\Content.IE5\13TZXI0W\MC90039091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384624"/>
            <a:ext cx="1828800" cy="2473376"/>
          </a:xfrm>
          <a:prstGeom prst="rect">
            <a:avLst/>
          </a:prstGeom>
          <a:noFill/>
        </p:spPr>
      </p:pic>
      <p:pic>
        <p:nvPicPr>
          <p:cNvPr id="2050" name="Picture 2" descr="C:\Documents and Settings\lgallicchio\Local Settings\Temporary Internet Files\Content.IE5\CCIDZSEU\MM900236315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4800600"/>
            <a:ext cx="6477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Activity if Time</a:t>
            </a:r>
            <a:br>
              <a:rPr lang="en-US" dirty="0" smtClean="0"/>
            </a:br>
            <a:r>
              <a:rPr lang="en-US" dirty="0" smtClean="0"/>
              <a:t>Surprise Script Writing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n0034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0"/>
            <a:ext cx="7848600" cy="655638"/>
          </a:xfrm>
        </p:spPr>
        <p:txBody>
          <a:bodyPr/>
          <a:lstStyle/>
          <a:p>
            <a:r>
              <a:rPr lang="en-US" sz="3200" dirty="0" smtClean="0">
                <a:latin typeface="Bookman Old Style" pitchFamily="18" charset="0"/>
              </a:rPr>
              <a:t>Application of Literary Elements- Activity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286000"/>
            <a:ext cx="7239000" cy="4267200"/>
          </a:xfrm>
        </p:spPr>
        <p:txBody>
          <a:bodyPr/>
          <a:lstStyle/>
          <a:p>
            <a:r>
              <a:rPr lang="en-US" sz="2500" dirty="0" smtClean="0"/>
              <a:t>I will put you into groups of 7</a:t>
            </a:r>
          </a:p>
          <a:p>
            <a:r>
              <a:rPr lang="en-US" sz="2500" dirty="0" smtClean="0"/>
              <a:t>Each of you need a blank sheet of paper</a:t>
            </a:r>
          </a:p>
          <a:p>
            <a:pPr lvl="1"/>
            <a:r>
              <a:rPr lang="en-US" sz="2100" smtClean="0"/>
              <a:t>Exposition </a:t>
            </a:r>
          </a:p>
          <a:p>
            <a:pPr marL="457200" lvl="1" indent="0">
              <a:buNone/>
            </a:pPr>
            <a:r>
              <a:rPr lang="en-US" sz="2100" smtClean="0"/>
              <a:t>–</a:t>
            </a:r>
            <a:r>
              <a:rPr lang="en-US" sz="2100" dirty="0" smtClean="0"/>
              <a:t>Initial Incident</a:t>
            </a:r>
          </a:p>
          <a:p>
            <a:pPr lvl="1"/>
            <a:r>
              <a:rPr lang="en-US" sz="2100" dirty="0" smtClean="0"/>
              <a:t>Rising Action</a:t>
            </a:r>
          </a:p>
          <a:p>
            <a:pPr lvl="1"/>
            <a:r>
              <a:rPr lang="en-US" sz="2100" dirty="0" smtClean="0"/>
              <a:t>Climax</a:t>
            </a:r>
          </a:p>
          <a:p>
            <a:pPr lvl="1"/>
            <a:r>
              <a:rPr lang="en-US" sz="2100" dirty="0" smtClean="0"/>
              <a:t>Falling Action</a:t>
            </a:r>
          </a:p>
          <a:p>
            <a:pPr lvl="1"/>
            <a:r>
              <a:rPr lang="en-US" sz="2100" dirty="0" smtClean="0"/>
              <a:t>Denouement</a:t>
            </a:r>
          </a:p>
          <a:p>
            <a:pPr lvl="1"/>
            <a:r>
              <a:rPr lang="en-US" sz="2100" dirty="0" smtClean="0"/>
              <a:t>Conclusion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 1-3 characters by name and have them doing something.</a:t>
            </a:r>
          </a:p>
          <a:p>
            <a:endParaRPr lang="en-US" dirty="0"/>
          </a:p>
          <a:p>
            <a:r>
              <a:rPr lang="en-US" dirty="0" smtClean="0"/>
              <a:t>Pass to your 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Incident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4983163"/>
          </a:xfrm>
        </p:spPr>
        <p:txBody>
          <a:bodyPr/>
          <a:lstStyle/>
          <a:p>
            <a:r>
              <a:rPr lang="en-US" dirty="0" smtClean="0"/>
              <a:t>Read what was written before and then add an event or conflict.  This has to be something strange, tragic, unusual, interesting, etc.  Be sure you use the characters names.    </a:t>
            </a:r>
          </a:p>
          <a:p>
            <a:endParaRPr lang="en-US" dirty="0"/>
          </a:p>
          <a:p>
            <a:r>
              <a:rPr lang="en-US" dirty="0" smtClean="0"/>
              <a:t>This is where the reader will get interested!</a:t>
            </a:r>
          </a:p>
          <a:p>
            <a:endParaRPr lang="en-US" dirty="0"/>
          </a:p>
          <a:p>
            <a:r>
              <a:rPr lang="en-US" dirty="0" smtClean="0"/>
              <a:t>Fold over the exposition so the next person will only read what was written before.</a:t>
            </a:r>
          </a:p>
          <a:p>
            <a:r>
              <a:rPr lang="en-US" dirty="0" smtClean="0"/>
              <a:t>Pass to the right.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29200" cy="712787"/>
          </a:xfrm>
        </p:spPr>
        <p:txBody>
          <a:bodyPr/>
          <a:lstStyle/>
          <a:p>
            <a:r>
              <a:rPr lang="en-US" dirty="0" smtClean="0"/>
              <a:t>Drama Opener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530725"/>
          </a:xfrm>
        </p:spPr>
        <p:txBody>
          <a:bodyPr/>
          <a:lstStyle/>
          <a:p>
            <a:r>
              <a:rPr lang="en-US" sz="2400" dirty="0" smtClean="0"/>
              <a:t>Assignment: </a:t>
            </a:r>
          </a:p>
          <a:p>
            <a:pPr lvl="1"/>
            <a:r>
              <a:rPr lang="en-US" sz="2000" dirty="0" smtClean="0"/>
              <a:t>Read the article entitled, “The Benefits of Drama Education” and create a caricature of someone who studies drama. </a:t>
            </a:r>
          </a:p>
          <a:p>
            <a:r>
              <a:rPr lang="en-US" sz="2400" dirty="0" smtClean="0"/>
              <a:t>Knowledge required:</a:t>
            </a:r>
          </a:p>
          <a:p>
            <a:pPr lvl="1"/>
            <a:r>
              <a:rPr lang="en-US" sz="2000" dirty="0" smtClean="0"/>
              <a:t>Caricature definition: </a:t>
            </a:r>
          </a:p>
          <a:p>
            <a:pPr lvl="2"/>
            <a:r>
              <a:rPr lang="en-US" sz="1800" dirty="0" smtClean="0"/>
              <a:t>Visual art or descriptive writing that greatly exaggerates certain features of a subject to create a comic or absurd effect</a:t>
            </a:r>
          </a:p>
          <a:p>
            <a:r>
              <a:rPr lang="en-US" sz="2400" dirty="0" smtClean="0"/>
              <a:t>Example:</a:t>
            </a:r>
          </a:p>
          <a:p>
            <a:pPr lvl="1"/>
            <a:r>
              <a:rPr lang="en-US" sz="2000" dirty="0" smtClean="0"/>
              <a:t>If studying drama makes someone really tall, you would then draw a really tall person. </a:t>
            </a:r>
          </a:p>
          <a:p>
            <a:r>
              <a:rPr lang="en-US" sz="2400" dirty="0" smtClean="0"/>
              <a:t>Requirements: </a:t>
            </a:r>
          </a:p>
          <a:p>
            <a:pPr lvl="1"/>
            <a:r>
              <a:rPr lang="en-US" sz="2000" dirty="0" smtClean="0"/>
              <a:t>Title your sketch “The Benefits of Studying Drama”</a:t>
            </a:r>
          </a:p>
          <a:p>
            <a:pPr lvl="1"/>
            <a:r>
              <a:rPr lang="en-US" sz="2000" b="1" dirty="0" smtClean="0"/>
              <a:t>FIVE benefits of studying drama must be included! </a:t>
            </a:r>
          </a:p>
          <a:p>
            <a:pPr lvl="1"/>
            <a:r>
              <a:rPr lang="en-US" sz="2000" dirty="0" smtClean="0"/>
              <a:t>Use color throughout your design</a:t>
            </a:r>
          </a:p>
          <a:p>
            <a:pPr lvl="1"/>
            <a:r>
              <a:rPr lang="en-US" sz="2000" dirty="0" smtClean="0"/>
              <a:t>Label all caricature features (if your figure is really tall, the label would read “makes students taller.”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Rising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read the initial incident.</a:t>
            </a:r>
          </a:p>
          <a:p>
            <a:endParaRPr lang="en-US" dirty="0" smtClean="0"/>
          </a:p>
          <a:p>
            <a:r>
              <a:rPr lang="en-US" dirty="0" smtClean="0"/>
              <a:t>Write something that builds suspense based on the initial incident.</a:t>
            </a:r>
          </a:p>
          <a:p>
            <a:r>
              <a:rPr lang="en-US" dirty="0" smtClean="0"/>
              <a:t>Be </a:t>
            </a:r>
            <a:r>
              <a:rPr lang="en-US" dirty="0"/>
              <a:t>sure you use the characters names.</a:t>
            </a:r>
          </a:p>
          <a:p>
            <a:r>
              <a:rPr lang="en-US" dirty="0" smtClean="0"/>
              <a:t>Fold </a:t>
            </a:r>
            <a:r>
              <a:rPr lang="en-US" dirty="0"/>
              <a:t>over the </a:t>
            </a:r>
            <a:r>
              <a:rPr lang="en-US" dirty="0" smtClean="0"/>
              <a:t>initial incident </a:t>
            </a:r>
            <a:r>
              <a:rPr lang="en-US" dirty="0"/>
              <a:t>so the next person will only read what was written </a:t>
            </a:r>
            <a:r>
              <a:rPr lang="en-US" dirty="0" smtClean="0"/>
              <a:t>before and pass to the right.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rising action and then create and event that releases the suspense.</a:t>
            </a:r>
          </a:p>
          <a:p>
            <a:r>
              <a:rPr lang="en-US" dirty="0" smtClean="0"/>
              <a:t>Be sure to use the character’s names.</a:t>
            </a:r>
          </a:p>
          <a:p>
            <a:endParaRPr lang="en-US" dirty="0"/>
          </a:p>
          <a:p>
            <a:r>
              <a:rPr lang="en-US" dirty="0"/>
              <a:t>Fold over the </a:t>
            </a:r>
            <a:r>
              <a:rPr lang="en-US" dirty="0" smtClean="0"/>
              <a:t>rising action so </a:t>
            </a:r>
            <a:r>
              <a:rPr lang="en-US" dirty="0"/>
              <a:t>the next person will only read what was written before and pass to the right.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98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Falling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climax and have the characters react or figure out how to fix, change, get away from, etc. whatever event happened in the climax.</a:t>
            </a:r>
          </a:p>
          <a:p>
            <a:endParaRPr lang="en-US" dirty="0" smtClean="0"/>
          </a:p>
          <a:p>
            <a:r>
              <a:rPr lang="en-US" dirty="0"/>
              <a:t>Be sure to use the character’s names.</a:t>
            </a:r>
          </a:p>
          <a:p>
            <a:r>
              <a:rPr lang="en-US" dirty="0"/>
              <a:t>Fold over the </a:t>
            </a:r>
            <a:r>
              <a:rPr lang="en-US" dirty="0" smtClean="0"/>
              <a:t>climax so </a:t>
            </a:r>
            <a:r>
              <a:rPr lang="en-US" dirty="0"/>
              <a:t>the next person will only read what was written before and pass to the right.</a:t>
            </a:r>
          </a:p>
          <a:p>
            <a:endParaRPr lang="en-US" dirty="0"/>
          </a:p>
          <a:p>
            <a:r>
              <a:rPr lang="en-US" dirty="0" smtClean="0"/>
              <a:t>Fold </a:t>
            </a:r>
            <a:r>
              <a:rPr lang="en-US" dirty="0"/>
              <a:t>it over and pass to the right</a:t>
            </a:r>
          </a:p>
        </p:txBody>
      </p:sp>
    </p:spTree>
    <p:extLst>
      <p:ext uri="{BB962C8B-B14F-4D97-AF65-F5344CB8AC3E}">
        <p14:creationId xmlns:p14="http://schemas.microsoft.com/office/powerpoint/2010/main" val="4632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Denouement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falling action and have the characters discover something new about their situation. </a:t>
            </a:r>
          </a:p>
          <a:p>
            <a:endParaRPr lang="en-US" dirty="0" smtClean="0"/>
          </a:p>
          <a:p>
            <a:r>
              <a:rPr lang="en-US" dirty="0" smtClean="0"/>
              <a:t>Be </a:t>
            </a:r>
            <a:r>
              <a:rPr lang="en-US" dirty="0"/>
              <a:t>sure to use the character’s names.</a:t>
            </a:r>
          </a:p>
          <a:p>
            <a:endParaRPr lang="en-US" dirty="0"/>
          </a:p>
          <a:p>
            <a:r>
              <a:rPr lang="en-US" dirty="0" smtClean="0"/>
              <a:t>Pass to the right without folding.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ONLY the falling action and denouement and create a conclusion for the characters.  </a:t>
            </a:r>
          </a:p>
          <a:p>
            <a:endParaRPr lang="en-US" dirty="0" smtClean="0"/>
          </a:p>
          <a:p>
            <a:r>
              <a:rPr lang="en-US" dirty="0" smtClean="0"/>
              <a:t>Be </a:t>
            </a:r>
            <a:r>
              <a:rPr lang="en-US" dirty="0"/>
              <a:t>sure to use the character’s names.</a:t>
            </a:r>
          </a:p>
          <a:p>
            <a:endParaRPr lang="en-US" dirty="0"/>
          </a:p>
          <a:p>
            <a:r>
              <a:rPr lang="en-US" dirty="0"/>
              <a:t>Fold it over and pass to </a:t>
            </a:r>
            <a:r>
              <a:rPr lang="en-US" dirty="0" smtClean="0"/>
              <a:t>the person who created the exposition.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it to your group!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your paper and take turns reading the plot diagrams.  Pick the best one of your group to share with the rest of the class.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76400"/>
            <a:ext cx="4419600" cy="4454525"/>
          </a:xfrm>
        </p:spPr>
        <p:txBody>
          <a:bodyPr/>
          <a:lstStyle/>
          <a:p>
            <a:r>
              <a:rPr lang="en-US" sz="2400" dirty="0" smtClean="0"/>
              <a:t>A 19th-century </a:t>
            </a:r>
            <a:r>
              <a:rPr lang="en-US" sz="2400" b="1" dirty="0" smtClean="0"/>
              <a:t>caricature</a:t>
            </a:r>
            <a:r>
              <a:rPr lang="en-US" sz="2400" dirty="0" smtClean="0"/>
              <a:t> of </a:t>
            </a:r>
            <a:r>
              <a:rPr lang="en-US" sz="2400" dirty="0" smtClean="0">
                <a:hlinkClick r:id="rId2"/>
              </a:rPr>
              <a:t>Charles Darwin</a:t>
            </a:r>
            <a:r>
              <a:rPr lang="en-US" sz="2400" dirty="0" smtClean="0"/>
              <a:t> (</a:t>
            </a:r>
            <a:r>
              <a:rPr lang="en-US" sz="2400" i="1" dirty="0" smtClean="0"/>
              <a:t>Hornet</a:t>
            </a:r>
            <a:r>
              <a:rPr lang="en-US" sz="2400" dirty="0" smtClean="0"/>
              <a:t> magazine, 1871)</a:t>
            </a:r>
          </a:p>
          <a:p>
            <a:pPr lvl="1"/>
            <a:r>
              <a:rPr lang="en-US" sz="1050" dirty="0" smtClean="0">
                <a:hlinkClick r:id="rId3"/>
              </a:rPr>
              <a:t>http://grammar.about.com/od/c/g/Caricature-term.htm</a:t>
            </a:r>
            <a:r>
              <a:rPr lang="en-US" sz="1050" dirty="0" smtClean="0"/>
              <a:t>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Why is Charles Darwin shown as being half animal?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59394" name="Picture 2" descr="carica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188" y="1524000"/>
            <a:ext cx="3829812" cy="48478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48200" y="5145297"/>
            <a:ext cx="34015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Time allotted: </a:t>
            </a:r>
          </a:p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15 minutes</a:t>
            </a:r>
            <a:endParaRPr lang="en-US" sz="3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cbroderick\Desktop\caricature examples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" y="99870"/>
            <a:ext cx="8964769" cy="652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20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Studying Drama</a:t>
            </a:r>
            <a:endParaRPr lang="en-US" dirty="0"/>
          </a:p>
        </p:txBody>
      </p:sp>
      <p:pic>
        <p:nvPicPr>
          <p:cNvPr id="2050" name="Picture 2" descr="C:\Users\cbroderick\Desktop\caricature examples 2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4" t="58066" b="6880"/>
          <a:stretch/>
        </p:blipFill>
        <p:spPr bwMode="auto">
          <a:xfrm>
            <a:off x="609600" y="1393575"/>
            <a:ext cx="8077200" cy="506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0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en00343_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5603" name="Rectangle 5"/>
          <p:cNvSpPr>
            <a:spLocks noGrp="1" noChangeArrowheads="1"/>
          </p:cNvSpPr>
          <p:nvPr>
            <p:ph type="title"/>
          </p:nvPr>
        </p:nvSpPr>
        <p:spPr>
          <a:xfrm>
            <a:off x="2133600" y="1600200"/>
            <a:ext cx="7010400" cy="1143000"/>
          </a:xfrm>
        </p:spPr>
        <p:txBody>
          <a:bodyPr/>
          <a:lstStyle/>
          <a:p>
            <a:pPr algn="r" eaLnBrk="1" hangingPunct="1"/>
            <a:r>
              <a:rPr lang="en-US" sz="4000" smtClean="0">
                <a:latin typeface="Monotype Corsiva" pitchFamily="66" charset="0"/>
              </a:rPr>
              <a:t>The Literary Elements of Drama…</a:t>
            </a:r>
            <a:br>
              <a:rPr lang="en-US" sz="4000" smtClean="0">
                <a:latin typeface="Monotype Corsiva" pitchFamily="66" charset="0"/>
              </a:rPr>
            </a:br>
            <a:r>
              <a:rPr lang="en-US" sz="2800" smtClean="0">
                <a:latin typeface="Monotype Corsiva" pitchFamily="66" charset="0"/>
              </a:rPr>
              <a:t>why do these words look familiar?</a:t>
            </a:r>
            <a:endParaRPr lang="en-US" sz="4000" smtClean="0">
              <a:latin typeface="Monotype Corsiva" pitchFamily="66" charset="0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676400" y="3505200"/>
            <a:ext cx="7010400" cy="2620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The </a:t>
            </a:r>
            <a:r>
              <a:rPr lang="en-US" u="sng" smtClean="0"/>
              <a:t>Literary Elements </a:t>
            </a:r>
            <a:r>
              <a:rPr lang="en-US" smtClean="0"/>
              <a:t>of drama might sound familiar because you have studied these terms in your English classes.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i="1" dirty="0" smtClean="0"/>
              <a:t>Freytag's Pyramid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71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27652" name="Picture 2" descr="http://upload.wikimedia.org/wikipedia/commons/thumb/a/af/Freytags_pyramid.svg/265px-Freytags_pyramid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815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705600" y="4114800"/>
            <a:ext cx="22860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Conclusion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8001000" y="4572000"/>
            <a:ext cx="304800" cy="457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4114800"/>
            <a:ext cx="22860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Initial Incident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0"/>
            <a:ext cx="323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en00343_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6627" name="Rectangle 7"/>
          <p:cNvSpPr>
            <a:spLocks noGrp="1" noChangeArrowheads="1"/>
          </p:cNvSpPr>
          <p:nvPr>
            <p:ph type="title"/>
          </p:nvPr>
        </p:nvSpPr>
        <p:spPr>
          <a:xfrm>
            <a:off x="2362200" y="1295400"/>
            <a:ext cx="6553200" cy="11430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latin typeface="Monotype Corsiva" pitchFamily="66" charset="0"/>
              </a:rPr>
              <a:t>Plot Structure:</a:t>
            </a:r>
            <a:br>
              <a:rPr lang="en-US" sz="5400" dirty="0" smtClean="0">
                <a:latin typeface="Monotype Corsiva" pitchFamily="66" charset="0"/>
              </a:rPr>
            </a:br>
            <a:r>
              <a:rPr lang="en-US" sz="2400" dirty="0" smtClean="0">
                <a:latin typeface="Monotype Corsiva" pitchFamily="66" charset="0"/>
              </a:rPr>
              <a:t>Here are the terms that are associated with plot structure: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447800" y="2514600"/>
            <a:ext cx="76962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b="1" u="sng" dirty="0" smtClean="0"/>
              <a:t>Exposition</a:t>
            </a:r>
            <a:r>
              <a:rPr lang="en-US" sz="2200" dirty="0" smtClean="0"/>
              <a:t>- </a:t>
            </a:r>
            <a:r>
              <a:rPr lang="en-US" sz="2200" u="sng" dirty="0" smtClean="0"/>
              <a:t>introduction of the main characters and setting (time and place); </a:t>
            </a:r>
            <a:r>
              <a:rPr lang="en-US" sz="2200" dirty="0" smtClean="0"/>
              <a:t>characters build relationships and there is an </a:t>
            </a:r>
            <a:r>
              <a:rPr lang="en-US" sz="2200" u="sng" dirty="0" smtClean="0"/>
              <a:t>initial incident </a:t>
            </a:r>
            <a:r>
              <a:rPr lang="en-US" sz="2200" dirty="0" smtClean="0"/>
              <a:t>that begins a conflict between them.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u="sng" dirty="0" smtClean="0"/>
              <a:t>Rising Action- </a:t>
            </a:r>
            <a:r>
              <a:rPr lang="en-US" sz="2200" u="sng" dirty="0" smtClean="0"/>
              <a:t>characters make decisions regarding the initial incident</a:t>
            </a:r>
            <a:r>
              <a:rPr lang="en-US" sz="2200" dirty="0" smtClean="0"/>
              <a:t>; suspense builds; action becomes more complicated.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u="sng" dirty="0" smtClean="0"/>
              <a:t>Climax- </a:t>
            </a:r>
            <a:r>
              <a:rPr lang="en-US" sz="2200" dirty="0" smtClean="0"/>
              <a:t> </a:t>
            </a:r>
            <a:r>
              <a:rPr lang="en-US" sz="2200" u="sng" dirty="0" smtClean="0"/>
              <a:t>point of highest emotion</a:t>
            </a:r>
            <a:r>
              <a:rPr lang="en-US" sz="2200" dirty="0" smtClean="0"/>
              <a:t>; turning point; characters change and make decisions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u="sng" dirty="0" smtClean="0"/>
              <a:t>Falling Action- </a:t>
            </a:r>
            <a:r>
              <a:rPr lang="en-US" sz="2200" u="sng" dirty="0" smtClean="0"/>
              <a:t>resolution of character’s crisis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u="sng" dirty="0" err="1" smtClean="0"/>
              <a:t>Denounment</a:t>
            </a:r>
            <a:r>
              <a:rPr lang="en-US" sz="2200" b="1" u="sng" dirty="0" smtClean="0"/>
              <a:t>- </a:t>
            </a:r>
            <a:r>
              <a:rPr lang="en-US" sz="2200" u="sng" dirty="0" smtClean="0"/>
              <a:t> “untying of the plot”; </a:t>
            </a:r>
            <a:r>
              <a:rPr lang="en-US" sz="2200" dirty="0" smtClean="0"/>
              <a:t>the resolution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u="sng" dirty="0" smtClean="0"/>
              <a:t>Conclusion-</a:t>
            </a:r>
            <a:r>
              <a:rPr lang="en-US" sz="2200" u="sng" dirty="0" smtClean="0"/>
              <a:t> the restoration of power</a:t>
            </a:r>
            <a:r>
              <a:rPr lang="en-US" sz="2200" dirty="0" smtClean="0"/>
              <a:t>; a celebration; unity; whatever the plot calls for; usually depends on the genre (tragedy/comedy)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3666</TotalTime>
  <Words>1473</Words>
  <Application>Microsoft Office PowerPoint</Application>
  <PresentationFormat>On-screen Show (4:3)</PresentationFormat>
  <Paragraphs>197</Paragraphs>
  <Slides>35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Arial Black</vt:lpstr>
      <vt:lpstr>Bookman Old Style</vt:lpstr>
      <vt:lpstr>Brush Script Std</vt:lpstr>
      <vt:lpstr>Calibri</vt:lpstr>
      <vt:lpstr>Monotype Corsiva</vt:lpstr>
      <vt:lpstr>Tahoma</vt:lpstr>
      <vt:lpstr>Wingdings</vt:lpstr>
      <vt:lpstr>Default Design</vt:lpstr>
      <vt:lpstr>Curtain Call</vt:lpstr>
      <vt:lpstr>DRAMA</vt:lpstr>
      <vt:lpstr>PowerPoint Presentation</vt:lpstr>
      <vt:lpstr>Drama Opener</vt:lpstr>
      <vt:lpstr>Example</vt:lpstr>
      <vt:lpstr>PowerPoint Presentation</vt:lpstr>
      <vt:lpstr>Benefits of Studying Drama</vt:lpstr>
      <vt:lpstr>The Literary Elements of Drama… why do these words look familiar?</vt:lpstr>
      <vt:lpstr>Freytag's Pyramid</vt:lpstr>
      <vt:lpstr>Plot Structure: Here are the terms that are associated with plot structure:</vt:lpstr>
      <vt:lpstr>Freytag's Pyramid</vt:lpstr>
      <vt:lpstr>Suspense: How does this word apply to drama?</vt:lpstr>
      <vt:lpstr>Theme: What does this word mean?</vt:lpstr>
      <vt:lpstr>Language and Style: Don’t we all speak English?</vt:lpstr>
      <vt:lpstr>Monologue: This means one what?</vt:lpstr>
      <vt:lpstr>Dialogue: Is that what you do when you’re trying to call someone?</vt:lpstr>
      <vt:lpstr>Application of  Literary Elements</vt:lpstr>
      <vt:lpstr>Theater Viewing Guide</vt:lpstr>
      <vt:lpstr>PowerPoint Presentation</vt:lpstr>
      <vt:lpstr> Article Response: (one-page)        “The Benefits of Drama Education”   Pick two characteristics from the article in your packet, and then…   Write about a play or movie that you know of that connects, or teaches to the audience about this value/characteristic. </vt:lpstr>
      <vt:lpstr>Performance Assessment  Activity Explanation</vt:lpstr>
      <vt:lpstr>Unifying the Elements!</vt:lpstr>
      <vt:lpstr>Script Example</vt:lpstr>
      <vt:lpstr>Script example</vt:lpstr>
      <vt:lpstr>PowerPoint Presentation</vt:lpstr>
      <vt:lpstr>Literary Elements Exit Slip:</vt:lpstr>
      <vt:lpstr>Additional Activity if Time Surprise Script Writing</vt:lpstr>
      <vt:lpstr>Application of Literary Elements- Activity</vt:lpstr>
      <vt:lpstr>Exposition</vt:lpstr>
      <vt:lpstr>Initial Incident</vt:lpstr>
      <vt:lpstr>Rising Action</vt:lpstr>
      <vt:lpstr>Climax</vt:lpstr>
      <vt:lpstr>Falling Action</vt:lpstr>
      <vt:lpstr>Denouement</vt:lpstr>
      <vt:lpstr>Conclusion</vt:lpstr>
      <vt:lpstr>Read it to your group!</vt:lpstr>
    </vt:vector>
  </TitlesOfParts>
  <Company>hcps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DRAMA</dc:title>
  <dc:creator>laurengallicchio</dc:creator>
  <cp:lastModifiedBy>McDonald, Benjamin</cp:lastModifiedBy>
  <cp:revision>243</cp:revision>
  <dcterms:created xsi:type="dcterms:W3CDTF">2006-10-19T23:55:10Z</dcterms:created>
  <dcterms:modified xsi:type="dcterms:W3CDTF">2016-11-01T13:58:17Z</dcterms:modified>
</cp:coreProperties>
</file>