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handoutMasterIdLst>
    <p:handoutMasterId r:id="rId26"/>
  </p:handoutMasterIdLst>
  <p:sldIdLst>
    <p:sldId id="256" r:id="rId2"/>
    <p:sldId id="307" r:id="rId3"/>
    <p:sldId id="308" r:id="rId4"/>
    <p:sldId id="288" r:id="rId5"/>
    <p:sldId id="300" r:id="rId6"/>
    <p:sldId id="299" r:id="rId7"/>
    <p:sldId id="344" r:id="rId8"/>
    <p:sldId id="289" r:id="rId9"/>
    <p:sldId id="310" r:id="rId10"/>
    <p:sldId id="312" r:id="rId11"/>
    <p:sldId id="293" r:id="rId12"/>
    <p:sldId id="380" r:id="rId13"/>
    <p:sldId id="382" r:id="rId14"/>
    <p:sldId id="378" r:id="rId15"/>
    <p:sldId id="379" r:id="rId16"/>
    <p:sldId id="372" r:id="rId17"/>
    <p:sldId id="351" r:id="rId18"/>
    <p:sldId id="375" r:id="rId19"/>
    <p:sldId id="377" r:id="rId20"/>
    <p:sldId id="336" r:id="rId21"/>
    <p:sldId id="383" r:id="rId22"/>
    <p:sldId id="364" r:id="rId23"/>
    <p:sldId id="368" r:id="rId24"/>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8773"/>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9458" autoAdjust="0"/>
  </p:normalViewPr>
  <p:slideViewPr>
    <p:cSldViewPr>
      <p:cViewPr>
        <p:scale>
          <a:sx n="50" d="100"/>
          <a:sy n="50" d="100"/>
        </p:scale>
        <p:origin x="198" y="858"/>
      </p:cViewPr>
      <p:guideLst>
        <p:guide orient="horz" pos="2160"/>
        <p:guide pos="2880"/>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DB3D6593-FF8C-46EF-B413-B4737A8CABCB}" type="datetimeFigureOut">
              <a:rPr lang="en-US" smtClean="0"/>
              <a:pPr/>
              <a:t>5/5/2017</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16B1F74C-3AF7-42E9-BE37-91E56076D4C6}" type="slidenum">
              <a:rPr lang="en-US" smtClean="0"/>
              <a:pPr/>
              <a:t>‹#›</a:t>
            </a:fld>
            <a:endParaRPr lang="en-US"/>
          </a:p>
        </p:txBody>
      </p:sp>
    </p:spTree>
    <p:extLst>
      <p:ext uri="{BB962C8B-B14F-4D97-AF65-F5344CB8AC3E}">
        <p14:creationId xmlns:p14="http://schemas.microsoft.com/office/powerpoint/2010/main" val="3456690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A6D900FC-80EC-4733-AED3-C9133DA1A6A3}" type="datetimeFigureOut">
              <a:rPr lang="en-US" smtClean="0"/>
              <a:pPr/>
              <a:t>5/5/2017</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2"/>
            <a:ext cx="5486400" cy="4190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F378FC61-8FF4-4E54-AEC6-ECDE5BF7DA7F}" type="slidenum">
              <a:rPr lang="en-US" smtClean="0"/>
              <a:pPr/>
              <a:t>‹#›</a:t>
            </a:fld>
            <a:endParaRPr lang="en-US"/>
          </a:p>
        </p:txBody>
      </p:sp>
    </p:spTree>
    <p:extLst>
      <p:ext uri="{BB962C8B-B14F-4D97-AF65-F5344CB8AC3E}">
        <p14:creationId xmlns:p14="http://schemas.microsoft.com/office/powerpoint/2010/main" val="63415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a:t>
            </a:fld>
            <a:endParaRPr lang="en-US"/>
          </a:p>
        </p:txBody>
      </p:sp>
    </p:spTree>
    <p:extLst>
      <p:ext uri="{BB962C8B-B14F-4D97-AF65-F5344CB8AC3E}">
        <p14:creationId xmlns:p14="http://schemas.microsoft.com/office/powerpoint/2010/main" val="49998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10</a:t>
            </a:fld>
            <a:endParaRPr lang="en-US"/>
          </a:p>
        </p:txBody>
      </p:sp>
    </p:spTree>
    <p:extLst>
      <p:ext uri="{BB962C8B-B14F-4D97-AF65-F5344CB8AC3E}">
        <p14:creationId xmlns:p14="http://schemas.microsoft.com/office/powerpoint/2010/main" val="18760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Japanese sand/volcanic lake</a:t>
            </a:r>
            <a:r>
              <a:rPr lang="en-US" baseline="0" dirty="0" smtClean="0"/>
              <a:t> sculpture here – discuss matching buildings, bushes, to landscape shapes.</a:t>
            </a:r>
            <a:endParaRPr lang="en-US" dirty="0"/>
          </a:p>
        </p:txBody>
      </p:sp>
      <p:sp>
        <p:nvSpPr>
          <p:cNvPr id="4" name="Slide Number Placeholder 3"/>
          <p:cNvSpPr>
            <a:spLocks noGrp="1"/>
          </p:cNvSpPr>
          <p:nvPr>
            <p:ph type="sldNum" sz="quarter" idx="10"/>
          </p:nvPr>
        </p:nvSpPr>
        <p:spPr/>
        <p:txBody>
          <a:bodyPr/>
          <a:lstStyle/>
          <a:p>
            <a:fld id="{F378FC61-8FF4-4E54-AEC6-ECDE5BF7DA7F}" type="slidenum">
              <a:rPr lang="en-US" smtClean="0"/>
              <a:pPr/>
              <a:t>11</a:t>
            </a:fld>
            <a:endParaRPr lang="en-US"/>
          </a:p>
        </p:txBody>
      </p:sp>
    </p:spTree>
    <p:extLst>
      <p:ext uri="{BB962C8B-B14F-4D97-AF65-F5344CB8AC3E}">
        <p14:creationId xmlns:p14="http://schemas.microsoft.com/office/powerpoint/2010/main" val="237695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12</a:t>
            </a:fld>
            <a:endParaRPr lang="en-US"/>
          </a:p>
        </p:txBody>
      </p:sp>
    </p:spTree>
    <p:extLst>
      <p:ext uri="{BB962C8B-B14F-4D97-AF65-F5344CB8AC3E}">
        <p14:creationId xmlns:p14="http://schemas.microsoft.com/office/powerpoint/2010/main" val="133097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13</a:t>
            </a:fld>
            <a:endParaRPr lang="en-US"/>
          </a:p>
        </p:txBody>
      </p:sp>
    </p:spTree>
    <p:extLst>
      <p:ext uri="{BB962C8B-B14F-4D97-AF65-F5344CB8AC3E}">
        <p14:creationId xmlns:p14="http://schemas.microsoft.com/office/powerpoint/2010/main" val="281471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14</a:t>
            </a:fld>
            <a:endParaRPr lang="en-US"/>
          </a:p>
        </p:txBody>
      </p:sp>
    </p:spTree>
    <p:extLst>
      <p:ext uri="{BB962C8B-B14F-4D97-AF65-F5344CB8AC3E}">
        <p14:creationId xmlns:p14="http://schemas.microsoft.com/office/powerpoint/2010/main" val="262689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Japanese sand/volcanic lake</a:t>
            </a:r>
            <a:r>
              <a:rPr lang="en-US" baseline="0" dirty="0" smtClean="0"/>
              <a:t> sculpture here – discuss matching buildings, bushes, to landscape shapes.</a:t>
            </a:r>
            <a:endParaRPr lang="en-US" dirty="0"/>
          </a:p>
        </p:txBody>
      </p:sp>
      <p:sp>
        <p:nvSpPr>
          <p:cNvPr id="4" name="Slide Number Placeholder 3"/>
          <p:cNvSpPr>
            <a:spLocks noGrp="1"/>
          </p:cNvSpPr>
          <p:nvPr>
            <p:ph type="sldNum" sz="quarter" idx="10"/>
          </p:nvPr>
        </p:nvSpPr>
        <p:spPr/>
        <p:txBody>
          <a:bodyPr/>
          <a:lstStyle/>
          <a:p>
            <a:fld id="{F378FC61-8FF4-4E54-AEC6-ECDE5BF7DA7F}" type="slidenum">
              <a:rPr lang="en-US" smtClean="0"/>
              <a:pPr/>
              <a:t>15</a:t>
            </a:fld>
            <a:endParaRPr lang="en-US"/>
          </a:p>
        </p:txBody>
      </p:sp>
    </p:spTree>
    <p:extLst>
      <p:ext uri="{BB962C8B-B14F-4D97-AF65-F5344CB8AC3E}">
        <p14:creationId xmlns:p14="http://schemas.microsoft.com/office/powerpoint/2010/main" val="233263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16</a:t>
            </a:fld>
            <a:endParaRPr lang="en-US"/>
          </a:p>
        </p:txBody>
      </p:sp>
    </p:spTree>
    <p:extLst>
      <p:ext uri="{BB962C8B-B14F-4D97-AF65-F5344CB8AC3E}">
        <p14:creationId xmlns:p14="http://schemas.microsoft.com/office/powerpoint/2010/main" val="3438761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18</a:t>
            </a:fld>
            <a:endParaRPr lang="en-US"/>
          </a:p>
        </p:txBody>
      </p:sp>
    </p:spTree>
    <p:extLst>
      <p:ext uri="{BB962C8B-B14F-4D97-AF65-F5344CB8AC3E}">
        <p14:creationId xmlns:p14="http://schemas.microsoft.com/office/powerpoint/2010/main" val="173755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19</a:t>
            </a:fld>
            <a:endParaRPr lang="en-US"/>
          </a:p>
        </p:txBody>
      </p:sp>
    </p:spTree>
    <p:extLst>
      <p:ext uri="{BB962C8B-B14F-4D97-AF65-F5344CB8AC3E}">
        <p14:creationId xmlns:p14="http://schemas.microsoft.com/office/powerpoint/2010/main" val="16358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21</a:t>
            </a:fld>
            <a:endParaRPr lang="en-US"/>
          </a:p>
        </p:txBody>
      </p:sp>
    </p:spTree>
    <p:extLst>
      <p:ext uri="{BB962C8B-B14F-4D97-AF65-F5344CB8AC3E}">
        <p14:creationId xmlns:p14="http://schemas.microsoft.com/office/powerpoint/2010/main" val="156108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2</a:t>
            </a:fld>
            <a:endParaRPr lang="en-US"/>
          </a:p>
        </p:txBody>
      </p:sp>
    </p:spTree>
    <p:extLst>
      <p:ext uri="{BB962C8B-B14F-4D97-AF65-F5344CB8AC3E}">
        <p14:creationId xmlns:p14="http://schemas.microsoft.com/office/powerpoint/2010/main" val="99406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3</a:t>
            </a:fld>
            <a:endParaRPr lang="en-US"/>
          </a:p>
        </p:txBody>
      </p:sp>
    </p:spTree>
    <p:extLst>
      <p:ext uri="{BB962C8B-B14F-4D97-AF65-F5344CB8AC3E}">
        <p14:creationId xmlns:p14="http://schemas.microsoft.com/office/powerpoint/2010/main" val="374560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8FC61-8FF4-4E54-AEC6-ECDE5BF7DA7F}" type="slidenum">
              <a:rPr lang="en-US" smtClean="0"/>
              <a:pPr/>
              <a:t>4</a:t>
            </a:fld>
            <a:endParaRPr lang="en-US" dirty="0"/>
          </a:p>
        </p:txBody>
      </p:sp>
    </p:spTree>
    <p:extLst>
      <p:ext uri="{BB962C8B-B14F-4D97-AF65-F5344CB8AC3E}">
        <p14:creationId xmlns:p14="http://schemas.microsoft.com/office/powerpoint/2010/main" val="204074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5</a:t>
            </a:fld>
            <a:endParaRPr lang="en-US"/>
          </a:p>
        </p:txBody>
      </p:sp>
    </p:spTree>
    <p:extLst>
      <p:ext uri="{BB962C8B-B14F-4D97-AF65-F5344CB8AC3E}">
        <p14:creationId xmlns:p14="http://schemas.microsoft.com/office/powerpoint/2010/main" val="82671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6</a:t>
            </a:fld>
            <a:endParaRPr lang="en-US"/>
          </a:p>
        </p:txBody>
      </p:sp>
    </p:spTree>
    <p:extLst>
      <p:ext uri="{BB962C8B-B14F-4D97-AF65-F5344CB8AC3E}">
        <p14:creationId xmlns:p14="http://schemas.microsoft.com/office/powerpoint/2010/main" val="402641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7</a:t>
            </a:fld>
            <a:endParaRPr lang="en-US"/>
          </a:p>
        </p:txBody>
      </p:sp>
    </p:spTree>
    <p:extLst>
      <p:ext uri="{BB962C8B-B14F-4D97-AF65-F5344CB8AC3E}">
        <p14:creationId xmlns:p14="http://schemas.microsoft.com/office/powerpoint/2010/main" val="114628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8</a:t>
            </a:fld>
            <a:endParaRPr lang="en-US"/>
          </a:p>
        </p:txBody>
      </p:sp>
    </p:spTree>
    <p:extLst>
      <p:ext uri="{BB962C8B-B14F-4D97-AF65-F5344CB8AC3E}">
        <p14:creationId xmlns:p14="http://schemas.microsoft.com/office/powerpoint/2010/main" val="274277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8FC61-8FF4-4E54-AEC6-ECDE5BF7DA7F}" type="slidenum">
              <a:rPr lang="en-US" smtClean="0"/>
              <a:pPr/>
              <a:t>9</a:t>
            </a:fld>
            <a:endParaRPr lang="en-US"/>
          </a:p>
        </p:txBody>
      </p:sp>
    </p:spTree>
    <p:extLst>
      <p:ext uri="{BB962C8B-B14F-4D97-AF65-F5344CB8AC3E}">
        <p14:creationId xmlns:p14="http://schemas.microsoft.com/office/powerpoint/2010/main" val="160658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245FEB3-169D-4087-97B8-D749A6997A2D}" type="datetimeFigureOut">
              <a:rPr lang="en-US" smtClean="0"/>
              <a:pPr/>
              <a:t>5/5/2017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C0FF81-F579-490A-A4B1-73308FB9A5D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45FEB3-169D-4087-97B8-D749A6997A2D}"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FF81-F579-490A-A4B1-73308FB9A5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4C0FF81-F579-490A-A4B1-73308FB9A5D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45FEB3-169D-4087-97B8-D749A6997A2D}"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45FEB3-169D-4087-97B8-D749A6997A2D}"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4C0FF81-F579-490A-A4B1-73308FB9A5D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245FEB3-169D-4087-97B8-D749A6997A2D}" type="datetimeFigureOut">
              <a:rPr lang="en-US" smtClean="0"/>
              <a:pPr/>
              <a:t>5/5/2017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C0FF81-F579-490A-A4B1-73308FB9A5D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245FEB3-169D-4087-97B8-D749A6997A2D}" type="datetimeFigureOut">
              <a:rPr lang="en-US" smtClean="0"/>
              <a:pPr/>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0FF81-F579-490A-A4B1-73308FB9A5D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245FEB3-169D-4087-97B8-D749A6997A2D}" type="datetimeFigureOut">
              <a:rPr lang="en-US" smtClean="0"/>
              <a:pPr/>
              <a:t>5/5/2017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4C0FF81-F579-490A-A4B1-73308FB9A5D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45FEB3-169D-4087-97B8-D749A6997A2D}" type="datetimeFigureOut">
              <a:rPr lang="en-US" smtClean="0"/>
              <a:pPr/>
              <a:t>5/5/2017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4C0FF81-F579-490A-A4B1-73308FB9A5D7}"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245FEB3-169D-4087-97B8-D749A6997A2D}" type="datetimeFigureOut">
              <a:rPr lang="en-US" smtClean="0"/>
              <a:pPr/>
              <a:t>5/5/2017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4C0FF81-F579-490A-A4B1-73308FB9A5D7}"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4C0FF81-F579-490A-A4B1-73308FB9A5D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245FEB3-169D-4087-97B8-D749A6997A2D}" type="datetimeFigureOut">
              <a:rPr lang="en-US" smtClean="0"/>
              <a:pPr/>
              <a:t>5/5/2017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4C0FF81-F579-490A-A4B1-73308FB9A5D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245FEB3-169D-4087-97B8-D749A6997A2D}" type="datetimeFigureOut">
              <a:rPr lang="en-US" smtClean="0"/>
              <a:pPr/>
              <a:t>5/5/2017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245FEB3-169D-4087-97B8-D749A6997A2D}" type="datetimeFigureOut">
              <a:rPr lang="en-US" smtClean="0"/>
              <a:pPr/>
              <a:t>5/5/2017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4C0FF81-F579-490A-A4B1-73308FB9A5D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gmjw_c_T-E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xUufAdNNOi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SbjVgpXDo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upload.wikimedia.org/wikipedia/commons/f/fe/FallingwaterCantilever570320cv.jpg"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Vm-ePTIKR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youtube.com/watch?v=icErgB_ZmF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Q6-6zsVst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FtnSy1t2TuE"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lCase\Desktop\Modern Architecture1.jpg"/>
          <p:cNvPicPr>
            <a:picLocks noChangeAspect="1" noChangeArrowheads="1"/>
          </p:cNvPicPr>
          <p:nvPr/>
        </p:nvPicPr>
        <p:blipFill>
          <a:blip r:embed="rId3" cstate="print"/>
          <a:srcRect l="11068" t="13003" r="7906" b="8700"/>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228600"/>
            <a:ext cx="9144000" cy="990600"/>
          </a:xfrm>
        </p:spPr>
        <p:txBody>
          <a:bodyPr>
            <a:noAutofit/>
          </a:bodyPr>
          <a:lstStyle/>
          <a:p>
            <a:r>
              <a:rPr lang="en-US" sz="5800" b="1" dirty="0" smtClean="0">
                <a:solidFill>
                  <a:srgbClr val="DB8773"/>
                </a:solidFill>
                <a:effectLst>
                  <a:outerShdw blurRad="38100" dist="38100" dir="2700000" algn="tl">
                    <a:srgbClr val="000000">
                      <a:alpha val="43137"/>
                    </a:srgbClr>
                  </a:outerShdw>
                </a:effectLst>
              </a:rPr>
              <a:t>Modern Architecture</a:t>
            </a:r>
            <a:endParaRPr lang="en-US" sz="5800" b="1" dirty="0">
              <a:solidFill>
                <a:srgbClr val="DB8773"/>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niloc\Desktop\rosenbaum_usonian_wright.jpg"/>
          <p:cNvPicPr>
            <a:picLocks noChangeAspect="1" noChangeArrowheads="1"/>
          </p:cNvPicPr>
          <p:nvPr/>
        </p:nvPicPr>
        <p:blipFill>
          <a:blip r:embed="rId3" cstate="print"/>
          <a:srcRect/>
          <a:stretch>
            <a:fillRect/>
          </a:stretch>
        </p:blipFill>
        <p:spPr bwMode="auto">
          <a:xfrm>
            <a:off x="0" y="0"/>
            <a:ext cx="4699000" cy="3524250"/>
          </a:xfrm>
          <a:prstGeom prst="rect">
            <a:avLst/>
          </a:prstGeom>
          <a:noFill/>
        </p:spPr>
      </p:pic>
      <p:pic>
        <p:nvPicPr>
          <p:cNvPr id="5" name="Picture 8" descr="http://www.delmars.com/flwtrip/images/rosenb10.jpg"/>
          <p:cNvPicPr>
            <a:picLocks noChangeAspect="1" noChangeArrowheads="1"/>
          </p:cNvPicPr>
          <p:nvPr/>
        </p:nvPicPr>
        <p:blipFill>
          <a:blip r:embed="rId4" cstate="print"/>
          <a:srcRect/>
          <a:stretch>
            <a:fillRect/>
          </a:stretch>
        </p:blipFill>
        <p:spPr bwMode="auto">
          <a:xfrm>
            <a:off x="0" y="3429000"/>
            <a:ext cx="4648200" cy="3486150"/>
          </a:xfrm>
          <a:prstGeom prst="rect">
            <a:avLst/>
          </a:prstGeom>
          <a:noFill/>
        </p:spPr>
      </p:pic>
      <p:pic>
        <p:nvPicPr>
          <p:cNvPr id="6" name="Picture 10" descr="http://www.delmars.com/flwtrip/images/rosenb11.jpg"/>
          <p:cNvPicPr>
            <a:picLocks noChangeAspect="1" noChangeArrowheads="1"/>
          </p:cNvPicPr>
          <p:nvPr/>
        </p:nvPicPr>
        <p:blipFill>
          <a:blip r:embed="rId5" cstate="print"/>
          <a:srcRect/>
          <a:stretch>
            <a:fillRect/>
          </a:stretch>
        </p:blipFill>
        <p:spPr bwMode="auto">
          <a:xfrm>
            <a:off x="4572000" y="1905000"/>
            <a:ext cx="457200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00200"/>
            <a:ext cx="5181600" cy="4572000"/>
          </a:xfrm>
        </p:spPr>
        <p:txBody>
          <a:bodyPr>
            <a:normAutofit fontScale="92500"/>
          </a:bodyPr>
          <a:lstStyle/>
          <a:p>
            <a:r>
              <a:rPr lang="en-US" sz="2400" b="1" dirty="0" smtClean="0">
                <a:solidFill>
                  <a:schemeClr val="tx1"/>
                </a:solidFill>
              </a:rPr>
              <a:t>flat or hipped roofs with broad overhanging eaves</a:t>
            </a:r>
          </a:p>
          <a:p>
            <a:r>
              <a:rPr lang="en-US" sz="2400" b="1" u="sng" dirty="0" smtClean="0">
                <a:solidFill>
                  <a:schemeClr val="tx1"/>
                </a:solidFill>
              </a:rPr>
              <a:t>windows -- horizontal bands</a:t>
            </a:r>
          </a:p>
          <a:p>
            <a:r>
              <a:rPr lang="en-US" sz="2400" b="1" u="sng" dirty="0" smtClean="0">
                <a:solidFill>
                  <a:schemeClr val="tx1"/>
                </a:solidFill>
              </a:rPr>
              <a:t>integration with the landscape</a:t>
            </a:r>
          </a:p>
          <a:p>
            <a:r>
              <a:rPr lang="en-US" sz="2400" b="1" dirty="0" smtClean="0">
                <a:solidFill>
                  <a:schemeClr val="tx1"/>
                </a:solidFill>
              </a:rPr>
              <a:t>solid construction</a:t>
            </a:r>
          </a:p>
          <a:p>
            <a:r>
              <a:rPr lang="en-US" sz="2400" b="1" u="sng" dirty="0" smtClean="0">
                <a:solidFill>
                  <a:schemeClr val="tx1"/>
                </a:solidFill>
              </a:rPr>
              <a:t>Ornamentation through repetition</a:t>
            </a:r>
          </a:p>
          <a:p>
            <a:r>
              <a:rPr lang="en-US" sz="2400" b="1" dirty="0" smtClean="0">
                <a:solidFill>
                  <a:schemeClr val="tx1"/>
                </a:solidFill>
              </a:rPr>
              <a:t>horizontal lines related to the native prairie landscape</a:t>
            </a:r>
          </a:p>
          <a:p>
            <a:pPr marL="0" indent="0">
              <a:buNone/>
            </a:pPr>
            <a:r>
              <a:rPr lang="en-US" sz="2400" b="1" i="1" dirty="0" smtClean="0">
                <a:sym typeface="Wingdings" panose="05000000000000000000" pitchFamily="2" charset="2"/>
              </a:rPr>
              <a:t>	 </a:t>
            </a:r>
            <a:r>
              <a:rPr lang="en-US" sz="2400" b="1" i="1" dirty="0"/>
              <a:t>Examples: </a:t>
            </a:r>
            <a:r>
              <a:rPr lang="en-US" sz="2400" b="1" i="1" dirty="0" smtClean="0"/>
              <a:t> </a:t>
            </a:r>
            <a:r>
              <a:rPr lang="en-US" sz="2400" b="1" i="1" u="sng" dirty="0" err="1" smtClean="0">
                <a:solidFill>
                  <a:schemeClr val="tx1"/>
                </a:solidFill>
              </a:rPr>
              <a:t>Robie</a:t>
            </a:r>
            <a:r>
              <a:rPr lang="en-US" sz="2400" b="1" i="1" u="sng" dirty="0" smtClean="0">
                <a:solidFill>
                  <a:schemeClr val="tx1"/>
                </a:solidFill>
              </a:rPr>
              <a:t> House </a:t>
            </a:r>
            <a:r>
              <a:rPr lang="en-US" sz="2400" b="1" i="1" dirty="0" smtClean="0">
                <a:solidFill>
                  <a:schemeClr val="tx1"/>
                </a:solidFill>
              </a:rPr>
              <a:t>			  Martin House</a:t>
            </a:r>
          </a:p>
          <a:p>
            <a:pPr lvl="1"/>
            <a:endParaRPr lang="en-US" sz="2400" b="1" dirty="0"/>
          </a:p>
        </p:txBody>
      </p:sp>
      <p:sp>
        <p:nvSpPr>
          <p:cNvPr id="5" name="Title 1"/>
          <p:cNvSpPr txBox="1">
            <a:spLocks/>
          </p:cNvSpPr>
          <p:nvPr/>
        </p:nvSpPr>
        <p:spPr>
          <a:xfrm>
            <a:off x="0" y="228600"/>
            <a:ext cx="9144000" cy="838200"/>
          </a:xfrm>
          <a:prstGeom prst="rect">
            <a:avLst/>
          </a:prstGeom>
        </p:spPr>
        <p:txBody>
          <a:bodyPr vert="horz"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   2) Prairie</a:t>
            </a:r>
            <a:r>
              <a:rPr kumimoji="0" lang="en-US" sz="48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 </a:t>
            </a: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Style</a:t>
            </a:r>
            <a:endParaRPr kumimoji="0" lang="en-US" sz="4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379" t="10767" r="3632"/>
          <a:stretch/>
        </p:blipFill>
        <p:spPr>
          <a:xfrm>
            <a:off x="5105400" y="1447800"/>
            <a:ext cx="3810000" cy="2667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8581" r="2188"/>
          <a:stretch/>
        </p:blipFill>
        <p:spPr>
          <a:xfrm>
            <a:off x="5390135" y="1447800"/>
            <a:ext cx="3525265" cy="2209800"/>
          </a:xfrm>
          <a:prstGeom prst="rect">
            <a:avLst/>
          </a:prstGeom>
        </p:spPr>
      </p:pic>
      <p:sp>
        <p:nvSpPr>
          <p:cNvPr id="3" name="Content Placeholder 2"/>
          <p:cNvSpPr>
            <a:spLocks noGrp="1"/>
          </p:cNvSpPr>
          <p:nvPr>
            <p:ph sz="quarter" idx="1"/>
          </p:nvPr>
        </p:nvSpPr>
        <p:spPr>
          <a:xfrm>
            <a:off x="152400" y="1600200"/>
            <a:ext cx="6248400" cy="4876800"/>
          </a:xfrm>
        </p:spPr>
        <p:txBody>
          <a:bodyPr>
            <a:noAutofit/>
          </a:bodyPr>
          <a:lstStyle/>
          <a:p>
            <a:r>
              <a:rPr lang="en-US" sz="2000" b="1" u="sng" dirty="0" smtClean="0"/>
              <a:t>1908-1909</a:t>
            </a:r>
            <a:r>
              <a:rPr lang="en-US" sz="2000" b="1" u="sng" dirty="0"/>
              <a:t> </a:t>
            </a:r>
            <a:r>
              <a:rPr lang="en-US" sz="2000" b="1" u="sng" dirty="0" smtClean="0"/>
              <a:t>Chicago</a:t>
            </a:r>
            <a:r>
              <a:rPr lang="en-US" sz="2000" b="1" u="sng" dirty="0"/>
              <a:t>, </a:t>
            </a:r>
            <a:r>
              <a:rPr lang="en-US" sz="2000" b="1" u="sng" dirty="0" smtClean="0"/>
              <a:t>Illinois</a:t>
            </a:r>
          </a:p>
          <a:p>
            <a:endParaRPr lang="en-US" sz="600" b="1" u="sng" dirty="0"/>
          </a:p>
          <a:p>
            <a:r>
              <a:rPr lang="en-US" sz="2000" b="1" dirty="0" smtClean="0"/>
              <a:t>built for Frederick C. </a:t>
            </a:r>
            <a:r>
              <a:rPr lang="en-US" sz="2000" b="1" dirty="0" err="1" smtClean="0"/>
              <a:t>Robie</a:t>
            </a:r>
            <a:r>
              <a:rPr lang="en-US" sz="2000" b="1" dirty="0" smtClean="0"/>
              <a:t> </a:t>
            </a:r>
          </a:p>
          <a:p>
            <a:endParaRPr lang="en-US" sz="600" b="1" dirty="0" smtClean="0"/>
          </a:p>
          <a:p>
            <a:r>
              <a:rPr lang="en-US" sz="2000" b="1" dirty="0" smtClean="0"/>
              <a:t>low-proportioned, </a:t>
            </a:r>
            <a:r>
              <a:rPr lang="en-US" sz="2000" b="1" u="sng" dirty="0" smtClean="0"/>
              <a:t>horizontal profile</a:t>
            </a:r>
            <a:r>
              <a:rPr lang="en-US" sz="2000" b="1" dirty="0" smtClean="0"/>
              <a:t>     which gives it the appearance of          spreading out on the </a:t>
            </a:r>
            <a:r>
              <a:rPr lang="en-US" sz="2000" b="1" u="sng" dirty="0" smtClean="0"/>
              <a:t>flat prairie </a:t>
            </a:r>
          </a:p>
          <a:p>
            <a:endParaRPr lang="en-US" sz="600" b="1" u="sng" dirty="0" smtClean="0"/>
          </a:p>
          <a:p>
            <a:r>
              <a:rPr lang="en-US" sz="2000" b="1" dirty="0" smtClean="0"/>
              <a:t>A </a:t>
            </a:r>
            <a:r>
              <a:rPr lang="en-US" sz="2000" b="1" u="sng" dirty="0" smtClean="0"/>
              <a:t>chimney mass</a:t>
            </a:r>
            <a:r>
              <a:rPr lang="en-US" sz="2000" b="1" dirty="0" smtClean="0"/>
              <a:t> containing four fireplaces rises through the </a:t>
            </a:r>
            <a:r>
              <a:rPr lang="en-US" sz="2000" b="1" u="sng" dirty="0" smtClean="0"/>
              <a:t>center</a:t>
            </a:r>
            <a:r>
              <a:rPr lang="en-US" sz="2000" b="1" dirty="0" smtClean="0"/>
              <a:t> of the house </a:t>
            </a:r>
            <a:r>
              <a:rPr lang="en-US" sz="2000" b="1" u="sng" dirty="0" smtClean="0"/>
              <a:t>acting as the anchor</a:t>
            </a:r>
            <a:r>
              <a:rPr lang="en-US" sz="2000" b="1" dirty="0" smtClean="0"/>
              <a:t> to which the house is designed</a:t>
            </a:r>
          </a:p>
          <a:p>
            <a:endParaRPr lang="en-US" sz="600" b="1" dirty="0" smtClean="0"/>
          </a:p>
          <a:p>
            <a:r>
              <a:rPr lang="en-US" sz="2000" b="1" u="sng" dirty="0" smtClean="0"/>
              <a:t>framing </a:t>
            </a:r>
            <a:r>
              <a:rPr lang="en-US" sz="2000" b="1" u="sng" dirty="0" smtClean="0"/>
              <a:t>creates interior spaces that are absent of posts &amp; walls</a:t>
            </a:r>
          </a:p>
          <a:p>
            <a:endParaRPr lang="en-US" sz="600" b="1" u="sng" dirty="0" smtClean="0"/>
          </a:p>
          <a:p>
            <a:r>
              <a:rPr lang="en-US" sz="2000" b="1" dirty="0" smtClean="0"/>
              <a:t>open flowing interiors symbolizes the openness of the American prairie</a:t>
            </a:r>
          </a:p>
        </p:txBody>
      </p:sp>
      <p:sp>
        <p:nvSpPr>
          <p:cNvPr id="5" name="Title 1"/>
          <p:cNvSpPr txBox="1">
            <a:spLocks/>
          </p:cNvSpPr>
          <p:nvPr/>
        </p:nvSpPr>
        <p:spPr>
          <a:xfrm>
            <a:off x="0" y="76200"/>
            <a:ext cx="91440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r>
              <a:rPr kumimoji="0" lang="en-US" sz="4400" b="1" i="0" u="none" strike="noStrike" kern="1200" cap="none" spc="0" normalizeH="0" baseline="0" noProof="0" dirty="0" err="1" smtClean="0">
                <a:ln>
                  <a:noFill/>
                </a:ln>
                <a:solidFill>
                  <a:schemeClr val="accent1"/>
                </a:solidFill>
                <a:effectLst>
                  <a:outerShdw blurRad="38100" dist="38100" dir="2700000" algn="tl">
                    <a:srgbClr val="000000">
                      <a:alpha val="43137"/>
                    </a:srgbClr>
                  </a:outerShdw>
                </a:effectLst>
                <a:uLnTx/>
                <a:uFillTx/>
                <a:latin typeface="+mj-lt"/>
                <a:ea typeface="+mj-ea"/>
                <a:cs typeface="+mj-cs"/>
              </a:rPr>
              <a:t>Robie</a:t>
            </a:r>
            <a:r>
              <a:rPr kumimoji="0" lang="en-US" sz="44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House</a:t>
            </a:r>
            <a:endParaRPr kumimoji="0" lang="en-US" sz="4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7" name="Rectangle 6"/>
          <p:cNvSpPr/>
          <p:nvPr/>
        </p:nvSpPr>
        <p:spPr>
          <a:xfrm>
            <a:off x="5580373" y="5562600"/>
            <a:ext cx="3335027" cy="923330"/>
          </a:xfrm>
          <a:prstGeom prst="rect">
            <a:avLst/>
          </a:prstGeom>
        </p:spPr>
        <p:txBody>
          <a:bodyPr wrap="square">
            <a:spAutoFit/>
          </a:bodyPr>
          <a:lstStyle/>
          <a:p>
            <a:pPr algn="r"/>
            <a:r>
              <a:rPr lang="en-US" b="1" dirty="0">
                <a:hlinkClick r:id="rId4"/>
              </a:rPr>
              <a:t>https://</a:t>
            </a:r>
            <a:r>
              <a:rPr lang="en-US" b="1" dirty="0" smtClean="0">
                <a:hlinkClick r:id="rId4"/>
              </a:rPr>
              <a:t>www.youtube.com/watch?v=gmjw_c_T-EM</a:t>
            </a:r>
            <a:endParaRPr lang="en-US" b="1" dirty="0" smtClean="0"/>
          </a:p>
          <a:p>
            <a:pPr algn="r"/>
            <a:endParaRPr lang="en-US" b="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ad009cdnb.archdaily.net/wp-content/uploads/2010/05/1274018643-interior-south-528x390.jpg"/>
          <p:cNvPicPr>
            <a:picLocks noChangeAspect="1" noChangeArrowheads="1"/>
          </p:cNvPicPr>
          <p:nvPr/>
        </p:nvPicPr>
        <p:blipFill>
          <a:blip r:embed="rId3" cstate="print"/>
          <a:srcRect/>
          <a:stretch>
            <a:fillRect/>
          </a:stretch>
        </p:blipFill>
        <p:spPr bwMode="auto">
          <a:xfrm>
            <a:off x="-11642" y="0"/>
            <a:ext cx="5029200" cy="3714751"/>
          </a:xfrm>
          <a:prstGeom prst="rect">
            <a:avLst/>
          </a:prstGeom>
          <a:noFill/>
        </p:spPr>
      </p:pic>
      <p:pic>
        <p:nvPicPr>
          <p:cNvPr id="8" name="Picture 5" descr="Image:Robie House HABS1.jpg"/>
          <p:cNvPicPr>
            <a:picLocks noChangeAspect="1" noChangeArrowheads="1"/>
          </p:cNvPicPr>
          <p:nvPr/>
        </p:nvPicPr>
        <p:blipFill>
          <a:blip r:embed="rId4" cstate="print"/>
          <a:srcRect l="6250" t="6641" r="6250" b="4829"/>
          <a:stretch>
            <a:fillRect/>
          </a:stretch>
        </p:blipFill>
        <p:spPr bwMode="auto">
          <a:xfrm>
            <a:off x="5017558" y="859546"/>
            <a:ext cx="4038600" cy="3173716"/>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646170"/>
            <a:ext cx="5715000" cy="321183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057400"/>
            <a:ext cx="6477000" cy="4572000"/>
          </a:xfrm>
        </p:spPr>
        <p:txBody>
          <a:bodyPr>
            <a:noAutofit/>
          </a:bodyPr>
          <a:lstStyle/>
          <a:p>
            <a:r>
              <a:rPr lang="en-US" sz="1800" b="1" u="sng" dirty="0" smtClean="0">
                <a:latin typeface="+mj-lt"/>
              </a:rPr>
              <a:t>1904  Buffalo, NY</a:t>
            </a:r>
          </a:p>
          <a:p>
            <a:r>
              <a:rPr lang="en-US" sz="1800" b="1" dirty="0" smtClean="0"/>
              <a:t>Designed for Buffalo businessman                      Darwin D. Martin </a:t>
            </a:r>
          </a:p>
          <a:p>
            <a:r>
              <a:rPr lang="en-US" altLang="en-US" sz="1800" b="1" dirty="0" smtClean="0">
                <a:latin typeface="+mj-lt"/>
              </a:rPr>
              <a:t>Open Plan—no central axis (not walled-in, and the entrance is disguised); nature (lots of glass used to bring light in)</a:t>
            </a:r>
          </a:p>
          <a:p>
            <a:r>
              <a:rPr lang="en-US" sz="1800" b="1" dirty="0" smtClean="0"/>
              <a:t>consists of six interconnected buildings designed as a unified composition, including; the main Martin House and a pergola that connects it to a conservatory and carriage house with chauffeur’s quarters and stables, the Barton House, a smaller residence for Martin’s sister and brother-in-law, and a gardener’s cottage added in 1909</a:t>
            </a:r>
            <a:endParaRPr lang="en-US" altLang="en-US" sz="1800" b="1" dirty="0" smtClean="0">
              <a:latin typeface="+mj-lt"/>
            </a:endParaRPr>
          </a:p>
          <a:p>
            <a:r>
              <a:rPr lang="en-US" sz="1800" b="1" dirty="0" smtClean="0"/>
              <a:t>The complex contains 394 examples of Frank Lloyd Wright-designed art glass, including the famed “Tree of Life” window.</a:t>
            </a:r>
            <a:endParaRPr lang="en-US" sz="1800" b="1" dirty="0">
              <a:latin typeface="+mj-lt"/>
            </a:endParaRPr>
          </a:p>
        </p:txBody>
      </p:sp>
      <p:sp>
        <p:nvSpPr>
          <p:cNvPr id="4" name="Title 1"/>
          <p:cNvSpPr txBox="1">
            <a:spLocks/>
          </p:cNvSpPr>
          <p:nvPr/>
        </p:nvSpPr>
        <p:spPr>
          <a:xfrm>
            <a:off x="0" y="76200"/>
            <a:ext cx="91440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Martin</a:t>
            </a:r>
            <a:r>
              <a:rPr kumimoji="0" lang="en-US" sz="44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House</a:t>
            </a:r>
            <a:endParaRPr kumimoji="0" lang="en-US" sz="4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pic>
        <p:nvPicPr>
          <p:cNvPr id="7" name="Picture 5" descr="Darwin_D"/>
          <p:cNvPicPr>
            <a:picLocks noChangeAspect="1" noChangeArrowheads="1"/>
          </p:cNvPicPr>
          <p:nvPr/>
        </p:nvPicPr>
        <p:blipFill>
          <a:blip r:embed="rId3" cstate="print"/>
          <a:srcRect l="5354"/>
          <a:stretch>
            <a:fillRect/>
          </a:stretch>
        </p:blipFill>
        <p:spPr bwMode="auto">
          <a:xfrm>
            <a:off x="5105400" y="1396365"/>
            <a:ext cx="3886200" cy="1651635"/>
          </a:xfrm>
          <a:prstGeom prst="rect">
            <a:avLst/>
          </a:prstGeom>
          <a:noFill/>
          <a:ln w="9525">
            <a:noFill/>
            <a:miter lim="800000"/>
            <a:headEnd/>
            <a:tailEnd/>
          </a:ln>
        </p:spPr>
      </p:pic>
      <p:sp>
        <p:nvSpPr>
          <p:cNvPr id="6" name="Rectangle 5"/>
          <p:cNvSpPr/>
          <p:nvPr/>
        </p:nvSpPr>
        <p:spPr>
          <a:xfrm>
            <a:off x="6553200" y="4942582"/>
            <a:ext cx="2362200" cy="1077218"/>
          </a:xfrm>
          <a:prstGeom prst="rect">
            <a:avLst/>
          </a:prstGeom>
        </p:spPr>
        <p:txBody>
          <a:bodyPr wrap="square">
            <a:spAutoFit/>
          </a:bodyPr>
          <a:lstStyle/>
          <a:p>
            <a:pPr algn="r"/>
            <a:r>
              <a:rPr lang="en-US" sz="1600" b="1" dirty="0" smtClean="0">
                <a:hlinkClick r:id="rId4"/>
              </a:rPr>
              <a:t>https://www.youtube.com/watch?v=xUufAdNNOiU</a:t>
            </a:r>
            <a:endParaRPr lang="en-US" sz="1600" b="1" dirty="0" smtClean="0"/>
          </a:p>
          <a:p>
            <a:pPr algn="r"/>
            <a:endParaRPr lang="en-US" sz="1600" b="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7048"/>
            <a:ext cx="4575048" cy="4572000"/>
          </a:xfrm>
        </p:spPr>
        <p:txBody>
          <a:bodyPr>
            <a:normAutofit/>
          </a:bodyPr>
          <a:lstStyle/>
          <a:p>
            <a:r>
              <a:rPr lang="en-US" sz="2400" b="1" dirty="0" smtClean="0"/>
              <a:t>Constructing with limited man-made materials</a:t>
            </a:r>
          </a:p>
          <a:p>
            <a:endParaRPr lang="en-US" sz="1200" b="1" dirty="0" smtClean="0"/>
          </a:p>
          <a:p>
            <a:r>
              <a:rPr lang="en-US" sz="2400" b="1" dirty="0" smtClean="0"/>
              <a:t>Use of natural surroundings (water, stone, trees)</a:t>
            </a:r>
          </a:p>
          <a:p>
            <a:endParaRPr lang="en-US" sz="1200" b="1" dirty="0"/>
          </a:p>
          <a:p>
            <a:pPr marL="0" indent="0">
              <a:buNone/>
            </a:pPr>
            <a:r>
              <a:rPr lang="en-US" sz="2400" b="1" i="1" dirty="0">
                <a:sym typeface="Wingdings" panose="05000000000000000000" pitchFamily="2" charset="2"/>
              </a:rPr>
              <a:t> </a:t>
            </a:r>
            <a:r>
              <a:rPr lang="en-US" sz="2400" b="1" i="1" dirty="0" smtClean="0">
                <a:sym typeface="Wingdings" panose="05000000000000000000" pitchFamily="2" charset="2"/>
              </a:rPr>
              <a:t>    </a:t>
            </a:r>
            <a:r>
              <a:rPr lang="en-US" sz="2400" b="1" i="1" dirty="0" smtClean="0"/>
              <a:t>Examples: </a:t>
            </a:r>
            <a:r>
              <a:rPr lang="en-US" sz="2400" b="1" i="1" dirty="0"/>
              <a:t>	</a:t>
            </a:r>
            <a:r>
              <a:rPr lang="en-US" sz="2400" b="1" i="1" dirty="0" smtClean="0"/>
              <a:t>        </a:t>
            </a:r>
            <a:r>
              <a:rPr lang="en-US" sz="2400" b="1" i="1" u="sng" dirty="0" smtClean="0"/>
              <a:t>  </a:t>
            </a:r>
            <a:r>
              <a:rPr lang="en-US" sz="2400" b="1" i="1" dirty="0" smtClean="0"/>
              <a:t>	</a:t>
            </a:r>
            <a:r>
              <a:rPr lang="en-US" sz="2400" b="1" i="1" u="sng" dirty="0" smtClean="0"/>
              <a:t>Falling Water </a:t>
            </a:r>
            <a:r>
              <a:rPr lang="en-US" sz="2400" b="1" i="1" u="sng" dirty="0" smtClean="0"/>
              <a:t>House</a:t>
            </a:r>
          </a:p>
          <a:p>
            <a:pPr marL="0" indent="0">
              <a:buNone/>
            </a:pPr>
            <a:r>
              <a:rPr lang="en-US" sz="2400" b="1" i="1" dirty="0" smtClean="0"/>
              <a:t>	</a:t>
            </a:r>
            <a:r>
              <a:rPr lang="en-US" sz="2400" b="1" i="1" u="sng" dirty="0" smtClean="0"/>
              <a:t>Guggenheim Museum</a:t>
            </a:r>
            <a:endParaRPr lang="en-US" sz="2400" b="1" u="sng" dirty="0"/>
          </a:p>
        </p:txBody>
      </p:sp>
      <p:sp>
        <p:nvSpPr>
          <p:cNvPr id="5" name="Title 1"/>
          <p:cNvSpPr txBox="1">
            <a:spLocks/>
          </p:cNvSpPr>
          <p:nvPr/>
        </p:nvSpPr>
        <p:spPr>
          <a:xfrm>
            <a:off x="0" y="228600"/>
            <a:ext cx="9144000" cy="838200"/>
          </a:xfrm>
          <a:prstGeom prst="rect">
            <a:avLst/>
          </a:prstGeom>
        </p:spPr>
        <p:txBody>
          <a:bodyPr vert="horz"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accent1"/>
                </a:solidFill>
                <a:effectLst>
                  <a:outerShdw blurRad="38100" dist="38100" dir="2700000" algn="tl">
                    <a:srgbClr val="000000">
                      <a:alpha val="43137"/>
                    </a:srgbClr>
                  </a:outerShdw>
                </a:effectLst>
                <a:latin typeface="Georgia" pitchFamily="18" charset="0"/>
                <a:ea typeface="+mj-ea"/>
                <a:cs typeface="+mj-cs"/>
              </a:rPr>
              <a:t>   3</a:t>
            </a: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 Organic</a:t>
            </a:r>
            <a:r>
              <a:rPr kumimoji="0" lang="en-US" sz="48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 </a:t>
            </a: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Style</a:t>
            </a:r>
            <a:endParaRPr kumimoji="0" lang="en-US" sz="4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650" t="7303" r="7294" b="22099"/>
          <a:stretch/>
        </p:blipFill>
        <p:spPr>
          <a:xfrm>
            <a:off x="4724400" y="1447800"/>
            <a:ext cx="4161521" cy="28194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450848"/>
            <a:ext cx="6070787" cy="5559552"/>
          </a:xfrm>
        </p:spPr>
        <p:txBody>
          <a:bodyPr>
            <a:noAutofit/>
          </a:bodyPr>
          <a:lstStyle/>
          <a:p>
            <a:r>
              <a:rPr lang="en-US" sz="2300" b="1" u="sng" dirty="0" smtClean="0"/>
              <a:t>1935 </a:t>
            </a:r>
            <a:r>
              <a:rPr lang="en-US" sz="2300" b="1" u="sng" dirty="0" smtClean="0"/>
              <a:t>Pittsburgh, </a:t>
            </a:r>
            <a:r>
              <a:rPr lang="en-US" sz="2300" b="1" u="sng" dirty="0" smtClean="0"/>
              <a:t>Pennsylvania </a:t>
            </a:r>
          </a:p>
          <a:p>
            <a:endParaRPr lang="en-US" sz="600" b="1" u="sng" dirty="0" smtClean="0"/>
          </a:p>
          <a:p>
            <a:r>
              <a:rPr lang="en-US" sz="2300" b="1" dirty="0" smtClean="0"/>
              <a:t>there </a:t>
            </a:r>
            <a:r>
              <a:rPr lang="en-US" sz="2300" b="1" dirty="0"/>
              <a:t>is no metal frame; rather, the glass is caulked directly to the </a:t>
            </a:r>
            <a:r>
              <a:rPr lang="en-US" sz="2300" b="1" dirty="0" smtClean="0"/>
              <a:t>stone</a:t>
            </a:r>
          </a:p>
          <a:p>
            <a:endParaRPr lang="en-US" sz="600" b="1" dirty="0"/>
          </a:p>
          <a:p>
            <a:r>
              <a:rPr lang="en-US" sz="2300" b="1" u="sng" dirty="0"/>
              <a:t>built partly over a </a:t>
            </a:r>
            <a:r>
              <a:rPr lang="en-US" sz="2300" b="1" u="sng" dirty="0" smtClean="0"/>
              <a:t>waterfall</a:t>
            </a:r>
            <a:r>
              <a:rPr lang="en-US" sz="2300" b="1" dirty="0" smtClean="0"/>
              <a:t>; it can </a:t>
            </a:r>
            <a:r>
              <a:rPr lang="en-US" sz="2300" b="1" dirty="0"/>
              <a:t>be heard constantly throughout the </a:t>
            </a:r>
            <a:r>
              <a:rPr lang="en-US" sz="2300" b="1" dirty="0" smtClean="0"/>
              <a:t>house</a:t>
            </a:r>
          </a:p>
          <a:p>
            <a:endParaRPr lang="en-US" sz="600" b="1" u="sng" dirty="0"/>
          </a:p>
          <a:p>
            <a:r>
              <a:rPr lang="en-US" sz="2300" b="1" dirty="0" smtClean="0"/>
              <a:t>composed of </a:t>
            </a:r>
            <a:r>
              <a:rPr lang="en-US" sz="2300" b="1" u="sng" dirty="0" smtClean="0"/>
              <a:t>boulders found on site</a:t>
            </a:r>
            <a:r>
              <a:rPr lang="en-US" sz="2300" b="1" dirty="0" smtClean="0"/>
              <a:t>; they also protrude through the living room floor</a:t>
            </a:r>
          </a:p>
          <a:p>
            <a:endParaRPr lang="en-US" sz="600" b="1" dirty="0" smtClean="0"/>
          </a:p>
          <a:p>
            <a:r>
              <a:rPr lang="en-US" sz="2300" b="1" u="sng" dirty="0" smtClean="0"/>
              <a:t>Small bedrooms small, low ceilings, encourage people, few closets</a:t>
            </a:r>
            <a:endParaRPr lang="en-US" sz="2300" b="1" dirty="0">
              <a:solidFill>
                <a:schemeClr val="tx1"/>
              </a:solidFill>
            </a:endParaRPr>
          </a:p>
        </p:txBody>
      </p:sp>
      <p:sp>
        <p:nvSpPr>
          <p:cNvPr id="4" name="Content Placeholder 2"/>
          <p:cNvSpPr txBox="1">
            <a:spLocks/>
          </p:cNvSpPr>
          <p:nvPr/>
        </p:nvSpPr>
        <p:spPr>
          <a:xfrm>
            <a:off x="5410200" y="6019800"/>
            <a:ext cx="3474720" cy="682752"/>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hlinkClick r:id="rId3"/>
              </a:rPr>
              <a:t>http://www.youtube.com/watch?v=pSbjVgpXDoA</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0" y="76200"/>
            <a:ext cx="91440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Falling</a:t>
            </a:r>
            <a:r>
              <a:rPr kumimoji="0" lang="en-US" sz="40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W</a:t>
            </a:r>
            <a:r>
              <a:rPr kumimoji="0" lang="en-US" sz="40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ater</a:t>
            </a:r>
            <a:r>
              <a:rPr kumimoji="0" lang="en-US" sz="40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House</a:t>
            </a:r>
            <a:endParaRPr kumimoji="0" lang="en-US" sz="40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pic>
        <p:nvPicPr>
          <p:cNvPr id="5" name="Picture 5" descr="cid_1126975055_fallingwater10"/>
          <p:cNvPicPr>
            <a:picLocks noChangeAspect="1" noChangeArrowheads="1"/>
          </p:cNvPicPr>
          <p:nvPr/>
        </p:nvPicPr>
        <p:blipFill>
          <a:blip r:embed="rId4" cstate="print"/>
          <a:srcRect/>
          <a:stretch>
            <a:fillRect/>
          </a:stretch>
        </p:blipFill>
        <p:spPr bwMode="auto">
          <a:xfrm>
            <a:off x="6146987" y="1447800"/>
            <a:ext cx="2768414" cy="449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niloc\Desktop\FallingwaterWright.jpg"/>
          <p:cNvPicPr>
            <a:picLocks noGrp="1" noChangeAspect="1" noChangeArrowheads="1"/>
          </p:cNvPicPr>
          <p:nvPr>
            <p:ph sz="quarter" idx="1"/>
          </p:nvPr>
        </p:nvPicPr>
        <p:blipFill>
          <a:blip r:embed="rId2" cstate="print"/>
          <a:srcRect r="10938"/>
          <a:stretch>
            <a:fillRect/>
          </a:stretch>
        </p:blipFill>
        <p:spPr bwMode="auto">
          <a:xfrm>
            <a:off x="4800600" y="0"/>
            <a:ext cx="4343400" cy="3657600"/>
          </a:xfrm>
          <a:prstGeom prst="rect">
            <a:avLst/>
          </a:prstGeom>
          <a:noFill/>
        </p:spPr>
      </p:pic>
      <p:pic>
        <p:nvPicPr>
          <p:cNvPr id="6" name="Picture 5" descr="C:\Documents and Settings\niloc\Desktop\cid_1107813026_Falling_Water.jpg"/>
          <p:cNvPicPr>
            <a:picLocks noChangeAspect="1" noChangeArrowheads="1"/>
          </p:cNvPicPr>
          <p:nvPr/>
        </p:nvPicPr>
        <p:blipFill>
          <a:blip r:embed="rId3" cstate="print"/>
          <a:srcRect/>
          <a:stretch>
            <a:fillRect/>
          </a:stretch>
        </p:blipFill>
        <p:spPr bwMode="auto">
          <a:xfrm>
            <a:off x="4849895" y="3657600"/>
            <a:ext cx="4294105" cy="3200400"/>
          </a:xfrm>
          <a:prstGeom prst="rect">
            <a:avLst/>
          </a:prstGeom>
          <a:noFill/>
        </p:spPr>
      </p:pic>
      <p:pic>
        <p:nvPicPr>
          <p:cNvPr id="4" name="Picture 5" descr="Falling_Water_051"/>
          <p:cNvPicPr>
            <a:picLocks noChangeAspect="1" noChangeArrowheads="1"/>
          </p:cNvPicPr>
          <p:nvPr/>
        </p:nvPicPr>
        <p:blipFill>
          <a:blip r:embed="rId4" cstate="print"/>
          <a:srcRect/>
          <a:stretch>
            <a:fillRect/>
          </a:stretch>
        </p:blipFill>
        <p:spPr bwMode="auto">
          <a:xfrm>
            <a:off x="-228600" y="0"/>
            <a:ext cx="51435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niloc\Desktop\800px-Frank_Lloyd_Wright_-_Fallingwater_exterior_6.jpg"/>
          <p:cNvPicPr>
            <a:picLocks noChangeAspect="1" noChangeArrowheads="1"/>
          </p:cNvPicPr>
          <p:nvPr/>
        </p:nvPicPr>
        <p:blipFill>
          <a:blip r:embed="rId3" cstate="print"/>
          <a:srcRect/>
          <a:stretch>
            <a:fillRect/>
          </a:stretch>
        </p:blipFill>
        <p:spPr bwMode="auto">
          <a:xfrm>
            <a:off x="4368800" y="0"/>
            <a:ext cx="4775200" cy="3581400"/>
          </a:xfrm>
          <a:prstGeom prst="rect">
            <a:avLst/>
          </a:prstGeom>
          <a:noFill/>
        </p:spPr>
      </p:pic>
      <p:pic>
        <p:nvPicPr>
          <p:cNvPr id="5" name="Picture 2" descr="C:\Documents and Settings\niloc\Desktop\800px-Frank_Lloyd_Wright_-_Fallingwater_exterior_13.jpg"/>
          <p:cNvPicPr>
            <a:picLocks noChangeAspect="1" noChangeArrowheads="1"/>
          </p:cNvPicPr>
          <p:nvPr/>
        </p:nvPicPr>
        <p:blipFill>
          <a:blip r:embed="rId4" cstate="print"/>
          <a:srcRect/>
          <a:stretch>
            <a:fillRect/>
          </a:stretch>
        </p:blipFill>
        <p:spPr bwMode="auto">
          <a:xfrm>
            <a:off x="0" y="0"/>
            <a:ext cx="4572000" cy="3429000"/>
          </a:xfrm>
          <a:prstGeom prst="rect">
            <a:avLst/>
          </a:prstGeom>
          <a:noFill/>
        </p:spPr>
      </p:pic>
      <p:pic>
        <p:nvPicPr>
          <p:cNvPr id="7" name="Picture 5" descr="Image:FallingwaterCantilever570320cv.jpg">
            <a:hlinkClick r:id="rId5"/>
          </p:cNvPr>
          <p:cNvPicPr>
            <a:picLocks noChangeAspect="1" noChangeArrowheads="1"/>
          </p:cNvPicPr>
          <p:nvPr/>
        </p:nvPicPr>
        <p:blipFill>
          <a:blip r:embed="rId6" cstate="print"/>
          <a:srcRect l="3000" t="4189" r="3999" b="5061"/>
          <a:stretch>
            <a:fillRect/>
          </a:stretch>
        </p:blipFill>
        <p:spPr bwMode="auto">
          <a:xfrm>
            <a:off x="4469218" y="3581400"/>
            <a:ext cx="4688229" cy="3276600"/>
          </a:xfrm>
          <a:prstGeom prst="rect">
            <a:avLst/>
          </a:prstGeom>
          <a:noFill/>
          <a:ln w="9525">
            <a:noFill/>
            <a:miter lim="800000"/>
            <a:headEnd/>
            <a:tailEnd/>
          </a:ln>
        </p:spPr>
      </p:pic>
      <p:pic>
        <p:nvPicPr>
          <p:cNvPr id="6" name="Picture 2" descr="C:\Documents and Settings\niloc\Desktop\800px-Frank_Lloyd_Wright_-_Fallingwater_exterior_7.jpg"/>
          <p:cNvPicPr>
            <a:picLocks noChangeAspect="1" noChangeArrowheads="1"/>
          </p:cNvPicPr>
          <p:nvPr/>
        </p:nvPicPr>
        <p:blipFill>
          <a:blip r:embed="rId7" cstate="print"/>
          <a:srcRect/>
          <a:stretch>
            <a:fillRect/>
          </a:stretch>
        </p:blipFill>
        <p:spPr bwMode="auto">
          <a:xfrm>
            <a:off x="0" y="3429000"/>
            <a:ext cx="457200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niloc\Desktop\800px-Frank_Lloyd_Wright_-_Fallingwater_interior_7.jpg"/>
          <p:cNvPicPr>
            <a:picLocks noChangeAspect="1" noChangeArrowheads="1"/>
          </p:cNvPicPr>
          <p:nvPr/>
        </p:nvPicPr>
        <p:blipFill>
          <a:blip r:embed="rId3" cstate="print"/>
          <a:srcRect/>
          <a:stretch>
            <a:fillRect/>
          </a:stretch>
        </p:blipFill>
        <p:spPr bwMode="auto">
          <a:xfrm>
            <a:off x="1295400" y="-762000"/>
            <a:ext cx="6553200" cy="4914900"/>
          </a:xfrm>
          <a:prstGeom prst="rect">
            <a:avLst/>
          </a:prstGeom>
          <a:noFill/>
        </p:spPr>
      </p:pic>
      <p:pic>
        <p:nvPicPr>
          <p:cNvPr id="5" name="Picture 2" descr="C:\Documents and Settings\niloc\Desktop\Fallingwater_sitting_area.jpg"/>
          <p:cNvPicPr>
            <a:picLocks noChangeAspect="1" noChangeArrowheads="1"/>
          </p:cNvPicPr>
          <p:nvPr/>
        </p:nvPicPr>
        <p:blipFill>
          <a:blip r:embed="rId4" cstate="print"/>
          <a:srcRect/>
          <a:stretch>
            <a:fillRect/>
          </a:stretch>
        </p:blipFill>
        <p:spPr bwMode="auto">
          <a:xfrm>
            <a:off x="0" y="3028950"/>
            <a:ext cx="5202706" cy="3902030"/>
          </a:xfrm>
          <a:prstGeom prst="rect">
            <a:avLst/>
          </a:prstGeom>
          <a:noFill/>
        </p:spPr>
      </p:pic>
      <p:pic>
        <p:nvPicPr>
          <p:cNvPr id="6" name="Picture 2" descr="C:\Documents and Settings\niloc\Desktop\450px-Frank_Lloyd_Wright_-_Fallingwater_interior_9.jpg"/>
          <p:cNvPicPr>
            <a:picLocks noChangeAspect="1" noChangeArrowheads="1"/>
          </p:cNvPicPr>
          <p:nvPr/>
        </p:nvPicPr>
        <p:blipFill>
          <a:blip r:embed="rId5" cstate="print"/>
          <a:srcRect/>
          <a:stretch>
            <a:fillRect/>
          </a:stretch>
        </p:blipFill>
        <p:spPr bwMode="auto">
          <a:xfrm>
            <a:off x="5061502" y="3012661"/>
            <a:ext cx="4082498" cy="3921539"/>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noAutofit/>
          </a:bodyPr>
          <a:lstStyle/>
          <a:p>
            <a:r>
              <a:rPr lang="en-US" sz="3200" b="1" u="sng" dirty="0" smtClean="0">
                <a:solidFill>
                  <a:schemeClr val="tx1"/>
                </a:solidFill>
              </a:rPr>
              <a:t>The Annotated Arch</a:t>
            </a:r>
            <a:r>
              <a:rPr lang="en-US" sz="3200" b="1" dirty="0" smtClean="0">
                <a:solidFill>
                  <a:schemeClr val="tx1"/>
                </a:solidFill>
              </a:rPr>
              <a:t> (pg. 126-129)</a:t>
            </a:r>
            <a:r>
              <a:rPr lang="en-US" sz="3200" b="1" dirty="0" smtClean="0"/>
              <a:t/>
            </a:r>
            <a:br>
              <a:rPr lang="en-US" sz="3200" b="1" dirty="0" smtClean="0"/>
            </a:br>
            <a:endParaRPr lang="en-US" sz="3200" b="1" dirty="0">
              <a:solidFill>
                <a:schemeClr val="tx1"/>
              </a:solidFill>
            </a:endParaRPr>
          </a:p>
        </p:txBody>
      </p:sp>
      <p:sp>
        <p:nvSpPr>
          <p:cNvPr id="3" name="Content Placeholder 2"/>
          <p:cNvSpPr>
            <a:spLocks noGrp="1"/>
          </p:cNvSpPr>
          <p:nvPr>
            <p:ph sz="quarter" idx="1"/>
          </p:nvPr>
        </p:nvSpPr>
        <p:spPr>
          <a:xfrm>
            <a:off x="228600" y="1371600"/>
            <a:ext cx="8915400" cy="5334000"/>
          </a:xfrm>
        </p:spPr>
        <p:txBody>
          <a:bodyPr>
            <a:normAutofit lnSpcReduction="10000"/>
          </a:bodyPr>
          <a:lstStyle/>
          <a:p>
            <a:pPr>
              <a:buNone/>
            </a:pPr>
            <a:r>
              <a:rPr lang="en-US" sz="2000" b="1" dirty="0" smtClean="0"/>
              <a:t>1) The most famous architect of the twentieth century is Frank Lloyd Wright. What did he invent?</a:t>
            </a:r>
          </a:p>
          <a:p>
            <a:pPr>
              <a:buNone/>
            </a:pPr>
            <a:r>
              <a:rPr lang="en-US" sz="2000" b="1" dirty="0" smtClean="0"/>
              <a:t>2) Why did Wright’s mother give her son maple blocks?</a:t>
            </a:r>
          </a:p>
          <a:p>
            <a:pPr>
              <a:buNone/>
            </a:pPr>
            <a:r>
              <a:rPr lang="en-US" sz="2000" b="1" dirty="0" smtClean="0"/>
              <a:t>3) Describe the </a:t>
            </a:r>
            <a:r>
              <a:rPr lang="en-US" sz="2000" b="1" dirty="0" err="1" smtClean="0"/>
              <a:t>Robie</a:t>
            </a:r>
            <a:r>
              <a:rPr lang="en-US" sz="2000" b="1" dirty="0" smtClean="0"/>
              <a:t> house. Include a description of the interior and exterior of this building.</a:t>
            </a:r>
          </a:p>
          <a:p>
            <a:pPr>
              <a:buNone/>
            </a:pPr>
            <a:r>
              <a:rPr lang="en-US" sz="2000" b="1" dirty="0" smtClean="0"/>
              <a:t>4) Complete this sentence: ___________ became a sculptural element that could be ______________ ____________________________________. </a:t>
            </a:r>
          </a:p>
          <a:p>
            <a:pPr>
              <a:buNone/>
            </a:pPr>
            <a:r>
              <a:rPr lang="en-US" sz="2000" b="1" dirty="0" smtClean="0"/>
              <a:t>5) How did Prairie houses reflect the prairie?</a:t>
            </a:r>
          </a:p>
          <a:p>
            <a:pPr>
              <a:buNone/>
            </a:pPr>
            <a:r>
              <a:rPr lang="en-US" sz="2000" b="1" dirty="0" smtClean="0"/>
              <a:t>6) How did Wright create rooms in homes that were room-less?</a:t>
            </a:r>
          </a:p>
          <a:p>
            <a:pPr>
              <a:buNone/>
            </a:pPr>
            <a:r>
              <a:rPr lang="en-US" sz="2000" b="1" dirty="0" smtClean="0"/>
              <a:t>7) What was Wright’s masterpiece?</a:t>
            </a:r>
          </a:p>
          <a:p>
            <a:pPr>
              <a:buNone/>
            </a:pPr>
            <a:r>
              <a:rPr lang="en-US" sz="2000" b="1" dirty="0" smtClean="0"/>
              <a:t>8) Why is </a:t>
            </a:r>
            <a:r>
              <a:rPr lang="en-US" sz="2000" b="1" dirty="0" err="1" smtClean="0"/>
              <a:t>Fallingwater</a:t>
            </a:r>
            <a:r>
              <a:rPr lang="en-US" sz="2000" b="1" dirty="0" smtClean="0"/>
              <a:t> an example of organic architecture?</a:t>
            </a:r>
          </a:p>
          <a:p>
            <a:pPr>
              <a:buNone/>
            </a:pPr>
            <a:r>
              <a:rPr lang="en-US" sz="2000" b="1" dirty="0" smtClean="0"/>
              <a:t>9) The Johnson Wax Administration Building is an ideal workspace where __________________. The interior of the Johnson Wax Building is all ___________. </a:t>
            </a:r>
          </a:p>
          <a:p>
            <a:pPr>
              <a:buNone/>
            </a:pPr>
            <a:r>
              <a:rPr lang="en-US" sz="2000" b="1" dirty="0" smtClean="0"/>
              <a:t>10) What did Wright call the skyscraper?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
            <a:ext cx="91440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r>
              <a:rPr kumimoji="0" lang="en-US" sz="4400" b="1" i="0" u="none" strike="noStrike" kern="1200" cap="none" spc="0" normalizeH="0" baseline="0" noProof="0" dirty="0" err="1" smtClean="0">
                <a:ln>
                  <a:noFill/>
                </a:ln>
                <a:solidFill>
                  <a:schemeClr val="accent1"/>
                </a:solidFill>
                <a:effectLst>
                  <a:outerShdw blurRad="38100" dist="38100" dir="2700000" algn="tl">
                    <a:srgbClr val="000000">
                      <a:alpha val="43137"/>
                    </a:srgbClr>
                  </a:outerShdw>
                </a:effectLst>
                <a:uLnTx/>
                <a:uFillTx/>
                <a:latin typeface="+mj-lt"/>
                <a:ea typeface="+mj-ea"/>
                <a:cs typeface="+mj-cs"/>
              </a:rPr>
              <a:t>Guggen</a:t>
            </a:r>
            <a:r>
              <a:rPr lang="en-US" sz="4400" b="1" dirty="0" err="1" smtClean="0">
                <a:solidFill>
                  <a:schemeClr val="accent1"/>
                </a:solidFill>
                <a:effectLst>
                  <a:outerShdw blurRad="38100" dist="38100" dir="2700000" algn="tl">
                    <a:srgbClr val="000000">
                      <a:alpha val="43137"/>
                    </a:srgbClr>
                  </a:outerShdw>
                </a:effectLst>
                <a:latin typeface="+mj-lt"/>
                <a:ea typeface="+mj-ea"/>
                <a:cs typeface="+mj-cs"/>
              </a:rPr>
              <a:t>heim</a:t>
            </a:r>
            <a:r>
              <a:rPr lang="en-US" sz="4400" b="1" dirty="0" smtClean="0">
                <a:solidFill>
                  <a:schemeClr val="accent1"/>
                </a:solidFill>
                <a:effectLst>
                  <a:outerShdw blurRad="38100" dist="38100" dir="2700000" algn="tl">
                    <a:srgbClr val="000000">
                      <a:alpha val="43137"/>
                    </a:srgbClr>
                  </a:outerShdw>
                </a:effectLst>
                <a:latin typeface="+mj-lt"/>
                <a:ea typeface="+mj-ea"/>
                <a:cs typeface="+mj-cs"/>
              </a:rPr>
              <a:t> Museum</a:t>
            </a:r>
            <a:endParaRPr kumimoji="0" lang="en-US" sz="4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71600"/>
            <a:ext cx="7924800" cy="5283200"/>
          </a:xfrm>
          <a:prstGeom prst="rect">
            <a:avLst/>
          </a:prstGeom>
        </p:spPr>
      </p:pic>
    </p:spTree>
    <p:extLst>
      <p:ext uri="{BB962C8B-B14F-4D97-AF65-F5344CB8AC3E}">
        <p14:creationId xmlns:p14="http://schemas.microsoft.com/office/powerpoint/2010/main" val="71401096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00200"/>
            <a:ext cx="6248400" cy="4876800"/>
          </a:xfrm>
        </p:spPr>
        <p:txBody>
          <a:bodyPr>
            <a:noAutofit/>
          </a:bodyPr>
          <a:lstStyle/>
          <a:p>
            <a:r>
              <a:rPr lang="en-US" sz="2000" b="1" u="sng" dirty="0" smtClean="0"/>
              <a:t>19?? New York</a:t>
            </a:r>
            <a:endParaRPr lang="en-US" sz="2000" b="1" u="sng" dirty="0" smtClean="0"/>
          </a:p>
          <a:p>
            <a:endParaRPr lang="en-US" sz="600" b="1" u="sng" dirty="0"/>
          </a:p>
          <a:p>
            <a:r>
              <a:rPr lang="en-US" sz="2000" b="1" dirty="0" smtClean="0"/>
              <a:t>built </a:t>
            </a:r>
            <a:r>
              <a:rPr lang="en-US" sz="2000" b="1" dirty="0" smtClean="0"/>
              <a:t>for</a:t>
            </a:r>
            <a:endParaRPr lang="en-US" sz="2000" b="1" dirty="0" smtClean="0"/>
          </a:p>
        </p:txBody>
      </p:sp>
      <p:sp>
        <p:nvSpPr>
          <p:cNvPr id="6" name="Rectangle 5"/>
          <p:cNvSpPr/>
          <p:nvPr/>
        </p:nvSpPr>
        <p:spPr>
          <a:xfrm>
            <a:off x="5181600" y="5715000"/>
            <a:ext cx="3733800" cy="923330"/>
          </a:xfrm>
          <a:prstGeom prst="rect">
            <a:avLst/>
          </a:prstGeom>
        </p:spPr>
        <p:txBody>
          <a:bodyPr wrap="square">
            <a:spAutoFit/>
          </a:bodyPr>
          <a:lstStyle/>
          <a:p>
            <a:pPr algn="r"/>
            <a:r>
              <a:rPr lang="en-US" b="1" dirty="0">
                <a:hlinkClick r:id="rId3"/>
              </a:rPr>
              <a:t>https://</a:t>
            </a:r>
            <a:r>
              <a:rPr lang="en-US" b="1" dirty="0" smtClean="0">
                <a:hlinkClick r:id="rId3"/>
              </a:rPr>
              <a:t>www.youtube.com/watch?v=JVm-ePTIKR4</a:t>
            </a:r>
            <a:endParaRPr lang="en-US" b="1" dirty="0" smtClean="0"/>
          </a:p>
          <a:p>
            <a:pPr algn="r"/>
            <a:endParaRPr lang="en-US"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300" y="1447800"/>
            <a:ext cx="4229100" cy="2819400"/>
          </a:xfrm>
          <a:prstGeom prst="rect">
            <a:avLst/>
          </a:prstGeom>
        </p:spPr>
      </p:pic>
      <p:sp>
        <p:nvSpPr>
          <p:cNvPr id="8" name="Title 1"/>
          <p:cNvSpPr txBox="1">
            <a:spLocks/>
          </p:cNvSpPr>
          <p:nvPr/>
        </p:nvSpPr>
        <p:spPr>
          <a:xfrm>
            <a:off x="0" y="76200"/>
            <a:ext cx="91440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r>
              <a:rPr kumimoji="0" lang="en-US" sz="4400" b="1" i="0" u="none" strike="noStrike" kern="1200" cap="none" spc="0" normalizeH="0" baseline="0" noProof="0" dirty="0" err="1" smtClean="0">
                <a:ln>
                  <a:noFill/>
                </a:ln>
                <a:solidFill>
                  <a:schemeClr val="accent1"/>
                </a:solidFill>
                <a:effectLst>
                  <a:outerShdw blurRad="38100" dist="38100" dir="2700000" algn="tl">
                    <a:srgbClr val="000000">
                      <a:alpha val="43137"/>
                    </a:srgbClr>
                  </a:outerShdw>
                </a:effectLst>
                <a:uLnTx/>
                <a:uFillTx/>
                <a:latin typeface="+mj-lt"/>
                <a:ea typeface="+mj-ea"/>
                <a:cs typeface="+mj-cs"/>
              </a:rPr>
              <a:t>Guggen</a:t>
            </a:r>
            <a:r>
              <a:rPr lang="en-US" sz="4400" b="1" dirty="0" err="1" smtClean="0">
                <a:solidFill>
                  <a:schemeClr val="accent1"/>
                </a:solidFill>
                <a:effectLst>
                  <a:outerShdw blurRad="38100" dist="38100" dir="2700000" algn="tl">
                    <a:srgbClr val="000000">
                      <a:alpha val="43137"/>
                    </a:srgbClr>
                  </a:outerShdw>
                </a:effectLst>
                <a:latin typeface="+mj-lt"/>
                <a:ea typeface="+mj-ea"/>
                <a:cs typeface="+mj-cs"/>
              </a:rPr>
              <a:t>heim</a:t>
            </a:r>
            <a:r>
              <a:rPr lang="en-US" sz="4400" b="1" dirty="0" smtClean="0">
                <a:solidFill>
                  <a:schemeClr val="accent1"/>
                </a:solidFill>
                <a:effectLst>
                  <a:outerShdw blurRad="38100" dist="38100" dir="2700000" algn="tl">
                    <a:srgbClr val="000000">
                      <a:alpha val="43137"/>
                    </a:srgbClr>
                  </a:outerShdw>
                </a:effectLst>
                <a:latin typeface="+mj-lt"/>
                <a:ea typeface="+mj-ea"/>
                <a:cs typeface="+mj-cs"/>
              </a:rPr>
              <a:t> Museum</a:t>
            </a:r>
            <a:endParaRPr kumimoji="0" lang="en-US" sz="4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9" name="Rectangle 8"/>
          <p:cNvSpPr/>
          <p:nvPr/>
        </p:nvSpPr>
        <p:spPr>
          <a:xfrm>
            <a:off x="-457200" y="3660844"/>
            <a:ext cx="8991600" cy="5632311"/>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Nature not only provided the museum with a respite from New York’s distractions but also leant it inspiration. The Guggenheim Museum is an embodiment of Wright’s attempts to render the inherent plasticity of organic forms in architecture. His inverted ziggurat (a stepped or winding pyramid of Mesopotamian origin) dispensed with the conventional approach to museum design, which led visitors through a series of interconnected rooms and forced them to retrace their steps when exiting. Instead, Wright whisked people to the top of the building via elevator, and led them downward at a leisurely pace on the gentle slope of a continuous ramp. The galleries were divided like the membranes in citrus fruit, with self-contained yet interdependent sections. The open rotunda afforded viewers the unique possibility of seeing several bays of work on different levels simultaneously. The spiral design recalled a nautilus shell, with continuous spaces flowing freely one into another.</a:t>
            </a:r>
            <a:endParaRPr lang="en-US" sz="2000" b="1" dirty="0">
              <a:latin typeface="Times New Roman" panose="02020603050405020304" pitchFamily="18" charset="0"/>
              <a:ea typeface="Calibri" panose="020F0502020204030204" pitchFamily="34" charset="0"/>
            </a:endParaRPr>
          </a:p>
          <a:p>
            <a:r>
              <a:rPr lang="en-US" b="1" dirty="0">
                <a:latin typeface="Times New Roman" panose="02020603050405020304" pitchFamily="18" charset="0"/>
                <a:ea typeface="Calibri" panose="020F0502020204030204" pitchFamily="34" charset="0"/>
              </a:rPr>
              <a:t>Some people, especially artists, criticized Wright for creating a museum environment that might overpower the art inside. “On the contrary,” he wrote, “it was to make the building and the painting an uninterrupted, beautiful symphony such as never existed in the World of Art before.” In conquering the static regularity of geometric design and combining it with the plasticity of nature, Wright produced a vibrant building whose architecture is as refreshing now as it was more than half a century ago.</a:t>
            </a:r>
            <a:endParaRPr lang="en-US" sz="2000" b="1" dirty="0">
              <a:latin typeface="Times New Roman" panose="02020603050405020304" pitchFamily="18" charset="0"/>
              <a:ea typeface="Calibri" panose="020F0502020204030204" pitchFamily="34" charset="0"/>
            </a:endParaRPr>
          </a:p>
          <a:p>
            <a:r>
              <a:rPr lang="en-US" b="1" dirty="0">
                <a:latin typeface="Times New Roman" panose="02020603050405020304" pitchFamily="18" charset="0"/>
                <a:ea typeface="Calibri" panose="020F0502020204030204" pitchFamily="34" charset="0"/>
              </a:rPr>
              <a:t>—Matthew </a:t>
            </a:r>
            <a:r>
              <a:rPr lang="en-US" b="1" dirty="0" err="1">
                <a:latin typeface="Times New Roman" panose="02020603050405020304" pitchFamily="18" charset="0"/>
                <a:ea typeface="Calibri" panose="020F0502020204030204" pitchFamily="34" charset="0"/>
              </a:rPr>
              <a:t>Drutt</a:t>
            </a:r>
            <a:endParaRPr lang="en-US" sz="2000" b="1" dirty="0">
              <a:latin typeface="Times New Roman" panose="02020603050405020304" pitchFamily="18" charset="0"/>
              <a:ea typeface="Calibri" panose="020F0502020204030204" pitchFamily="34" charset="0"/>
            </a:endParaRPr>
          </a:p>
          <a:p>
            <a:r>
              <a:rPr lang="en-US" b="1" dirty="0">
                <a:latin typeface="Times New Roman" panose="02020603050405020304" pitchFamily="18" charset="0"/>
                <a:ea typeface="Calibri" panose="020F0502020204030204" pitchFamily="34" charset="0"/>
              </a:rPr>
              <a:t> </a:t>
            </a:r>
            <a:endParaRPr lang="en-US" sz="20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32818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uggenheim_3[1]"/>
          <p:cNvPicPr>
            <a:picLocks noChangeAspect="1" noChangeArrowheads="1"/>
          </p:cNvPicPr>
          <p:nvPr/>
        </p:nvPicPr>
        <p:blipFill>
          <a:blip r:embed="rId2" cstate="print"/>
          <a:srcRect/>
          <a:stretch>
            <a:fillRect/>
          </a:stretch>
        </p:blipFill>
        <p:spPr bwMode="auto">
          <a:xfrm>
            <a:off x="0" y="-13448"/>
            <a:ext cx="4495801" cy="5696796"/>
          </a:xfrm>
          <a:prstGeom prst="rect">
            <a:avLst/>
          </a:prstGeom>
          <a:noFill/>
          <a:ln w="9525">
            <a:noFill/>
            <a:miter lim="800000"/>
            <a:headEnd/>
            <a:tailEnd/>
          </a:ln>
        </p:spPr>
      </p:pic>
      <p:pic>
        <p:nvPicPr>
          <p:cNvPr id="8" name="Picture 4" descr="guggenheim_dome_4apr04[1]"/>
          <p:cNvPicPr>
            <a:picLocks noChangeAspect="1" noChangeArrowheads="1"/>
          </p:cNvPicPr>
          <p:nvPr/>
        </p:nvPicPr>
        <p:blipFill>
          <a:blip r:embed="rId3" cstate="print"/>
          <a:srcRect/>
          <a:stretch>
            <a:fillRect/>
          </a:stretch>
        </p:blipFill>
        <p:spPr bwMode="auto">
          <a:xfrm>
            <a:off x="4051493" y="-13448"/>
            <a:ext cx="5094759" cy="3821069"/>
          </a:xfrm>
          <a:prstGeom prst="rect">
            <a:avLst/>
          </a:prstGeom>
          <a:noFill/>
          <a:ln w="9525">
            <a:noFill/>
            <a:miter lim="800000"/>
            <a:headEnd/>
            <a:tailEnd/>
          </a:ln>
        </p:spPr>
      </p:pic>
      <p:sp>
        <p:nvSpPr>
          <p:cNvPr id="9" name="Content Placeholder 2"/>
          <p:cNvSpPr>
            <a:spLocks noGrp="1"/>
          </p:cNvSpPr>
          <p:nvPr>
            <p:ph sz="quarter" idx="1"/>
          </p:nvPr>
        </p:nvSpPr>
        <p:spPr>
          <a:xfrm>
            <a:off x="1371600" y="5943600"/>
            <a:ext cx="6858000" cy="609600"/>
          </a:xfrm>
        </p:spPr>
        <p:txBody>
          <a:bodyPr>
            <a:noAutofit/>
          </a:bodyPr>
          <a:lstStyle/>
          <a:p>
            <a:pPr algn="r">
              <a:buNone/>
            </a:pPr>
            <a:r>
              <a:rPr lang="en-US" sz="2000" b="1" dirty="0" smtClean="0">
                <a:hlinkClick r:id="rId4"/>
              </a:rPr>
              <a:t>http</a:t>
            </a:r>
            <a:r>
              <a:rPr lang="en-US" sz="2000" b="1" dirty="0">
                <a:hlinkClick r:id="rId4"/>
              </a:rPr>
              <a:t>://</a:t>
            </a:r>
            <a:r>
              <a:rPr lang="en-US" sz="2000" b="1" dirty="0" smtClean="0">
                <a:hlinkClick r:id="rId4"/>
              </a:rPr>
              <a:t>www.youtube.com/watch?v=icErgB_ZmFM</a:t>
            </a:r>
            <a:r>
              <a:rPr lang="en-US" sz="2000" b="1" dirty="0" smtClean="0"/>
              <a:t> </a:t>
            </a:r>
            <a:endParaRPr lang="en-US" sz="2000" b="1" dirty="0"/>
          </a:p>
        </p:txBody>
      </p:sp>
      <p:pic>
        <p:nvPicPr>
          <p:cNvPr id="10" name="Picture 4" descr="NYC_Guggenheim-1[1]"/>
          <p:cNvPicPr>
            <a:picLocks noChangeAspect="1" noChangeArrowheads="1"/>
          </p:cNvPicPr>
          <p:nvPr/>
        </p:nvPicPr>
        <p:blipFill>
          <a:blip r:embed="rId5" cstate="print"/>
          <a:srcRect l="8333" t="9375" r="17708" b="10938"/>
          <a:stretch>
            <a:fillRect/>
          </a:stretch>
        </p:blipFill>
        <p:spPr bwMode="auto">
          <a:xfrm>
            <a:off x="4495801" y="3681978"/>
            <a:ext cx="2855053" cy="20508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01_05_1_guggenheimnyc_w498[1]"/>
          <p:cNvPicPr>
            <a:picLocks noChangeAspect="1" noChangeArrowheads="1"/>
          </p:cNvPicPr>
          <p:nvPr/>
        </p:nvPicPr>
        <p:blipFill>
          <a:blip r:embed="rId2" cstate="print"/>
          <a:srcRect/>
          <a:stretch>
            <a:fillRect/>
          </a:stretch>
        </p:blipFill>
        <p:spPr bwMode="auto">
          <a:xfrm>
            <a:off x="4038600" y="19050"/>
            <a:ext cx="5105400" cy="3834303"/>
          </a:xfrm>
          <a:prstGeom prst="rect">
            <a:avLst/>
          </a:prstGeom>
          <a:noFill/>
          <a:ln w="9525">
            <a:noFill/>
            <a:miter lim="800000"/>
            <a:headEnd/>
            <a:tailEnd/>
          </a:ln>
        </p:spPr>
      </p:pic>
      <p:pic>
        <p:nvPicPr>
          <p:cNvPr id="5" name="Picture 4" descr="http://www.e-architect.co.uk/images/jpgs/new_york/guggenheim_museum_g081209_dh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454400"/>
            <a:ext cx="5105400" cy="340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449px-Wfm_guggenheim_interior[1]"/>
          <p:cNvPicPr>
            <a:picLocks noChangeAspect="1" noChangeArrowheads="1"/>
          </p:cNvPicPr>
          <p:nvPr/>
        </p:nvPicPr>
        <p:blipFill>
          <a:blip r:embed="rId4" cstate="print"/>
          <a:srcRect/>
          <a:stretch>
            <a:fillRect/>
          </a:stretch>
        </p:blipFill>
        <p:spPr bwMode="auto">
          <a:xfrm>
            <a:off x="-19050" y="1401159"/>
            <a:ext cx="4057650" cy="54568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689848" cy="4953000"/>
          </a:xfrm>
        </p:spPr>
        <p:txBody>
          <a:bodyPr>
            <a:noAutofit/>
          </a:bodyPr>
          <a:lstStyle/>
          <a:p>
            <a:pPr>
              <a:buNone/>
            </a:pPr>
            <a:r>
              <a:rPr lang="en-US" sz="2200" b="1" dirty="0" smtClean="0"/>
              <a:t>1) the open plan</a:t>
            </a:r>
          </a:p>
          <a:p>
            <a:pPr>
              <a:buNone/>
            </a:pPr>
            <a:r>
              <a:rPr lang="en-US" sz="2200" b="1" dirty="0" smtClean="0"/>
              <a:t>2) “So he could learn the basic geometric shapes underlying natural and man-made structures”</a:t>
            </a:r>
          </a:p>
          <a:p>
            <a:pPr>
              <a:buNone/>
            </a:pPr>
            <a:r>
              <a:rPr lang="en-US" sz="2200" b="1" dirty="0" smtClean="0"/>
              <a:t>3) long </a:t>
            </a:r>
            <a:r>
              <a:rPr lang="en-US" sz="2200" b="1" dirty="0"/>
              <a:t>/</a:t>
            </a:r>
            <a:r>
              <a:rPr lang="en-US" sz="2200" b="1" dirty="0" smtClean="0"/>
              <a:t>low roof lines, central stone fire place</a:t>
            </a:r>
          </a:p>
          <a:p>
            <a:pPr>
              <a:buNone/>
            </a:pPr>
            <a:r>
              <a:rPr lang="en-US" sz="2200" b="1" dirty="0" smtClean="0"/>
              <a:t>4) “Space became a sculptural element</a:t>
            </a:r>
            <a:r>
              <a:rPr lang="en-US" sz="2200" b="1" dirty="0"/>
              <a:t> </a:t>
            </a:r>
            <a:r>
              <a:rPr lang="en-US" sz="2200" b="1" dirty="0" smtClean="0"/>
              <a:t>that could be shaped”</a:t>
            </a:r>
          </a:p>
          <a:p>
            <a:pPr>
              <a:buNone/>
            </a:pPr>
            <a:r>
              <a:rPr lang="en-US" sz="2200" b="1" dirty="0" smtClean="0"/>
              <a:t>5) low slung roofs, deep eaves, and horizontal massing</a:t>
            </a:r>
          </a:p>
          <a:p>
            <a:pPr>
              <a:buNone/>
            </a:pPr>
            <a:r>
              <a:rPr lang="en-US" sz="2200" b="1" dirty="0" smtClean="0"/>
              <a:t>6) partitions  of furnishings / level changes</a:t>
            </a:r>
          </a:p>
          <a:p>
            <a:pPr>
              <a:buNone/>
            </a:pPr>
            <a:r>
              <a:rPr lang="en-US" sz="2200" b="1" dirty="0" smtClean="0"/>
              <a:t>7) </a:t>
            </a:r>
            <a:r>
              <a:rPr lang="en-US" sz="2200" b="1" dirty="0" err="1" smtClean="0"/>
              <a:t>Fallingwater</a:t>
            </a:r>
            <a:endParaRPr lang="en-US" sz="2200" b="1" dirty="0" smtClean="0"/>
          </a:p>
          <a:p>
            <a:pPr>
              <a:buNone/>
            </a:pPr>
            <a:r>
              <a:rPr lang="en-US" sz="2200" b="1" dirty="0" smtClean="0"/>
              <a:t>8) 1) It’s over the waterfall  </a:t>
            </a:r>
          </a:p>
          <a:p>
            <a:pPr>
              <a:buNone/>
            </a:pPr>
            <a:r>
              <a:rPr lang="en-US" sz="2200" b="1" dirty="0" smtClean="0"/>
              <a:t>9) “space…egalitarian principles; all curves</a:t>
            </a:r>
          </a:p>
          <a:p>
            <a:pPr>
              <a:buNone/>
            </a:pPr>
            <a:r>
              <a:rPr lang="en-US" sz="2200" b="1" dirty="0" smtClean="0"/>
              <a:t>10) “the tree that escaped the forest”</a:t>
            </a:r>
          </a:p>
        </p:txBody>
      </p:sp>
      <p:sp>
        <p:nvSpPr>
          <p:cNvPr id="5" name="Title 1"/>
          <p:cNvSpPr>
            <a:spLocks noGrp="1"/>
          </p:cNvSpPr>
          <p:nvPr>
            <p:ph type="title"/>
          </p:nvPr>
        </p:nvSpPr>
        <p:spPr>
          <a:xfrm>
            <a:off x="0" y="76200"/>
            <a:ext cx="9144000" cy="1371600"/>
          </a:xfrm>
        </p:spPr>
        <p:txBody>
          <a:bodyPr>
            <a:noAutofit/>
          </a:bodyPr>
          <a:lstStyle/>
          <a:p>
            <a:r>
              <a:rPr lang="en-US" sz="3200" b="1" u="sng" dirty="0" smtClean="0">
                <a:solidFill>
                  <a:schemeClr val="tx1"/>
                </a:solidFill>
              </a:rPr>
              <a:t>Answer Key</a:t>
            </a:r>
            <a:r>
              <a:rPr lang="en-US" sz="3200" b="1" dirty="0" smtClean="0"/>
              <a:t/>
            </a:r>
            <a:br>
              <a:rPr lang="en-US" sz="3200" b="1" dirty="0" smtClean="0"/>
            </a:br>
            <a:endParaRPr lang="en-US" sz="32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752600"/>
            <a:ext cx="8458200" cy="4572000"/>
          </a:xfrm>
        </p:spPr>
        <p:txBody>
          <a:bodyPr>
            <a:noAutofit/>
          </a:bodyPr>
          <a:lstStyle/>
          <a:p>
            <a:pPr>
              <a:buNone/>
            </a:pPr>
            <a:r>
              <a:rPr lang="en-US" sz="2500" b="1" u="sng" dirty="0" smtClean="0"/>
              <a:t>Characteristics:</a:t>
            </a:r>
          </a:p>
          <a:p>
            <a:pPr>
              <a:buNone/>
            </a:pPr>
            <a:endParaRPr lang="en-US" sz="1050" b="1" u="sng" dirty="0" smtClean="0"/>
          </a:p>
          <a:p>
            <a:r>
              <a:rPr lang="en-US" sz="2500" b="1" dirty="0" smtClean="0"/>
              <a:t>a rejection of historical </a:t>
            </a:r>
            <a:r>
              <a:rPr lang="en-US" sz="2500" b="1" u="sng" dirty="0" smtClean="0"/>
              <a:t>styles and ornamentation</a:t>
            </a:r>
          </a:p>
          <a:p>
            <a:r>
              <a:rPr lang="en-US" sz="2500" b="1" dirty="0" smtClean="0"/>
              <a:t>materials and functional                       requirements determine the result </a:t>
            </a:r>
          </a:p>
          <a:p>
            <a:r>
              <a:rPr lang="en-US" sz="2500" b="1" dirty="0" smtClean="0"/>
              <a:t>utilitarian design</a:t>
            </a:r>
          </a:p>
          <a:p>
            <a:r>
              <a:rPr lang="en-US" sz="2500" b="1" dirty="0" smtClean="0"/>
              <a:t>simplification of form---“</a:t>
            </a:r>
            <a:r>
              <a:rPr lang="en-US" sz="2500" b="1" u="sng" dirty="0" smtClean="0"/>
              <a:t>form follows function” </a:t>
            </a:r>
          </a:p>
          <a:p>
            <a:r>
              <a:rPr lang="en-US" sz="2500" b="1" dirty="0" smtClean="0"/>
              <a:t>elimination of unnecessary detail </a:t>
            </a:r>
          </a:p>
          <a:p>
            <a:endParaRPr lang="en-US" sz="2500" b="1" dirty="0"/>
          </a:p>
        </p:txBody>
      </p:sp>
      <p:sp>
        <p:nvSpPr>
          <p:cNvPr id="4" name="Rectangle 3"/>
          <p:cNvSpPr/>
          <p:nvPr/>
        </p:nvSpPr>
        <p:spPr>
          <a:xfrm>
            <a:off x="5029200" y="5562600"/>
            <a:ext cx="3886200" cy="923330"/>
          </a:xfrm>
          <a:prstGeom prst="rect">
            <a:avLst/>
          </a:prstGeom>
        </p:spPr>
        <p:txBody>
          <a:bodyPr wrap="square">
            <a:spAutoFit/>
          </a:bodyPr>
          <a:lstStyle/>
          <a:p>
            <a:pPr algn="r"/>
            <a:r>
              <a:rPr lang="en-US" b="1" dirty="0" smtClean="0">
                <a:hlinkClick r:id="rId3"/>
              </a:rPr>
              <a:t>https://www.youtube.com/watch?v=PQ6-6zsVstc</a:t>
            </a:r>
            <a:endParaRPr lang="en-US" b="1" dirty="0" smtClean="0"/>
          </a:p>
          <a:p>
            <a:pPr algn="r"/>
            <a:endParaRPr lang="en-US" b="1" dirty="0"/>
          </a:p>
        </p:txBody>
      </p:sp>
      <p:sp>
        <p:nvSpPr>
          <p:cNvPr id="7" name="Title 1"/>
          <p:cNvSpPr txBox="1">
            <a:spLocks/>
          </p:cNvSpPr>
          <p:nvPr/>
        </p:nvSpPr>
        <p:spPr>
          <a:xfrm>
            <a:off x="0" y="152400"/>
            <a:ext cx="9144000" cy="9144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Modern Architecture</a:t>
            </a:r>
            <a:endParaRPr kumimoji="0" lang="en-US" sz="4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pic>
        <p:nvPicPr>
          <p:cNvPr id="2050" name="Picture 2" descr="C:\Users\MelCase\Desktop\Modern Architecture2.jpg"/>
          <p:cNvPicPr>
            <a:picLocks noChangeAspect="1" noChangeArrowheads="1"/>
          </p:cNvPicPr>
          <p:nvPr/>
        </p:nvPicPr>
        <p:blipFill>
          <a:blip r:embed="rId4" cstate="print"/>
          <a:srcRect l="34097" r="13681" b="13426"/>
          <a:stretch>
            <a:fillRect/>
          </a:stretch>
        </p:blipFill>
        <p:spPr bwMode="auto">
          <a:xfrm>
            <a:off x="6536656" y="1524000"/>
            <a:ext cx="2328867" cy="28956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457200" y="152400"/>
            <a:ext cx="8534400" cy="1676400"/>
          </a:xfrm>
        </p:spPr>
        <p:txBody>
          <a:bodyPr>
            <a:normAutofit/>
          </a:bodyPr>
          <a:lstStyle/>
          <a:p>
            <a:r>
              <a:rPr lang="en-US" sz="2100" b="1" i="1" dirty="0" smtClean="0">
                <a:solidFill>
                  <a:schemeClr val="accent1"/>
                </a:solidFill>
                <a:effectLst>
                  <a:outerShdw blurRad="38100" dist="38100" dir="2700000" algn="tl">
                    <a:srgbClr val="000000">
                      <a:alpha val="43137"/>
                    </a:srgbClr>
                  </a:outerShdw>
                </a:effectLst>
              </a:rPr>
              <a:t>“Modern architecture is the idea of eliminating the </a:t>
            </a:r>
            <a:r>
              <a:rPr lang="en-US" sz="2100" b="1" i="1" u="sng" dirty="0" smtClean="0">
                <a:solidFill>
                  <a:schemeClr val="accent1"/>
                </a:solidFill>
                <a:effectLst>
                  <a:outerShdw blurRad="38100" dist="38100" dir="2700000" algn="tl">
                    <a:srgbClr val="000000">
                      <a:alpha val="43137"/>
                    </a:srgbClr>
                  </a:outerShdw>
                </a:effectLst>
              </a:rPr>
              <a:t>containment</a:t>
            </a:r>
            <a:r>
              <a:rPr lang="en-US" sz="2100" b="1" i="1" dirty="0" smtClean="0">
                <a:solidFill>
                  <a:schemeClr val="accent1"/>
                </a:solidFill>
                <a:effectLst>
                  <a:outerShdw blurRad="38100" dist="38100" dir="2700000" algn="tl">
                    <a:srgbClr val="000000">
                      <a:alpha val="43137"/>
                    </a:srgbClr>
                  </a:outerShdw>
                </a:effectLst>
              </a:rPr>
              <a:t> which is the box, reaching out and amplifying space, dragging things in from the outside.”</a:t>
            </a:r>
            <a:endParaRPr lang="en-US" sz="2100" b="1" i="1" dirty="0">
              <a:solidFill>
                <a:schemeClr val="accent1"/>
              </a:solidFill>
              <a:effectLst>
                <a:outerShdw blurRad="38100" dist="38100" dir="2700000" algn="tl">
                  <a:srgbClr val="000000">
                    <a:alpha val="43137"/>
                  </a:srgbClr>
                </a:outerShdw>
              </a:effectLst>
            </a:endParaRPr>
          </a:p>
        </p:txBody>
      </p:sp>
      <p:pic>
        <p:nvPicPr>
          <p:cNvPr id="3075" name="Picture 3" descr="C:\Users\MelCase\Desktop\Modern Architecture4.jpg"/>
          <p:cNvPicPr>
            <a:picLocks noChangeAspect="1" noChangeArrowheads="1"/>
          </p:cNvPicPr>
          <p:nvPr/>
        </p:nvPicPr>
        <p:blipFill>
          <a:blip r:embed="rId3" cstate="print"/>
          <a:srcRect t="4000"/>
          <a:stretch>
            <a:fillRect/>
          </a:stretch>
        </p:blipFill>
        <p:spPr bwMode="auto">
          <a:xfrm>
            <a:off x="0" y="1295400"/>
            <a:ext cx="9144000" cy="55626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l"/>
            <a:r>
              <a:rPr lang="en-US" sz="4000" b="1" dirty="0" smtClean="0">
                <a:solidFill>
                  <a:schemeClr val="accent1"/>
                </a:solidFill>
                <a:effectLst>
                  <a:outerShdw blurRad="38100" dist="38100" dir="2700000" algn="tl">
                    <a:srgbClr val="000000">
                      <a:alpha val="43137"/>
                    </a:srgbClr>
                  </a:outerShdw>
                </a:effectLst>
              </a:rPr>
              <a:t>   Frank Lloyd Wright</a:t>
            </a:r>
            <a:endParaRPr lang="en-US" sz="40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524001"/>
            <a:ext cx="6477000" cy="5105399"/>
          </a:xfrm>
        </p:spPr>
        <p:txBody>
          <a:bodyPr>
            <a:noAutofit/>
          </a:bodyPr>
          <a:lstStyle/>
          <a:p>
            <a:r>
              <a:rPr lang="en-US" sz="2200" b="1" u="sng" dirty="0" smtClean="0"/>
              <a:t>1867–1959</a:t>
            </a:r>
            <a:r>
              <a:rPr lang="en-US" sz="2200" b="1" dirty="0" smtClean="0"/>
              <a:t> Illinois</a:t>
            </a:r>
            <a:endParaRPr lang="en-US" sz="2200" b="1" u="sng" dirty="0" smtClean="0"/>
          </a:p>
          <a:p>
            <a:endParaRPr lang="en-US" sz="600" b="1" u="sng" dirty="0" smtClean="0"/>
          </a:p>
          <a:p>
            <a:r>
              <a:rPr lang="en-US" sz="2200" b="1" dirty="0" smtClean="0"/>
              <a:t>architect, interior designer, writer,                          educator, and philosopher</a:t>
            </a:r>
          </a:p>
          <a:p>
            <a:endParaRPr lang="en-US" sz="600" b="1" u="sng" dirty="0" smtClean="0"/>
          </a:p>
          <a:p>
            <a:r>
              <a:rPr lang="en-US" sz="2200" b="1" dirty="0" smtClean="0"/>
              <a:t>Designed over </a:t>
            </a:r>
            <a:r>
              <a:rPr lang="en-US" sz="2200" b="1" u="sng" dirty="0" smtClean="0"/>
              <a:t>1,000</a:t>
            </a:r>
            <a:r>
              <a:rPr lang="en-US" sz="2200" b="1" dirty="0" smtClean="0"/>
              <a:t> projects</a:t>
            </a:r>
          </a:p>
          <a:p>
            <a:pPr marL="0" indent="0">
              <a:buNone/>
            </a:pPr>
            <a:r>
              <a:rPr lang="en-US" sz="2400" b="1" dirty="0" smtClean="0">
                <a:sym typeface="Wingdings" panose="05000000000000000000" pitchFamily="2" charset="2"/>
              </a:rPr>
              <a:t>	 </a:t>
            </a:r>
            <a:r>
              <a:rPr lang="en-US" sz="2400" b="1" u="sng" dirty="0"/>
              <a:t>500</a:t>
            </a:r>
            <a:r>
              <a:rPr lang="en-US" sz="2400" b="1" dirty="0"/>
              <a:t> completed </a:t>
            </a:r>
            <a:r>
              <a:rPr lang="en-US" sz="2400" b="1" dirty="0" smtClean="0"/>
              <a:t>works</a:t>
            </a:r>
          </a:p>
          <a:p>
            <a:pPr marL="0" indent="0">
              <a:buNone/>
            </a:pPr>
            <a:endParaRPr lang="en-US" sz="500" b="1" dirty="0"/>
          </a:p>
          <a:p>
            <a:r>
              <a:rPr lang="en-US" sz="2200" b="1" dirty="0" smtClean="0"/>
              <a:t>Objective</a:t>
            </a:r>
            <a:r>
              <a:rPr lang="en-US" sz="2200" b="1" dirty="0"/>
              <a:t>: </a:t>
            </a:r>
            <a:r>
              <a:rPr lang="en-US" sz="2200" b="1" dirty="0" smtClean="0"/>
              <a:t>To </a:t>
            </a:r>
            <a:r>
              <a:rPr lang="en-US" sz="2200" b="1" dirty="0"/>
              <a:t>create a distinctive form    of American </a:t>
            </a:r>
            <a:r>
              <a:rPr lang="en-US" sz="2200" b="1" dirty="0" smtClean="0"/>
              <a:t>Architecture</a:t>
            </a:r>
          </a:p>
          <a:p>
            <a:endParaRPr lang="en-US" sz="500" b="1" dirty="0" smtClean="0"/>
          </a:p>
          <a:p>
            <a:r>
              <a:rPr lang="en-US" sz="2200" b="1" dirty="0" smtClean="0"/>
              <a:t>Innovations</a:t>
            </a:r>
            <a:r>
              <a:rPr lang="en-US" sz="2200" b="1" dirty="0"/>
              <a:t>: </a:t>
            </a:r>
          </a:p>
          <a:p>
            <a:pPr marL="274320" lvl="1" indent="0">
              <a:buNone/>
            </a:pPr>
            <a:r>
              <a:rPr lang="en-US" b="1" dirty="0" smtClean="0">
                <a:solidFill>
                  <a:schemeClr val="tx1"/>
                </a:solidFill>
                <a:sym typeface="Wingdings" panose="05000000000000000000" pitchFamily="2" charset="2"/>
              </a:rPr>
              <a:t>	 </a:t>
            </a:r>
            <a:r>
              <a:rPr lang="en-US" b="1" u="sng" dirty="0" smtClean="0">
                <a:solidFill>
                  <a:schemeClr val="tx1"/>
                </a:solidFill>
                <a:sym typeface="Wingdings" panose="05000000000000000000" pitchFamily="2" charset="2"/>
              </a:rPr>
              <a:t>o</a:t>
            </a:r>
            <a:r>
              <a:rPr lang="en-US" b="1" u="sng" dirty="0" smtClean="0">
                <a:solidFill>
                  <a:schemeClr val="tx1"/>
                </a:solidFill>
              </a:rPr>
              <a:t>pen floor plans</a:t>
            </a:r>
            <a:r>
              <a:rPr lang="en-US" b="1" dirty="0" smtClean="0">
                <a:solidFill>
                  <a:schemeClr val="tx1"/>
                </a:solidFill>
                <a:sym typeface="Wingdings" panose="05000000000000000000" pitchFamily="2" charset="2"/>
              </a:rPr>
              <a:t>	</a:t>
            </a:r>
          </a:p>
          <a:p>
            <a:pPr marL="274320" lvl="1" indent="0">
              <a:buNone/>
            </a:pPr>
            <a:r>
              <a:rPr lang="en-US" b="1" dirty="0">
                <a:solidFill>
                  <a:schemeClr val="tx1"/>
                </a:solidFill>
                <a:sym typeface="Wingdings" panose="05000000000000000000" pitchFamily="2" charset="2"/>
              </a:rPr>
              <a:t>	</a:t>
            </a:r>
            <a:r>
              <a:rPr lang="en-US" b="1" dirty="0" smtClean="0">
                <a:solidFill>
                  <a:schemeClr val="tx1"/>
                </a:solidFill>
                <a:sym typeface="Wingdings" panose="05000000000000000000" pitchFamily="2" charset="2"/>
              </a:rPr>
              <a:t> </a:t>
            </a:r>
            <a:r>
              <a:rPr lang="en-US" b="1" u="sng" dirty="0" smtClean="0">
                <a:solidFill>
                  <a:schemeClr val="tx1"/>
                </a:solidFill>
              </a:rPr>
              <a:t>organic structures</a:t>
            </a:r>
            <a:endParaRPr lang="en-US" b="1" u="sng" dirty="0">
              <a:solidFill>
                <a:schemeClr val="tx1"/>
              </a:solidFill>
            </a:endParaRPr>
          </a:p>
          <a:p>
            <a:pPr marL="274320" lvl="1" indent="0">
              <a:buNone/>
            </a:pPr>
            <a:r>
              <a:rPr lang="en-US" b="1" dirty="0" smtClean="0">
                <a:solidFill>
                  <a:schemeClr val="tx1"/>
                </a:solidFill>
                <a:sym typeface="Wingdings" panose="05000000000000000000" pitchFamily="2" charset="2"/>
              </a:rPr>
              <a:t>	 </a:t>
            </a:r>
            <a:r>
              <a:rPr lang="en-US" b="1" dirty="0">
                <a:solidFill>
                  <a:schemeClr val="tx1"/>
                </a:solidFill>
                <a:sym typeface="Wingdings" panose="05000000000000000000" pitchFamily="2" charset="2"/>
              </a:rPr>
              <a:t>d</a:t>
            </a:r>
            <a:r>
              <a:rPr lang="en-US" b="1" dirty="0" smtClean="0">
                <a:solidFill>
                  <a:schemeClr val="tx1"/>
                </a:solidFill>
              </a:rPr>
              <a:t>esigned </a:t>
            </a:r>
            <a:r>
              <a:rPr lang="en-US" b="1" dirty="0">
                <a:solidFill>
                  <a:schemeClr val="tx1"/>
                </a:solidFill>
              </a:rPr>
              <a:t>homes to </a:t>
            </a:r>
            <a:r>
              <a:rPr lang="en-US" b="1" dirty="0" smtClean="0">
                <a:solidFill>
                  <a:schemeClr val="tx1"/>
                </a:solidFill>
              </a:rPr>
              <a:t>patrons’ needs</a:t>
            </a:r>
            <a:endParaRPr lang="en-US" b="1" dirty="0">
              <a:solidFill>
                <a:schemeClr val="tx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225022" y="152399"/>
            <a:ext cx="2766579" cy="3810000"/>
          </a:xfrm>
          <a:prstGeom prst="rect">
            <a:avLst/>
          </a:prstGeom>
        </p:spPr>
      </p:pic>
      <p:sp>
        <p:nvSpPr>
          <p:cNvPr id="5" name="Rectangle 4"/>
          <p:cNvSpPr/>
          <p:nvPr/>
        </p:nvSpPr>
        <p:spPr>
          <a:xfrm>
            <a:off x="5562600" y="4495800"/>
            <a:ext cx="3276599" cy="923330"/>
          </a:xfrm>
          <a:prstGeom prst="rect">
            <a:avLst/>
          </a:prstGeom>
        </p:spPr>
        <p:txBody>
          <a:bodyPr wrap="square">
            <a:spAutoFit/>
          </a:bodyPr>
          <a:lstStyle/>
          <a:p>
            <a:pPr algn="r"/>
            <a:r>
              <a:rPr lang="en-US" b="1" dirty="0">
                <a:hlinkClick r:id="rId5"/>
              </a:rPr>
              <a:t>https://</a:t>
            </a:r>
            <a:r>
              <a:rPr lang="en-US" b="1" dirty="0" smtClean="0">
                <a:hlinkClick r:id="rId5"/>
              </a:rPr>
              <a:t>www.youtube.com/watch?v=FtnSy1t2TuE</a:t>
            </a:r>
            <a:endParaRPr lang="en-US" b="1" dirty="0" smtClean="0"/>
          </a:p>
          <a:p>
            <a:pPr algn="r"/>
            <a:endParaRPr lang="en-US"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iloc\Desktop\FallingwaterWright.jpg"/>
          <p:cNvPicPr>
            <a:picLocks noChangeAspect="1" noChangeArrowheads="1"/>
          </p:cNvPicPr>
          <p:nvPr/>
        </p:nvPicPr>
        <p:blipFill rotWithShape="1">
          <a:blip r:embed="rId3" cstate="print"/>
          <a:srcRect t="10811" r="6351" b="7644"/>
          <a:stretch/>
        </p:blipFill>
        <p:spPr bwMode="auto">
          <a:xfrm>
            <a:off x="2590800" y="3505200"/>
            <a:ext cx="3733800" cy="2438400"/>
          </a:xfrm>
          <a:prstGeom prst="rect">
            <a:avLst/>
          </a:prstGeom>
          <a:noFill/>
        </p:spPr>
      </p:pic>
      <p:sp>
        <p:nvSpPr>
          <p:cNvPr id="3" name="Content Placeholder 2"/>
          <p:cNvSpPr>
            <a:spLocks noGrp="1"/>
          </p:cNvSpPr>
          <p:nvPr>
            <p:ph sz="quarter" idx="1"/>
          </p:nvPr>
        </p:nvSpPr>
        <p:spPr>
          <a:xfrm>
            <a:off x="304800" y="3460750"/>
            <a:ext cx="2895600" cy="577850"/>
          </a:xfrm>
        </p:spPr>
        <p:txBody>
          <a:bodyPr/>
          <a:lstStyle/>
          <a:p>
            <a:pPr marL="0" indent="0">
              <a:buNone/>
            </a:pPr>
            <a:r>
              <a:rPr lang="en-US" b="1" dirty="0" smtClean="0"/>
              <a:t>   Usonian</a:t>
            </a:r>
            <a:endParaRPr lang="en-US" b="1" dirty="0"/>
          </a:p>
        </p:txBody>
      </p:sp>
      <p:pic>
        <p:nvPicPr>
          <p:cNvPr id="5" name="Picture 2" descr="http://4.bp.blogspot.com/_5er_o4gE6Jo/TM_qHPGepNI/AAAAAAAAAOQ/jFpIklFevZ4/s1600/Chicago+pics,+mostly+0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447800"/>
            <a:ext cx="38100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niloc\Desktop\rosenbaum_usonian_wright.jpg"/>
          <p:cNvPicPr>
            <a:picLocks noChangeAspect="1" noChangeArrowheads="1"/>
          </p:cNvPicPr>
          <p:nvPr/>
        </p:nvPicPr>
        <p:blipFill rotWithShape="1">
          <a:blip r:embed="rId5" cstate="print"/>
          <a:srcRect b="14728"/>
          <a:stretch/>
        </p:blipFill>
        <p:spPr bwMode="auto">
          <a:xfrm>
            <a:off x="228600" y="1447800"/>
            <a:ext cx="3429000" cy="2095500"/>
          </a:xfrm>
          <a:prstGeom prst="rect">
            <a:avLst/>
          </a:prstGeom>
          <a:noFill/>
        </p:spPr>
      </p:pic>
      <p:sp>
        <p:nvSpPr>
          <p:cNvPr id="8" name="Title 1"/>
          <p:cNvSpPr txBox="1">
            <a:spLocks/>
          </p:cNvSpPr>
          <p:nvPr/>
        </p:nvSpPr>
        <p:spPr>
          <a:xfrm>
            <a:off x="0" y="228600"/>
            <a:ext cx="9144000" cy="8382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F. L. Wright’s Styles</a:t>
            </a:r>
            <a:endParaRPr kumimoji="0" lang="en-US" sz="4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endParaRPr>
          </a:p>
        </p:txBody>
      </p:sp>
      <p:sp>
        <p:nvSpPr>
          <p:cNvPr id="7" name="Content Placeholder 2"/>
          <p:cNvSpPr txBox="1">
            <a:spLocks/>
          </p:cNvSpPr>
          <p:nvPr/>
        </p:nvSpPr>
        <p:spPr>
          <a:xfrm>
            <a:off x="7010400" y="3460750"/>
            <a:ext cx="2973324" cy="57785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b="1" dirty="0" smtClean="0"/>
              <a:t>Prairie	</a:t>
            </a:r>
            <a:endParaRPr lang="en-US" b="1" dirty="0"/>
          </a:p>
        </p:txBody>
      </p:sp>
      <p:sp>
        <p:nvSpPr>
          <p:cNvPr id="9" name="Content Placeholder 2"/>
          <p:cNvSpPr txBox="1">
            <a:spLocks/>
          </p:cNvSpPr>
          <p:nvPr/>
        </p:nvSpPr>
        <p:spPr>
          <a:xfrm>
            <a:off x="3657600" y="5899150"/>
            <a:ext cx="2174748" cy="57785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b="1" dirty="0" smtClean="0"/>
              <a:t>Organic</a:t>
            </a:r>
            <a:endParaRPr lang="en-US" b="1"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28600"/>
            <a:ext cx="9144000" cy="838200"/>
          </a:xfrm>
          <a:prstGeom prst="rect">
            <a:avLst/>
          </a:prstGeom>
        </p:spPr>
        <p:txBody>
          <a:bodyPr vert="horz"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   1) Usonian</a:t>
            </a:r>
            <a:r>
              <a:rPr lang="en-US" sz="4800" b="1" dirty="0">
                <a:solidFill>
                  <a:schemeClr val="accent1"/>
                </a:solidFill>
                <a:effectLst>
                  <a:outerShdw blurRad="38100" dist="38100" dir="2700000" algn="tl">
                    <a:srgbClr val="000000">
                      <a:alpha val="43137"/>
                    </a:srgbClr>
                  </a:outerShdw>
                </a:effectLst>
                <a:latin typeface="Georgia" pitchFamily="18" charset="0"/>
                <a:ea typeface="+mj-ea"/>
                <a:cs typeface="+mj-cs"/>
              </a:rPr>
              <a:t> </a:t>
            </a:r>
            <a:r>
              <a:rPr kumimoji="0" lang="en-US" sz="4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rPr>
              <a:t>Style</a:t>
            </a:r>
            <a:endParaRPr kumimoji="0" lang="en-US" sz="4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mj-cs"/>
            </a:endParaRPr>
          </a:p>
        </p:txBody>
      </p:sp>
      <p:sp>
        <p:nvSpPr>
          <p:cNvPr id="7" name="Content Placeholder 2"/>
          <p:cNvSpPr txBox="1">
            <a:spLocks/>
          </p:cNvSpPr>
          <p:nvPr/>
        </p:nvSpPr>
        <p:spPr>
          <a:xfrm>
            <a:off x="-152400" y="1447800"/>
            <a:ext cx="6172200" cy="5715000"/>
          </a:xfrm>
          <a:prstGeom prst="rect">
            <a:avLst/>
          </a:prstGeom>
        </p:spPr>
        <p:txBody>
          <a:bodyPr vert="horz">
            <a:noAutofit/>
          </a:bodyPr>
          <a:lstStyle/>
          <a:p>
            <a:pPr marL="457200" marR="0" lvl="1" indent="0"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en-US" sz="2300" b="1" i="0" strike="noStrike" kern="1200" cap="none" spc="0" normalizeH="0" baseline="0" noProof="0" dirty="0" smtClean="0">
                <a:ln>
                  <a:noFill/>
                </a:ln>
                <a:solidFill>
                  <a:schemeClr val="tx1"/>
                </a:solidFill>
                <a:effectLst/>
                <a:uLnTx/>
                <a:uFillTx/>
              </a:rPr>
              <a:t> </a:t>
            </a:r>
            <a:r>
              <a:rPr kumimoji="0" lang="en-US" sz="2300" b="1" i="0" u="sng" strike="noStrike" kern="1200" cap="none" spc="0" normalizeH="0" baseline="0" noProof="0" dirty="0" smtClean="0">
                <a:ln>
                  <a:noFill/>
                </a:ln>
                <a:solidFill>
                  <a:schemeClr val="tx1"/>
                </a:solidFill>
                <a:effectLst/>
                <a:uLnTx/>
                <a:uFillTx/>
              </a:rPr>
              <a:t>small, single-story dwellings offered as a low-cost home for middle income families</a:t>
            </a:r>
          </a:p>
          <a:p>
            <a:pPr marL="457200" marR="0" lvl="1" indent="0"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en-US" sz="2300" b="1" i="0" u="none" strike="noStrike" kern="1200" cap="none" spc="0" normalizeH="0" baseline="0" noProof="0" dirty="0" smtClean="0">
                <a:ln>
                  <a:noFill/>
                </a:ln>
                <a:solidFill>
                  <a:schemeClr val="tx1"/>
                </a:solidFill>
                <a:effectLst/>
                <a:uLnTx/>
                <a:uFillTx/>
              </a:rPr>
              <a:t> no garage, attics or basements</a:t>
            </a:r>
          </a:p>
          <a:p>
            <a:pPr marL="457200" marR="0" lvl="1" indent="0"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en-US" sz="2300" b="1" i="0" strike="noStrike" kern="1200" cap="none" spc="0" normalizeH="0" baseline="0" noProof="0" dirty="0" smtClean="0">
                <a:ln>
                  <a:noFill/>
                </a:ln>
                <a:solidFill>
                  <a:schemeClr val="tx1"/>
                </a:solidFill>
                <a:effectLst/>
                <a:uLnTx/>
                <a:uFillTx/>
              </a:rPr>
              <a:t> </a:t>
            </a:r>
            <a:r>
              <a:rPr kumimoji="0" lang="en-US" sz="2300" b="1" i="0" u="sng" strike="noStrike" kern="1200" cap="none" spc="0" normalizeH="0" baseline="0" noProof="0" dirty="0" smtClean="0">
                <a:ln>
                  <a:noFill/>
                </a:ln>
                <a:solidFill>
                  <a:schemeClr val="tx1"/>
                </a:solidFill>
                <a:effectLst/>
                <a:uLnTx/>
                <a:uFillTx/>
              </a:rPr>
              <a:t>L-shaped to fit odd/cheap lots</a:t>
            </a:r>
          </a:p>
          <a:p>
            <a:pPr lvl="1">
              <a:spcBef>
                <a:spcPct val="20000"/>
              </a:spcBef>
              <a:buClr>
                <a:schemeClr val="accent1"/>
              </a:buClr>
              <a:buSzPct val="100000"/>
              <a:buFont typeface="Arial" pitchFamily="34" charset="0"/>
              <a:buChar char="•"/>
              <a:defRPr/>
            </a:pPr>
            <a:r>
              <a:rPr kumimoji="0" lang="en-US" sz="2300" b="1" i="0" strike="noStrike" kern="1200" cap="none" spc="0" normalizeH="0" baseline="0" noProof="0" dirty="0" smtClean="0">
                <a:ln>
                  <a:noFill/>
                </a:ln>
                <a:solidFill>
                  <a:schemeClr val="tx1"/>
                </a:solidFill>
                <a:effectLst/>
                <a:uLnTx/>
                <a:uFillTx/>
              </a:rPr>
              <a:t> </a:t>
            </a:r>
            <a:r>
              <a:rPr lang="en-US" sz="2300" b="1" dirty="0" smtClean="0"/>
              <a:t>native </a:t>
            </a:r>
            <a:r>
              <a:rPr lang="en-US" sz="2300" b="1" dirty="0"/>
              <a:t>materials</a:t>
            </a:r>
          </a:p>
          <a:p>
            <a:pPr marL="457200" marR="0" lvl="1" indent="0"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en-US" sz="2300" b="1" i="0" strike="noStrike" kern="1200" cap="none" spc="0" normalizeH="0" baseline="0" noProof="0" dirty="0" smtClean="0">
                <a:ln>
                  <a:noFill/>
                </a:ln>
                <a:solidFill>
                  <a:schemeClr val="tx1"/>
                </a:solidFill>
                <a:effectLst/>
                <a:uLnTx/>
                <a:uFillTx/>
              </a:rPr>
              <a:t> </a:t>
            </a:r>
            <a:r>
              <a:rPr kumimoji="0" lang="en-US" sz="2300" b="1" i="0" u="sng" strike="noStrike" kern="1200" cap="none" spc="0" normalizeH="0" baseline="0" noProof="0" dirty="0" smtClean="0">
                <a:ln>
                  <a:noFill/>
                </a:ln>
                <a:solidFill>
                  <a:schemeClr val="tx1"/>
                </a:solidFill>
                <a:effectLst/>
                <a:uLnTx/>
                <a:uFillTx/>
              </a:rPr>
              <a:t>environmentally conscious</a:t>
            </a:r>
          </a:p>
          <a:p>
            <a:pPr marL="457200" marR="0" lvl="1" indent="0"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en-US" sz="2300" b="1" i="0" u="none" strike="noStrike" kern="1200" cap="none" spc="0" normalizeH="0" baseline="0" noProof="0" dirty="0" smtClean="0">
                <a:ln>
                  <a:noFill/>
                </a:ln>
                <a:solidFill>
                  <a:schemeClr val="tx1"/>
                </a:solidFill>
                <a:effectLst/>
                <a:uLnTx/>
                <a:uFillTx/>
              </a:rPr>
              <a:t> flat roofs </a:t>
            </a:r>
          </a:p>
          <a:p>
            <a:pPr marL="457200" marR="0" lvl="1" indent="0"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en-US" sz="2300" b="1" i="0" u="none" strike="noStrike" kern="1200" cap="none" spc="0" normalizeH="0" baseline="0" noProof="0" dirty="0" smtClean="0">
                <a:ln>
                  <a:noFill/>
                </a:ln>
                <a:solidFill>
                  <a:schemeClr val="tx1"/>
                </a:solidFill>
                <a:effectLst/>
                <a:uLnTx/>
                <a:uFillTx/>
              </a:rPr>
              <a:t> cantilevered overhangs for </a:t>
            </a:r>
            <a:r>
              <a:rPr kumimoji="0" lang="en-US" sz="2300" b="1" i="0" u="sng" strike="noStrike" kern="1200" cap="none" spc="0" normalizeH="0" baseline="0" noProof="0" dirty="0" smtClean="0">
                <a:ln>
                  <a:noFill/>
                </a:ln>
                <a:solidFill>
                  <a:schemeClr val="tx1"/>
                </a:solidFill>
                <a:effectLst/>
                <a:uLnTx/>
                <a:uFillTx/>
              </a:rPr>
              <a:t>natural heating,</a:t>
            </a:r>
            <a:r>
              <a:rPr kumimoji="0" lang="en-US" sz="2300" b="1" i="0" u="sng" strike="noStrike" kern="1200" cap="none" spc="0" normalizeH="0" noProof="0" dirty="0" smtClean="0">
                <a:ln>
                  <a:noFill/>
                </a:ln>
                <a:solidFill>
                  <a:schemeClr val="tx1"/>
                </a:solidFill>
                <a:effectLst/>
                <a:uLnTx/>
                <a:uFillTx/>
              </a:rPr>
              <a:t> </a:t>
            </a:r>
            <a:r>
              <a:rPr kumimoji="0" lang="en-US" sz="2300" b="1" i="0" u="sng" strike="noStrike" kern="1200" cap="none" spc="0" normalizeH="0" baseline="0" noProof="0" dirty="0" smtClean="0">
                <a:ln>
                  <a:noFill/>
                </a:ln>
                <a:solidFill>
                  <a:schemeClr val="tx1"/>
                </a:solidFill>
                <a:effectLst/>
                <a:uLnTx/>
                <a:uFillTx/>
              </a:rPr>
              <a:t>cooling</a:t>
            </a:r>
            <a:r>
              <a:rPr lang="en-US" sz="2300" b="1" u="sng" dirty="0"/>
              <a:t> </a:t>
            </a:r>
            <a:r>
              <a:rPr lang="en-US" sz="2300" b="1" u="sng" dirty="0" smtClean="0"/>
              <a:t>&amp; </a:t>
            </a:r>
            <a:r>
              <a:rPr kumimoji="0" lang="en-US" sz="2300" b="1" i="0" u="sng" strike="noStrike" kern="1200" cap="none" spc="0" normalizeH="0" baseline="0" noProof="0" dirty="0" smtClean="0">
                <a:ln>
                  <a:noFill/>
                </a:ln>
                <a:solidFill>
                  <a:schemeClr val="tx1"/>
                </a:solidFill>
                <a:effectLst/>
                <a:uLnTx/>
                <a:uFillTx/>
              </a:rPr>
              <a:t>lighting</a:t>
            </a:r>
          </a:p>
          <a:p>
            <a:pPr marL="457200" marR="0" lvl="1" indent="0" defTabSz="914400" rtl="0" eaLnBrk="1" fontAlgn="auto" latinLnBrk="0" hangingPunct="1">
              <a:lnSpc>
                <a:spcPct val="100000"/>
              </a:lnSpc>
              <a:spcBef>
                <a:spcPct val="20000"/>
              </a:spcBef>
              <a:spcAft>
                <a:spcPts val="0"/>
              </a:spcAft>
              <a:buClr>
                <a:schemeClr val="accent1"/>
              </a:buClr>
              <a:buSzPct val="100000"/>
              <a:tabLst/>
              <a:defRPr/>
            </a:pPr>
            <a:r>
              <a:rPr lang="en-US" sz="2300" b="1" i="1" dirty="0" smtClean="0">
                <a:sym typeface="Wingdings" panose="05000000000000000000" pitchFamily="2" charset="2"/>
              </a:rPr>
              <a:t>	 </a:t>
            </a:r>
            <a:r>
              <a:rPr kumimoji="0" lang="en-US" sz="2300" b="1" i="1" strike="noStrike" kern="1200" cap="none" spc="0" normalizeH="0" baseline="0" noProof="0" dirty="0" smtClean="0">
                <a:ln>
                  <a:noFill/>
                </a:ln>
                <a:solidFill>
                  <a:schemeClr val="tx1"/>
                </a:solidFill>
                <a:effectLst/>
                <a:uLnTx/>
                <a:uFillTx/>
              </a:rPr>
              <a:t>Examples: </a:t>
            </a:r>
            <a:r>
              <a:rPr kumimoji="0" lang="en-US" sz="2300" b="1" i="1" u="sng" strike="noStrike" kern="1200" cap="none" spc="0" normalizeH="0" baseline="0" noProof="0" dirty="0" smtClean="0">
                <a:ln>
                  <a:noFill/>
                </a:ln>
                <a:solidFill>
                  <a:schemeClr val="tx1"/>
                </a:solidFill>
                <a:effectLst/>
                <a:uLnTx/>
                <a:uFillTx/>
              </a:rPr>
              <a:t>Rosenbaum House</a:t>
            </a:r>
            <a:r>
              <a:rPr kumimoji="0" lang="en-US" sz="2300" b="1" i="1" u="sng" strike="noStrike" kern="1200" cap="none" spc="0" normalizeH="0" noProof="0" dirty="0" smtClean="0">
                <a:ln>
                  <a:noFill/>
                </a:ln>
                <a:solidFill>
                  <a:schemeClr val="tx1"/>
                </a:solidFill>
                <a:effectLst/>
                <a:uLnTx/>
                <a:uFillTx/>
              </a:rPr>
              <a:t> </a:t>
            </a:r>
            <a:r>
              <a:rPr kumimoji="0" lang="en-US" sz="2300" b="1" i="1" strike="noStrike" kern="1200" cap="none" spc="0" normalizeH="0" noProof="0" dirty="0" smtClean="0">
                <a:ln>
                  <a:noFill/>
                </a:ln>
                <a:solidFill>
                  <a:schemeClr val="tx1"/>
                </a:solidFill>
                <a:effectLst/>
                <a:uLnTx/>
                <a:uFillTx/>
              </a:rPr>
              <a:t>			</a:t>
            </a:r>
            <a:endParaRPr kumimoji="0" lang="en-US" sz="2300" b="1" i="1" strike="noStrike" kern="1200" cap="none" spc="0" normalizeH="0" baseline="0" noProof="0" dirty="0" smtClean="0">
              <a:ln>
                <a:noFill/>
              </a:ln>
              <a:solidFill>
                <a:schemeClr val="tx1"/>
              </a:solidFill>
              <a:effectLst/>
              <a:uLnTx/>
              <a:uFillTx/>
            </a:endParaRPr>
          </a:p>
        </p:txBody>
      </p:sp>
      <p:pic>
        <p:nvPicPr>
          <p:cNvPr id="1026" name="Picture 2" descr="Image result for Usonian mod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33" t="38400" r="-732" b="8800"/>
          <a:stretch/>
        </p:blipFill>
        <p:spPr bwMode="auto">
          <a:xfrm>
            <a:off x="5257800" y="1447800"/>
            <a:ext cx="3657601"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296" t="1" r="1099" b="54823"/>
          <a:stretch/>
        </p:blipFill>
        <p:spPr>
          <a:xfrm>
            <a:off x="2754376" y="1447799"/>
            <a:ext cx="6161024" cy="1981201"/>
          </a:xfrm>
          <a:prstGeom prst="rect">
            <a:avLst/>
          </a:prstGeom>
        </p:spPr>
      </p:pic>
      <p:sp>
        <p:nvSpPr>
          <p:cNvPr id="3" name="Content Placeholder 2"/>
          <p:cNvSpPr>
            <a:spLocks noGrp="1"/>
          </p:cNvSpPr>
          <p:nvPr>
            <p:ph sz="quarter" idx="1"/>
          </p:nvPr>
        </p:nvSpPr>
        <p:spPr>
          <a:xfrm>
            <a:off x="265176" y="2971800"/>
            <a:ext cx="8613648" cy="3276600"/>
          </a:xfrm>
        </p:spPr>
        <p:txBody>
          <a:bodyPr>
            <a:noAutofit/>
          </a:bodyPr>
          <a:lstStyle/>
          <a:p>
            <a:r>
              <a:rPr lang="en-US" sz="2200" b="1" dirty="0" smtClean="0"/>
              <a:t>1938 </a:t>
            </a:r>
            <a:r>
              <a:rPr lang="en-US" sz="2200" b="1" u="sng" dirty="0" smtClean="0"/>
              <a:t>Florence, Alabama</a:t>
            </a:r>
          </a:p>
          <a:p>
            <a:r>
              <a:rPr lang="en-US" sz="2200" b="1" u="sng" dirty="0"/>
              <a:t>Usonian style, single-family house</a:t>
            </a:r>
          </a:p>
          <a:p>
            <a:r>
              <a:rPr lang="en-US" sz="2200" b="1" dirty="0" smtClean="0"/>
              <a:t>built for newlyweds Stanley &amp; Mildred Rosenbaum </a:t>
            </a:r>
            <a:endParaRPr lang="en-US" sz="2200" b="1" u="sng" dirty="0" smtClean="0"/>
          </a:p>
          <a:p>
            <a:r>
              <a:rPr lang="en-US" sz="2200" b="1" dirty="0" smtClean="0"/>
              <a:t>built on a </a:t>
            </a:r>
            <a:r>
              <a:rPr lang="en-US" sz="2200" b="1" u="sng" dirty="0" smtClean="0"/>
              <a:t>two acre plot in an L-shape</a:t>
            </a:r>
          </a:p>
          <a:p>
            <a:r>
              <a:rPr lang="en-US" sz="2200" b="1" dirty="0" smtClean="0"/>
              <a:t>natural materials: </a:t>
            </a:r>
            <a:r>
              <a:rPr lang="en-US" sz="2200" b="1" u="sng" dirty="0" smtClean="0"/>
              <a:t>cypress wood, brick, and glass</a:t>
            </a:r>
          </a:p>
          <a:p>
            <a:r>
              <a:rPr lang="en-US" sz="2200" b="1" dirty="0" smtClean="0"/>
              <a:t>multilevel low-rising steel-cantilevered roofs</a:t>
            </a:r>
          </a:p>
          <a:p>
            <a:r>
              <a:rPr lang="en-US" sz="2200" b="1" dirty="0"/>
              <a:t>center of the house is the "service core”</a:t>
            </a:r>
          </a:p>
          <a:p>
            <a:r>
              <a:rPr lang="en-US" sz="2200" b="1" dirty="0" smtClean="0"/>
              <a:t>rooms have their own door to the outside</a:t>
            </a:r>
          </a:p>
        </p:txBody>
      </p:sp>
      <p:sp>
        <p:nvSpPr>
          <p:cNvPr id="4" name="Title 1"/>
          <p:cNvSpPr txBox="1">
            <a:spLocks/>
          </p:cNvSpPr>
          <p:nvPr/>
        </p:nvSpPr>
        <p:spPr>
          <a:xfrm>
            <a:off x="0" y="76200"/>
            <a:ext cx="91440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Rosenbaum</a:t>
            </a:r>
            <a:r>
              <a:rPr kumimoji="0" lang="en-US" sz="4400"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House</a:t>
            </a:r>
            <a:endParaRPr kumimoji="0" lang="en-US" sz="4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2926</TotalTime>
  <Words>1035</Words>
  <Application>Microsoft Office PowerPoint</Application>
  <PresentationFormat>On-screen Show (4:3)</PresentationFormat>
  <Paragraphs>149</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Georgia</vt:lpstr>
      <vt:lpstr>Times New Roman</vt:lpstr>
      <vt:lpstr>Wingdings</vt:lpstr>
      <vt:lpstr>Wingdings 2</vt:lpstr>
      <vt:lpstr>Civic</vt:lpstr>
      <vt:lpstr>Modern Architecture</vt:lpstr>
      <vt:lpstr>The Annotated Arch (pg. 126-129) </vt:lpstr>
      <vt:lpstr>Answer Key </vt:lpstr>
      <vt:lpstr>PowerPoint Presentation</vt:lpstr>
      <vt:lpstr> </vt:lpstr>
      <vt:lpstr>   Frank Lloyd Wright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broderick</dc:creator>
  <cp:lastModifiedBy>McDonald, Benjamin</cp:lastModifiedBy>
  <cp:revision>329</cp:revision>
  <cp:lastPrinted>2013-05-14T15:47:57Z</cp:lastPrinted>
  <dcterms:created xsi:type="dcterms:W3CDTF">2008-03-19T02:43:30Z</dcterms:created>
  <dcterms:modified xsi:type="dcterms:W3CDTF">2017-05-05T15:14:02Z</dcterms:modified>
</cp:coreProperties>
</file>