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handoutMasterIdLst>
    <p:handoutMasterId r:id="rId39"/>
  </p:handoutMasterIdLst>
  <p:sldIdLst>
    <p:sldId id="256" r:id="rId2"/>
    <p:sldId id="312" r:id="rId3"/>
    <p:sldId id="257" r:id="rId4"/>
    <p:sldId id="303" r:id="rId5"/>
    <p:sldId id="297" r:id="rId6"/>
    <p:sldId id="304" r:id="rId7"/>
    <p:sldId id="265" r:id="rId8"/>
    <p:sldId id="266" r:id="rId9"/>
    <p:sldId id="268" r:id="rId10"/>
    <p:sldId id="267" r:id="rId11"/>
    <p:sldId id="269" r:id="rId12"/>
    <p:sldId id="284" r:id="rId13"/>
    <p:sldId id="271" r:id="rId14"/>
    <p:sldId id="332" r:id="rId15"/>
    <p:sldId id="327" r:id="rId16"/>
    <p:sldId id="272" r:id="rId17"/>
    <p:sldId id="328" r:id="rId18"/>
    <p:sldId id="282" r:id="rId19"/>
    <p:sldId id="329" r:id="rId20"/>
    <p:sldId id="330" r:id="rId21"/>
    <p:sldId id="331" r:id="rId22"/>
    <p:sldId id="283" r:id="rId23"/>
    <p:sldId id="294" r:id="rId24"/>
    <p:sldId id="290" r:id="rId25"/>
    <p:sldId id="322" r:id="rId26"/>
    <p:sldId id="287" r:id="rId27"/>
    <p:sldId id="333" r:id="rId28"/>
    <p:sldId id="335" r:id="rId29"/>
    <p:sldId id="288" r:id="rId30"/>
    <p:sldId id="300" r:id="rId31"/>
    <p:sldId id="299" r:id="rId32"/>
    <p:sldId id="295" r:id="rId33"/>
    <p:sldId id="325" r:id="rId34"/>
    <p:sldId id="315" r:id="rId35"/>
    <p:sldId id="292" r:id="rId36"/>
    <p:sldId id="314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2" autoAdjust="0"/>
    <p:restoredTop sz="99458" autoAdjust="0"/>
  </p:normalViewPr>
  <p:slideViewPr>
    <p:cSldViewPr>
      <p:cViewPr>
        <p:scale>
          <a:sx n="60" d="100"/>
          <a:sy n="60" d="100"/>
        </p:scale>
        <p:origin x="-330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57" tIns="46429" rIns="92857" bIns="464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57" tIns="46429" rIns="92857" bIns="46429" rtlCol="0"/>
          <a:lstStyle>
            <a:lvl1pPr algn="r">
              <a:defRPr sz="1200"/>
            </a:lvl1pPr>
          </a:lstStyle>
          <a:p>
            <a:fld id="{20D0F011-1D66-4744-8552-80D8B670E29B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57" tIns="46429" rIns="92857" bIns="464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57" tIns="46429" rIns="92857" bIns="46429" rtlCol="0" anchor="b"/>
          <a:lstStyle>
            <a:lvl1pPr algn="r">
              <a:defRPr sz="1200"/>
            </a:lvl1pPr>
          </a:lstStyle>
          <a:p>
            <a:fld id="{ECD50B39-27B5-4A9E-B4B6-ED7ACA0014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598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57" tIns="46429" rIns="92857" bIns="464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57" tIns="46429" rIns="92857" bIns="46429" rtlCol="0"/>
          <a:lstStyle>
            <a:lvl1pPr algn="r">
              <a:defRPr sz="1200"/>
            </a:lvl1pPr>
          </a:lstStyle>
          <a:p>
            <a:fld id="{53F38186-6C35-4F3E-AF6F-C09CA60AB1C2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7" tIns="46429" rIns="92857" bIns="464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57" tIns="46429" rIns="92857" bIns="464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57" tIns="46429" rIns="92857" bIns="464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57" tIns="46429" rIns="92857" bIns="46429" rtlCol="0" anchor="b"/>
          <a:lstStyle>
            <a:lvl1pPr algn="r">
              <a:defRPr sz="1200"/>
            </a:lvl1pPr>
          </a:lstStyle>
          <a:p>
            <a:fld id="{7C19872F-3096-4BCE-9707-5608D7DF3B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3813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872F-3096-4BCE-9707-5608D7DF3B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19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872F-3096-4BCE-9707-5608D7DF3B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7018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872F-3096-4BCE-9707-5608D7DF3B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6074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872F-3096-4BCE-9707-5608D7DF3B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9977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872F-3096-4BCE-9707-5608D7DF3B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2511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872F-3096-4BCE-9707-5608D7DF3B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3673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872F-3096-4BCE-9707-5608D7DF3B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5092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872F-3096-4BCE-9707-5608D7DF3B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4054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872F-3096-4BCE-9707-5608D7DF3B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0578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872F-3096-4BCE-9707-5608D7DF3B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9406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872F-3096-4BCE-9707-5608D7DF3B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0098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872F-3096-4BCE-9707-5608D7DF3B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12279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872F-3096-4BCE-9707-5608D7DF3B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25461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872F-3096-4BCE-9707-5608D7DF3B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101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2598B-44F6-496A-8F34-42772475D93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65986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872F-3096-4BCE-9707-5608D7DF3B2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48110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2598B-44F6-496A-8F34-42772475D93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42535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79DD3-8D9C-4D3C-BC3D-DEBF827283B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88378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79DD3-8D9C-4D3C-BC3D-DEBF827283B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52894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79DD3-8D9C-4D3C-BC3D-DEBF827283B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23227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79DD3-8D9C-4D3C-BC3D-DEBF827283B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52894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872F-3096-4BCE-9707-5608D7DF3B2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7391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872F-3096-4BCE-9707-5608D7DF3B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21363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2598B-44F6-496A-8F34-42772475D93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18482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872F-3096-4BCE-9707-5608D7DF3B2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0618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872F-3096-4BCE-9707-5608D7DF3B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9058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008D-3A98-4468-8038-E5A37D6AFF6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7838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872F-3096-4BCE-9707-5608D7DF3B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0720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872F-3096-4BCE-9707-5608D7DF3B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2196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872F-3096-4BCE-9707-5608D7DF3B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6111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872F-3096-4BCE-9707-5608D7DF3B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4927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855A34-2E59-49F4-8843-BF2380E0FD03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ED7CAC8-4C6F-4066-85E4-21243BF65B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855A34-2E59-49F4-8843-BF2380E0FD03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D7CAC8-4C6F-4066-85E4-21243BF65B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855A34-2E59-49F4-8843-BF2380E0FD03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D7CAC8-4C6F-4066-85E4-21243BF65B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855A34-2E59-49F4-8843-BF2380E0FD03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D7CAC8-4C6F-4066-85E4-21243BF65B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855A34-2E59-49F4-8843-BF2380E0FD03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D7CAC8-4C6F-4066-85E4-21243BF65B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855A34-2E59-49F4-8843-BF2380E0FD03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D7CAC8-4C6F-4066-85E4-21243BF65B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855A34-2E59-49F4-8843-BF2380E0FD03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D7CAC8-4C6F-4066-85E4-21243BF65B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855A34-2E59-49F4-8843-BF2380E0FD03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D7CAC8-4C6F-4066-85E4-21243BF65B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855A34-2E59-49F4-8843-BF2380E0FD03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D7CAC8-4C6F-4066-85E4-21243BF65B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2855A34-2E59-49F4-8843-BF2380E0FD03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D7CAC8-4C6F-4066-85E4-21243BF65B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855A34-2E59-49F4-8843-BF2380E0FD03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ED7CAC8-4C6F-4066-85E4-21243BF65B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2855A34-2E59-49F4-8843-BF2380E0FD03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ED7CAC8-4C6F-4066-85E4-21243BF65B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XyLNPumMMT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SZMlfm1Ln0&amp;index=12&amp;list=PLXVuKomahjzdNOrden8thb8HWbvJZK71w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8lrRvuwczk" TargetMode="Externa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jUpcyM-EK7Y" TargetMode="External"/><Relationship Id="rId4" Type="http://schemas.openxmlformats.org/officeDocument/2006/relationships/hyperlink" Target="http://www.youtube.com/watch?v=jc1Nfx4c5LQ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UI0U0lQRbug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%5b%20Dali%20%5d/(V)Salvador%20Dali%20(Discovery).as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6mp-fBJNQmU&amp;app=desktop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CAcQjRw&amp;url=https://www.flickr.com/photos/monkeyc/95165918&amp;ei=uA1NVfniMseXgwS3l4HYAg&amp;bvm=bv.92765956,d.eXY&amp;psig=AFQjCNHlmulRC0YQRntzDXblexKKlLkQEg&amp;ust=1431199536734635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Xa8s9R7-24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2133600"/>
          </a:xfrm>
        </p:spPr>
        <p:txBody>
          <a:bodyPr>
            <a:noAutofit/>
          </a:bodyPr>
          <a:lstStyle/>
          <a:p>
            <a:pPr algn="ctr"/>
            <a:r>
              <a:rPr lang="en-US" sz="6800" dirty="0" smtClean="0">
                <a:latin typeface="Segoe UI" pitchFamily="34" charset="0"/>
                <a:ea typeface="Segoe UI Black" pitchFamily="34" charset="0"/>
                <a:cs typeface="Segoe UI" pitchFamily="34" charset="0"/>
              </a:rPr>
              <a:t>~ Modern Art ~</a:t>
            </a:r>
            <a:r>
              <a:rPr lang="en-US" sz="6600" dirty="0" smtClean="0">
                <a:latin typeface="Segoe UI" pitchFamily="34" charset="0"/>
                <a:ea typeface="Segoe UI Black" pitchFamily="34" charset="0"/>
                <a:cs typeface="Segoe UI" pitchFamily="34" charset="0"/>
              </a:rPr>
              <a:t/>
            </a:r>
            <a:br>
              <a:rPr lang="en-US" sz="6600" dirty="0" smtClean="0">
                <a:latin typeface="Segoe UI" pitchFamily="34" charset="0"/>
                <a:ea typeface="Segoe UI Black" pitchFamily="34" charset="0"/>
                <a:cs typeface="Segoe UI" pitchFamily="34" charset="0"/>
              </a:rPr>
            </a:br>
            <a:r>
              <a:rPr lang="en-US" sz="1100" dirty="0" smtClean="0">
                <a:latin typeface="Segoe UI" pitchFamily="34" charset="0"/>
                <a:ea typeface="Segoe UI Black" pitchFamily="34" charset="0"/>
                <a:cs typeface="Segoe UI" pitchFamily="34" charset="0"/>
              </a:rPr>
              <a:t/>
            </a:r>
            <a:br>
              <a:rPr lang="en-US" sz="1100" dirty="0" smtClean="0">
                <a:latin typeface="Segoe UI" pitchFamily="34" charset="0"/>
                <a:ea typeface="Segoe UI Black" pitchFamily="34" charset="0"/>
                <a:cs typeface="Segoe UI" pitchFamily="34" charset="0"/>
              </a:rPr>
            </a:br>
            <a:r>
              <a:rPr lang="en-US" sz="5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 Black" pitchFamily="34" charset="0"/>
                <a:cs typeface="Segoe UI" pitchFamily="34" charset="0"/>
              </a:rPr>
              <a:t>Picasso &amp; Dali</a:t>
            </a:r>
            <a:endParaRPr lang="en-US" sz="5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 Black" pitchFamily="34" charset="0"/>
              <a:cs typeface="Segoe UI" pitchFamily="34" charset="0"/>
            </a:endParaRPr>
          </a:p>
        </p:txBody>
      </p:sp>
      <p:pic>
        <p:nvPicPr>
          <p:cNvPr id="1026" name="Picture 2" descr="C:\Users\MelCase\Desktop\Casey's Stuff\[ TEACHING STUFF ]\ARTS &amp; HUMANITIES\Unit 10 - Modern\Lesson 2 - Modern (Visual Arts)\[ Picasso ]\Picasso - photos\Bust Of Woman, 19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90800"/>
            <a:ext cx="3505200" cy="4267200"/>
          </a:xfrm>
          <a:prstGeom prst="rect">
            <a:avLst/>
          </a:prstGeom>
          <a:noFill/>
        </p:spPr>
      </p:pic>
      <p:pic>
        <p:nvPicPr>
          <p:cNvPr id="1027" name="Picture 3" descr="H:\[ TEACHING STUFF ]\ARTS &amp; HUMANITIES\Unit 10 - Modern\Lesson 2 - Modern (Visual Arts)\[ Dali ]\Dali - photos\The Persistence of Memo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590800"/>
            <a:ext cx="5638800" cy="4267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5638800" cy="4724400"/>
          </a:xfrm>
        </p:spPr>
        <p:txBody>
          <a:bodyPr>
            <a:noAutofit/>
          </a:bodyPr>
          <a:lstStyle/>
          <a:p>
            <a:r>
              <a:rPr lang="en-US" sz="2400" b="1" i="1" dirty="0" smtClean="0">
                <a:latin typeface="Segoe UI" pitchFamily="34" charset="0"/>
                <a:cs typeface="Segoe UI" pitchFamily="34" charset="0"/>
              </a:rPr>
              <a:t>Characteristics</a:t>
            </a:r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:</a:t>
            </a:r>
          </a:p>
          <a:p>
            <a:pPr lvl="1"/>
            <a:r>
              <a:rPr lang="en-US" sz="2400" b="1" u="sng" dirty="0" smtClean="0">
                <a:latin typeface="Segoe UI" pitchFamily="34" charset="0"/>
                <a:cs typeface="Segoe UI" pitchFamily="34" charset="0"/>
              </a:rPr>
              <a:t>African masks allowed Picasso   to learn how to show one subject from multiple perspectives.</a:t>
            </a:r>
          </a:p>
          <a:p>
            <a:pPr lvl="1"/>
            <a:endParaRPr lang="en-US" sz="2400" b="1" u="sng" dirty="0" smtClean="0">
              <a:latin typeface="Segoe UI" pitchFamily="34" charset="0"/>
              <a:cs typeface="Segoe UI" pitchFamily="34" charset="0"/>
            </a:endParaRPr>
          </a:p>
          <a:p>
            <a:r>
              <a:rPr lang="en-US" sz="2400" b="1" i="1" dirty="0" smtClean="0">
                <a:latin typeface="Segoe UI" pitchFamily="34" charset="0"/>
                <a:cs typeface="Segoe UI" pitchFamily="34" charset="0"/>
              </a:rPr>
              <a:t>Examples of influence in work: </a:t>
            </a:r>
          </a:p>
          <a:p>
            <a:pPr lvl="1"/>
            <a:r>
              <a:rPr lang="en-US" sz="2400" b="1" u="sng" dirty="0" smtClean="0">
                <a:latin typeface="Segoe UI" pitchFamily="34" charset="0"/>
                <a:cs typeface="Segoe UI" pitchFamily="34" charset="0"/>
              </a:rPr>
              <a:t>Three women have on African masks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1200" y="5181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Segoe UI" pitchFamily="34" charset="0"/>
                <a:cs typeface="Segoe UI" pitchFamily="34" charset="0"/>
              </a:rPr>
              <a:t>Les Demoiselles </a:t>
            </a:r>
            <a:r>
              <a:rPr lang="en-US" b="1" i="1" dirty="0" err="1" smtClean="0">
                <a:latin typeface="Segoe UI" pitchFamily="34" charset="0"/>
                <a:cs typeface="Segoe UI" pitchFamily="34" charset="0"/>
              </a:rPr>
              <a:t>d'Avignon</a:t>
            </a:r>
            <a:r>
              <a:rPr lang="en-US" b="1" i="1" dirty="0" smtClean="0">
                <a:latin typeface="Segoe UI" pitchFamily="34" charset="0"/>
                <a:cs typeface="Segoe UI" pitchFamily="34" charset="0"/>
              </a:rPr>
              <a:t>, 1907</a:t>
            </a:r>
            <a:endParaRPr lang="en-US" b="1" i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>
            <a:normAutofit/>
          </a:bodyPr>
          <a:lstStyle/>
          <a:p>
            <a:pPr algn="ctr"/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The African Influence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7106" name="Picture 2" descr="C:\Users\MelCase\Desktop\Les Demoiselles d'Avign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814461"/>
            <a:ext cx="3245952" cy="336811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791200" y="6103203"/>
            <a:ext cx="304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 smtClean="0">
                <a:hlinkClick r:id="rId4"/>
              </a:rPr>
              <a:t>https://www.youtube.com/watch?v=XyLNPumMMTs</a:t>
            </a:r>
            <a:endParaRPr lang="en-US" sz="1600" b="1" dirty="0" smtClean="0"/>
          </a:p>
          <a:p>
            <a:pPr algn="r"/>
            <a:endParaRPr lang="en-US" sz="16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5410200" cy="4389120"/>
          </a:xfrm>
        </p:spPr>
        <p:txBody>
          <a:bodyPr>
            <a:normAutofit fontScale="92500"/>
          </a:bodyPr>
          <a:lstStyle/>
          <a:p>
            <a:r>
              <a:rPr lang="en-US" b="1" i="1" dirty="0" smtClean="0">
                <a:latin typeface="Segoe UI" pitchFamily="34" charset="0"/>
                <a:cs typeface="Segoe UI" pitchFamily="34" charset="0"/>
              </a:rPr>
              <a:t>Characteristics:</a:t>
            </a:r>
          </a:p>
          <a:p>
            <a:pPr lvl="1"/>
            <a:r>
              <a:rPr lang="en-US" b="1" u="sng" dirty="0" smtClean="0">
                <a:latin typeface="Segoe UI" pitchFamily="34" charset="0"/>
                <a:cs typeface="Segoe UI" pitchFamily="34" charset="0"/>
              </a:rPr>
              <a:t>Cubism- natural forms were reduced to fractured, geometric structures, or “little cubes.”</a:t>
            </a:r>
          </a:p>
          <a:p>
            <a:pPr lvl="1"/>
            <a:endParaRPr lang="en-US" b="1" i="1" u="sng" dirty="0" smtClean="0">
              <a:latin typeface="Segoe UI" pitchFamily="34" charset="0"/>
              <a:cs typeface="Segoe UI" pitchFamily="34" charset="0"/>
            </a:endParaRPr>
          </a:p>
          <a:p>
            <a:r>
              <a:rPr lang="en-US" b="1" i="1" dirty="0" smtClean="0">
                <a:latin typeface="Segoe UI" pitchFamily="34" charset="0"/>
                <a:cs typeface="Segoe UI" pitchFamily="34" charset="0"/>
              </a:rPr>
              <a:t>Examples of Influence in Work: </a:t>
            </a:r>
          </a:p>
          <a:p>
            <a:pPr lvl="1"/>
            <a:r>
              <a:rPr lang="en-US" b="1" u="sng" dirty="0" smtClean="0">
                <a:latin typeface="Segoe UI" pitchFamily="34" charset="0"/>
                <a:cs typeface="Segoe UI" pitchFamily="34" charset="0"/>
              </a:rPr>
              <a:t>All subject matter is made by arranging shapes </a:t>
            </a:r>
            <a:r>
              <a:rPr lang="en-US" b="1" dirty="0" smtClean="0">
                <a:latin typeface="Segoe UI" pitchFamily="34" charset="0"/>
                <a:cs typeface="Segoe UI" pitchFamily="34" charset="0"/>
              </a:rPr>
              <a:t>(looks like ZZ Top)</a:t>
            </a:r>
          </a:p>
          <a:p>
            <a:pPr lvl="1"/>
            <a:endParaRPr lang="en-US" b="1" dirty="0" smtClean="0">
              <a:latin typeface="Segoe UI" pitchFamily="34" charset="0"/>
              <a:cs typeface="Segoe UI" pitchFamily="34" charset="0"/>
            </a:endParaRPr>
          </a:p>
          <a:p>
            <a:r>
              <a:rPr lang="en-US" b="1" dirty="0" smtClean="0">
                <a:latin typeface="Segoe UI" pitchFamily="34" charset="0"/>
                <a:cs typeface="Segoe UI" pitchFamily="34" charset="0"/>
              </a:rPr>
              <a:t>Became the first movement toward abstract art.</a:t>
            </a:r>
            <a:endParaRPr lang="en-US" b="1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" name="Picture 3" descr="three musicians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5741342" y="1295400"/>
            <a:ext cx="3250258" cy="289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42026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Segoe UI" pitchFamily="34" charset="0"/>
                <a:cs typeface="Segoe UI" pitchFamily="34" charset="0"/>
              </a:rPr>
              <a:t>Three Musicians, 1921</a:t>
            </a:r>
            <a:endParaRPr lang="en-US" b="1" i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>
            <a:normAutofit/>
          </a:bodyPr>
          <a:lstStyle/>
          <a:p>
            <a:pPr algn="ctr"/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The Cubism Period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48200" y="5638800"/>
            <a:ext cx="4191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hlinkClick r:id="rId4"/>
              </a:rPr>
              <a:t>https://</a:t>
            </a:r>
            <a:r>
              <a:rPr lang="en-US" sz="1600" b="1" dirty="0" smtClean="0">
                <a:hlinkClick r:id="rId4"/>
              </a:rPr>
              <a:t>www.youtube.com/watch?v=DSZMlfm1Ln0&amp;index=12&amp;list=PLXVuKomahjzdNOrden8thb8HWbvJZK71w</a:t>
            </a:r>
            <a:endParaRPr lang="en-US" sz="1600" b="1" dirty="0" smtClean="0"/>
          </a:p>
          <a:p>
            <a:endParaRPr lang="en-US" sz="16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10600" cy="5181600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latin typeface="Segoe UI" pitchFamily="34" charset="0"/>
                <a:cs typeface="Segoe UI" pitchFamily="34" charset="0"/>
              </a:rPr>
              <a:t>Best known for: Looking cross-eyed through a kaleidoscope, suggesting their feelings through neutral color and geometric forms</a:t>
            </a:r>
          </a:p>
          <a:p>
            <a:endParaRPr lang="en-US" sz="900" b="1" dirty="0" smtClean="0">
              <a:latin typeface="Segoe UI" pitchFamily="34" charset="0"/>
              <a:cs typeface="Segoe UI" pitchFamily="34" charset="0"/>
            </a:endParaRPr>
          </a:p>
          <a:p>
            <a:r>
              <a:rPr lang="en-US" sz="2200" b="1" dirty="0" smtClean="0">
                <a:latin typeface="Segoe UI" pitchFamily="34" charset="0"/>
                <a:cs typeface="Segoe UI" pitchFamily="34" charset="0"/>
              </a:rPr>
              <a:t>Two phases of Cubism: </a:t>
            </a:r>
          </a:p>
          <a:p>
            <a:pPr lvl="1"/>
            <a:r>
              <a:rPr lang="en-US" sz="2200" b="1" u="sng" dirty="0" smtClean="0">
                <a:latin typeface="Segoe UI" pitchFamily="34" charset="0"/>
                <a:cs typeface="Segoe UI" pitchFamily="34" charset="0"/>
              </a:rPr>
              <a:t>Analytic:</a:t>
            </a:r>
            <a:r>
              <a:rPr lang="en-US" sz="2200" b="1" dirty="0" smtClean="0">
                <a:latin typeface="Segoe UI" pitchFamily="34" charset="0"/>
                <a:cs typeface="Segoe UI" pitchFamily="34" charset="0"/>
              </a:rPr>
              <a:t>  artists tried to </a:t>
            </a:r>
            <a:r>
              <a:rPr lang="en-US" sz="2200" b="1" u="sng" dirty="0" smtClean="0">
                <a:latin typeface="Segoe UI" pitchFamily="34" charset="0"/>
                <a:cs typeface="Segoe UI" pitchFamily="34" charset="0"/>
              </a:rPr>
              <a:t>depict an object from many different angles at once</a:t>
            </a:r>
          </a:p>
          <a:p>
            <a:pPr lvl="1"/>
            <a:endParaRPr lang="en-US" sz="800" b="1" u="sng" dirty="0" smtClean="0">
              <a:latin typeface="Segoe UI" pitchFamily="34" charset="0"/>
              <a:cs typeface="Segoe UI" pitchFamily="34" charset="0"/>
            </a:endParaRPr>
          </a:p>
          <a:p>
            <a:pPr lvl="1"/>
            <a:r>
              <a:rPr lang="en-US" sz="2200" b="1" u="sng" dirty="0" smtClean="0">
                <a:latin typeface="Segoe UI" pitchFamily="34" charset="0"/>
                <a:cs typeface="Segoe UI" pitchFamily="34" charset="0"/>
              </a:rPr>
              <a:t>Synthetic</a:t>
            </a:r>
            <a:r>
              <a:rPr lang="en-US" sz="2200" b="1" dirty="0" smtClean="0">
                <a:latin typeface="Segoe UI" pitchFamily="34" charset="0"/>
                <a:cs typeface="Segoe UI" pitchFamily="34" charset="0"/>
              </a:rPr>
              <a:t>:  builds a picture from </a:t>
            </a:r>
            <a:r>
              <a:rPr lang="en-US" sz="2200" b="1" u="sng" dirty="0" smtClean="0">
                <a:latin typeface="Segoe UI" pitchFamily="34" charset="0"/>
                <a:cs typeface="Segoe UI" pitchFamily="34" charset="0"/>
              </a:rPr>
              <a:t>a combination of abstract signs and visual elements</a:t>
            </a:r>
          </a:p>
          <a:p>
            <a:pPr lvl="1"/>
            <a:endParaRPr lang="en-US" sz="2200" b="1" dirty="0" smtClean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http://www.artchive.com/artchive/p/picasso/kahnweil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562600" y="3478553"/>
            <a:ext cx="2539878" cy="3379447"/>
          </a:xfrm>
          <a:prstGeom prst="rect">
            <a:avLst/>
          </a:prstGeom>
          <a:noFill/>
        </p:spPr>
      </p:pic>
      <p:pic>
        <p:nvPicPr>
          <p:cNvPr id="40961" name="Picture 1" descr="C:\Users\MelCase\Desktop\Casey's Stuff\[ TEACHING STUFF ]\ARTS &amp; HUMANITIES\Unit 10 - Modern\Lesson 2 - Modern (Visual Arts)\[ Picasso ]\Picasso - photos\The Mandolin, 19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2587" y="3478553"/>
            <a:ext cx="2426413" cy="3379447"/>
          </a:xfrm>
          <a:prstGeom prst="rect">
            <a:avLst/>
          </a:prstGeom>
          <a:noFill/>
        </p:spPr>
      </p:pic>
      <p:pic>
        <p:nvPicPr>
          <p:cNvPr id="5" name="Content Placeholder 3" descr="selfpor_picas_07_lg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>
          <a:xfrm>
            <a:off x="3429000" y="3478554"/>
            <a:ext cx="2264529" cy="33794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419600"/>
            <a:ext cx="8686800" cy="1676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It is regarded as Modern art’s most powerful </a:t>
            </a:r>
            <a:r>
              <a:rPr lang="en-US" sz="2400" b="1" u="sng" dirty="0" smtClean="0">
                <a:latin typeface="Segoe UI" pitchFamily="34" charset="0"/>
                <a:cs typeface="Segoe UI" pitchFamily="34" charset="0"/>
              </a:rPr>
              <a:t>anti-war statement.</a:t>
            </a:r>
          </a:p>
          <a:p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Commissioned by the Spanish Republican government for the Spanish pavilion at the 1937 World’s Fair in Paris.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91312"/>
          </a:xfrm>
        </p:spPr>
        <p:txBody>
          <a:bodyPr>
            <a:noAutofit/>
          </a:bodyPr>
          <a:lstStyle/>
          <a:p>
            <a:pPr algn="ctr"/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Guernica </a:t>
            </a:r>
            <a:r>
              <a:rPr lang="en-US" sz="3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(1937)</a:t>
            </a:r>
            <a:endParaRPr lang="en-US" sz="4000" i="1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5" name="Picture 4" descr="guern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914400"/>
            <a:ext cx="7848600" cy="33435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230" y="4267200"/>
            <a:ext cx="8050770" cy="2057400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latin typeface="Segoe UI" pitchFamily="34" charset="0"/>
                <a:cs typeface="Segoe UI" pitchFamily="34" charset="0"/>
              </a:rPr>
              <a:t>Commemorates the </a:t>
            </a:r>
            <a:r>
              <a:rPr lang="en-US" sz="2200" b="1" u="sng" dirty="0" smtClean="0">
                <a:latin typeface="Segoe UI" pitchFamily="34" charset="0"/>
                <a:cs typeface="Segoe UI" pitchFamily="34" charset="0"/>
              </a:rPr>
              <a:t>Nazi </a:t>
            </a:r>
            <a:r>
              <a:rPr lang="en-US" sz="2200" b="1" dirty="0" smtClean="0">
                <a:latin typeface="Segoe UI" pitchFamily="34" charset="0"/>
                <a:cs typeface="Segoe UI" pitchFamily="34" charset="0"/>
              </a:rPr>
              <a:t>bombing of </a:t>
            </a:r>
            <a:r>
              <a:rPr lang="en-US" sz="2200" b="1" u="sng" dirty="0" err="1" smtClean="0">
                <a:latin typeface="Segoe UI" pitchFamily="34" charset="0"/>
                <a:cs typeface="Segoe UI" pitchFamily="34" charset="0"/>
              </a:rPr>
              <a:t>Gernika</a:t>
            </a:r>
            <a:r>
              <a:rPr lang="en-US" sz="2200" b="1" u="sng" dirty="0" smtClean="0">
                <a:latin typeface="Segoe UI" pitchFamily="34" charset="0"/>
                <a:cs typeface="Segoe UI" pitchFamily="34" charset="0"/>
              </a:rPr>
              <a:t>, </a:t>
            </a:r>
            <a:r>
              <a:rPr lang="en-US" sz="2200" b="1" dirty="0" smtClean="0">
                <a:latin typeface="Segoe UI" pitchFamily="34" charset="0"/>
                <a:cs typeface="Segoe UI" pitchFamily="34" charset="0"/>
              </a:rPr>
              <a:t>Spain on April 27, 1937 during the </a:t>
            </a:r>
            <a:r>
              <a:rPr lang="en-US" sz="2200" b="1" u="sng" dirty="0" smtClean="0">
                <a:latin typeface="Segoe UI" pitchFamily="34" charset="0"/>
                <a:cs typeface="Segoe UI" pitchFamily="34" charset="0"/>
              </a:rPr>
              <a:t>Spanish Civil War</a:t>
            </a:r>
            <a:r>
              <a:rPr lang="en-US" sz="2200" b="1" dirty="0" smtClean="0">
                <a:latin typeface="Segoe UI" pitchFamily="34" charset="0"/>
                <a:cs typeface="Segoe UI" pitchFamily="34" charset="0"/>
              </a:rPr>
              <a:t>. </a:t>
            </a:r>
            <a:r>
              <a:rPr lang="en-US" sz="2200" b="1" dirty="0" err="1" smtClean="0">
                <a:latin typeface="Segoe UI" pitchFamily="34" charset="0"/>
                <a:cs typeface="Segoe UI" pitchFamily="34" charset="0"/>
              </a:rPr>
              <a:t>Gernika</a:t>
            </a:r>
            <a:r>
              <a:rPr lang="en-US" sz="2200" b="1" dirty="0" smtClean="0">
                <a:latin typeface="Segoe UI" pitchFamily="34" charset="0"/>
                <a:cs typeface="Segoe UI" pitchFamily="34" charset="0"/>
              </a:rPr>
              <a:t> burned for three days due to the brutal Nazi attack; this small village was not a logical choice for bombing-</a:t>
            </a:r>
            <a:r>
              <a:rPr lang="en-US" sz="2200" b="1" i="1" dirty="0" smtClean="0">
                <a:latin typeface="Segoe UI" pitchFamily="34" charset="0"/>
                <a:cs typeface="Segoe UI" pitchFamily="34" charset="0"/>
              </a:rPr>
              <a:t>why?</a:t>
            </a:r>
            <a:endParaRPr lang="en-US" sz="2200" b="1" dirty="0" smtClean="0">
              <a:latin typeface="Segoe UI" pitchFamily="34" charset="0"/>
              <a:cs typeface="Segoe UI" pitchFamily="34" charset="0"/>
            </a:endParaRPr>
          </a:p>
          <a:p>
            <a:r>
              <a:rPr lang="en-US" sz="2200" b="1" u="sng" dirty="0" smtClean="0">
                <a:latin typeface="Segoe UI" pitchFamily="34" charset="0"/>
                <a:cs typeface="Segoe UI" pitchFamily="34" charset="0"/>
              </a:rPr>
              <a:t>Sixteen hundred civilians are killed or wounded.  </a:t>
            </a:r>
            <a:endParaRPr lang="en-US" sz="2200" b="1" u="sng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91312"/>
          </a:xfrm>
        </p:spPr>
        <p:txBody>
          <a:bodyPr>
            <a:noAutofit/>
          </a:bodyPr>
          <a:lstStyle/>
          <a:p>
            <a:pPr algn="ctr"/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Guernica </a:t>
            </a:r>
            <a:r>
              <a:rPr lang="en-US" sz="3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(1937)</a:t>
            </a:r>
            <a:endParaRPr lang="en-US" sz="4000" i="1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5" name="Picture 4" descr="guern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914400"/>
            <a:ext cx="7848600" cy="334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0218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581400"/>
            <a:ext cx="8763000" cy="29718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The soldier’s left hand:</a:t>
            </a:r>
          </a:p>
          <a:p>
            <a:pPr lvl="1"/>
            <a:r>
              <a:rPr lang="en-US" sz="2400" b="1" u="sng" dirty="0" smtClean="0">
                <a:latin typeface="Segoe UI" pitchFamily="34" charset="0"/>
                <a:cs typeface="Segoe UI" pitchFamily="34" charset="0"/>
              </a:rPr>
              <a:t>There is a “stigmata” present---the spot on Jesus’ hand where he was nailed to the cross</a:t>
            </a:r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. This doesn’t mean that the solder was a martyr; </a:t>
            </a:r>
            <a:r>
              <a:rPr lang="en-US" sz="2400" b="1" u="sng" dirty="0" smtClean="0">
                <a:latin typeface="Segoe UI" pitchFamily="34" charset="0"/>
                <a:cs typeface="Segoe UI" pitchFamily="34" charset="0"/>
              </a:rPr>
              <a:t>it means that he died for Spain, but there was no glory in it.</a:t>
            </a:r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 It is also a reference to Goya’s </a:t>
            </a:r>
            <a:r>
              <a:rPr lang="en-US" sz="2400" b="1" i="1" dirty="0" smtClean="0">
                <a:latin typeface="Segoe UI" pitchFamily="34" charset="0"/>
                <a:cs typeface="Segoe UI" pitchFamily="34" charset="0"/>
              </a:rPr>
              <a:t>“Third of May, 1808.”</a:t>
            </a:r>
          </a:p>
        </p:txBody>
      </p:sp>
      <p:pic>
        <p:nvPicPr>
          <p:cNvPr id="4" name="Picture 3" descr="guernica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t="79812" r="81424"/>
          <a:stretch/>
        </p:blipFill>
        <p:spPr>
          <a:xfrm>
            <a:off x="2136648" y="1066800"/>
            <a:ext cx="5102352" cy="23622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91312"/>
          </a:xfrm>
        </p:spPr>
        <p:txBody>
          <a:bodyPr>
            <a:noAutofit/>
          </a:bodyPr>
          <a:lstStyle/>
          <a:p>
            <a:pPr algn="ctr"/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Symbolism in Guernica</a:t>
            </a:r>
            <a:endParaRPr lang="en-US" sz="4000" i="1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5364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uernica.jpg"/>
          <p:cNvPicPr>
            <a:picLocks noChangeAspect="1"/>
          </p:cNvPicPr>
          <p:nvPr/>
        </p:nvPicPr>
        <p:blipFill rotWithShape="1">
          <a:blip r:embed="rId3" cstate="print"/>
          <a:srcRect t="29360" r="78333" b="16954"/>
          <a:stretch/>
        </p:blipFill>
        <p:spPr>
          <a:xfrm>
            <a:off x="2590800" y="309034"/>
            <a:ext cx="4038600" cy="426296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609600" y="4648200"/>
            <a:ext cx="7772400" cy="17526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The woman and child on the left:</a:t>
            </a:r>
          </a:p>
          <a:p>
            <a:pPr lvl="1"/>
            <a:r>
              <a:rPr lang="en-US" sz="2800" b="1" u="sng" dirty="0" smtClean="0">
                <a:latin typeface="Segoe UI" pitchFamily="34" charset="0"/>
                <a:cs typeface="Segoe UI" pitchFamily="34" charset="0"/>
              </a:rPr>
              <a:t>Represents the innocent civilians who were ruthlessly murdered at </a:t>
            </a:r>
            <a:r>
              <a:rPr lang="en-US" sz="2800" b="1" u="sng" dirty="0" err="1" smtClean="0">
                <a:latin typeface="Segoe UI" pitchFamily="34" charset="0"/>
                <a:cs typeface="Segoe UI" pitchFamily="34" charset="0"/>
              </a:rPr>
              <a:t>Gernika</a:t>
            </a:r>
            <a:r>
              <a:rPr lang="en-US" sz="2800" b="1" u="sng" dirty="0" smtClean="0">
                <a:latin typeface="Segoe UI" pitchFamily="34" charset="0"/>
                <a:cs typeface="Segoe UI" pitchFamily="34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581400"/>
            <a:ext cx="8915400" cy="25908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The Minotaur:</a:t>
            </a:r>
          </a:p>
          <a:p>
            <a:pPr lvl="1"/>
            <a:r>
              <a:rPr lang="en-US" sz="2600" b="1" dirty="0" smtClean="0">
                <a:latin typeface="Segoe UI" pitchFamily="34" charset="0"/>
                <a:cs typeface="Segoe UI" pitchFamily="34" charset="0"/>
              </a:rPr>
              <a:t>Is a half man, half bull figure from Greek mythology. He hunted people in the labyrinth and killed them. Here, </a:t>
            </a:r>
            <a:r>
              <a:rPr lang="en-US" sz="2600" b="1" u="sng" dirty="0" smtClean="0">
                <a:latin typeface="Segoe UI" pitchFamily="34" charset="0"/>
                <a:cs typeface="Segoe UI" pitchFamily="34" charset="0"/>
              </a:rPr>
              <a:t>it represents the Nazis.</a:t>
            </a:r>
            <a:r>
              <a:rPr lang="en-US" sz="2600" b="1" dirty="0" smtClean="0">
                <a:latin typeface="Segoe UI" pitchFamily="34" charset="0"/>
                <a:cs typeface="Segoe UI" pitchFamily="34" charset="0"/>
              </a:rPr>
              <a:t> After all, it is the Minotaur who creates all of the destruction. </a:t>
            </a:r>
          </a:p>
        </p:txBody>
      </p:sp>
      <p:pic>
        <p:nvPicPr>
          <p:cNvPr id="4" name="Picture 3" descr="guernica.jpg"/>
          <p:cNvPicPr>
            <a:picLocks noChangeAspect="1"/>
          </p:cNvPicPr>
          <p:nvPr/>
        </p:nvPicPr>
        <p:blipFill rotWithShape="1">
          <a:blip r:embed="rId3" cstate="print">
            <a:lum bright="10000"/>
          </a:blip>
          <a:srcRect r="75736" b="55814"/>
          <a:stretch/>
        </p:blipFill>
        <p:spPr>
          <a:xfrm>
            <a:off x="2514600" y="304800"/>
            <a:ext cx="4158853" cy="322626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638978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429000"/>
            <a:ext cx="8991600" cy="1905000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The Soldier’s Face:</a:t>
            </a:r>
          </a:p>
          <a:p>
            <a:pPr lvl="1"/>
            <a:r>
              <a:rPr lang="en-US" sz="2600" b="1" dirty="0" smtClean="0">
                <a:latin typeface="Segoe UI" pitchFamily="34" charset="0"/>
                <a:cs typeface="Segoe UI" pitchFamily="34" charset="0"/>
              </a:rPr>
              <a:t>The soldier died in pain. He is not a glorified soldier of the state. War is terrible and painful; you can see it in his face. </a:t>
            </a:r>
            <a:r>
              <a:rPr lang="en-US" sz="2600" b="1" u="sng" dirty="0" smtClean="0">
                <a:latin typeface="Segoe UI" pitchFamily="34" charset="0"/>
                <a:cs typeface="Segoe UI" pitchFamily="34" charset="0"/>
              </a:rPr>
              <a:t>He symbolizes the brutality of war. </a:t>
            </a:r>
          </a:p>
        </p:txBody>
      </p:sp>
      <p:pic>
        <p:nvPicPr>
          <p:cNvPr id="4" name="Picture 3" descr="guernica.jpg"/>
          <p:cNvPicPr>
            <a:picLocks noChangeAspect="1"/>
          </p:cNvPicPr>
          <p:nvPr/>
        </p:nvPicPr>
        <p:blipFill rotWithShape="1">
          <a:blip r:embed="rId3" cstate="print">
            <a:lum bright="10000"/>
          </a:blip>
          <a:srcRect l="13064" t="70423" r="67600"/>
          <a:stretch/>
        </p:blipFill>
        <p:spPr>
          <a:xfrm>
            <a:off x="2209800" y="380999"/>
            <a:ext cx="4267200" cy="278066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28800"/>
            <a:ext cx="5257800" cy="2286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The cut in the horse’s side:</a:t>
            </a:r>
          </a:p>
          <a:p>
            <a:pPr lvl="1"/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It is a very deep cut that will kill the horse.</a:t>
            </a:r>
            <a:r>
              <a:rPr lang="en-US" sz="2400" b="1" u="sng" dirty="0" smtClean="0">
                <a:latin typeface="Segoe UI" pitchFamily="34" charset="0"/>
                <a:cs typeface="Segoe UI" pitchFamily="34" charset="0"/>
              </a:rPr>
              <a:t> It shows that nothing good can come from war</a:t>
            </a:r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; war destroys society. </a:t>
            </a:r>
          </a:p>
          <a:p>
            <a:endParaRPr lang="en-US" sz="2400" b="1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" name="Picture 3" descr="guernica.jpg"/>
          <p:cNvPicPr>
            <a:picLocks noChangeAspect="1"/>
          </p:cNvPicPr>
          <p:nvPr/>
        </p:nvPicPr>
        <p:blipFill rotWithShape="1">
          <a:blip r:embed="rId3" cstate="print">
            <a:lum bright="10000"/>
          </a:blip>
          <a:srcRect l="31667" t="13693" r="50833"/>
          <a:stretch/>
        </p:blipFill>
        <p:spPr>
          <a:xfrm>
            <a:off x="5715000" y="228600"/>
            <a:ext cx="3048000" cy="640370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10564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686800" cy="4770120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 smtClean="0">
                <a:latin typeface="Segoe UI" pitchFamily="34" charset="0"/>
                <a:cs typeface="Segoe UI" pitchFamily="34" charset="0"/>
              </a:rPr>
              <a:t>Objective: </a:t>
            </a:r>
            <a:r>
              <a:rPr lang="en-US" sz="2600" b="1" dirty="0" smtClean="0">
                <a:latin typeface="Segoe UI" pitchFamily="34" charset="0"/>
                <a:cs typeface="Segoe UI" pitchFamily="34" charset="0"/>
              </a:rPr>
              <a:t>to understand the dramatic changes in the world from 1900 to 2000</a:t>
            </a:r>
          </a:p>
          <a:p>
            <a:pPr>
              <a:buNone/>
            </a:pPr>
            <a:endParaRPr lang="en-US" sz="1200" b="1" dirty="0" smtClean="0">
              <a:latin typeface="Segoe UI" pitchFamily="34" charset="0"/>
              <a:cs typeface="Segoe UI" pitchFamily="34" charset="0"/>
            </a:endParaRPr>
          </a:p>
          <a:p>
            <a:r>
              <a:rPr lang="en-US" sz="3000" b="1" dirty="0" smtClean="0">
                <a:latin typeface="Segoe UI" pitchFamily="34" charset="0"/>
                <a:cs typeface="Segoe UI" pitchFamily="34" charset="0"/>
              </a:rPr>
              <a:t>Assignment: </a:t>
            </a:r>
          </a:p>
          <a:p>
            <a:pPr lvl="1"/>
            <a:r>
              <a:rPr lang="en-US" sz="2600" b="1" dirty="0" smtClean="0">
                <a:latin typeface="Segoe UI" pitchFamily="34" charset="0"/>
                <a:cs typeface="Segoe UI" pitchFamily="34" charset="0"/>
              </a:rPr>
              <a:t>While watching the following video, you are to write down an event that can be applied to the following categories:</a:t>
            </a:r>
          </a:p>
          <a:p>
            <a:pPr lvl="2">
              <a:buNone/>
            </a:pPr>
            <a:r>
              <a:rPr lang="en-US" sz="2200" b="1" dirty="0" smtClean="0">
                <a:latin typeface="Segoe UI" pitchFamily="34" charset="0"/>
                <a:cs typeface="Segoe UI" pitchFamily="34" charset="0"/>
              </a:rPr>
              <a:t>	1) War</a:t>
            </a:r>
          </a:p>
          <a:p>
            <a:pPr lvl="2">
              <a:buNone/>
            </a:pPr>
            <a:r>
              <a:rPr lang="en-US" sz="2200" b="1" dirty="0" smtClean="0">
                <a:latin typeface="Segoe UI" pitchFamily="34" charset="0"/>
                <a:cs typeface="Segoe UI" pitchFamily="34" charset="0"/>
              </a:rPr>
              <a:t>	2) The Women’s Rights Movement</a:t>
            </a:r>
          </a:p>
          <a:p>
            <a:pPr lvl="2">
              <a:buNone/>
            </a:pPr>
            <a:r>
              <a:rPr lang="en-US" sz="2200" b="1" dirty="0" smtClean="0">
                <a:latin typeface="Segoe UI" pitchFamily="34" charset="0"/>
                <a:cs typeface="Segoe UI" pitchFamily="34" charset="0"/>
              </a:rPr>
              <a:t>	3) The Civil Rights Movement</a:t>
            </a:r>
          </a:p>
          <a:p>
            <a:pPr lvl="2">
              <a:buNone/>
            </a:pPr>
            <a:r>
              <a:rPr lang="en-US" sz="2200" b="1" dirty="0" smtClean="0">
                <a:latin typeface="Segoe UI" pitchFamily="34" charset="0"/>
                <a:cs typeface="Segoe UI" pitchFamily="34" charset="0"/>
              </a:rPr>
              <a:t>	4) Commercialism</a:t>
            </a:r>
          </a:p>
          <a:p>
            <a:pPr lvl="2">
              <a:buNone/>
            </a:pPr>
            <a:r>
              <a:rPr lang="en-US" sz="2200" b="1" dirty="0" smtClean="0">
                <a:latin typeface="Segoe UI" pitchFamily="34" charset="0"/>
                <a:cs typeface="Segoe UI" pitchFamily="34" charset="0"/>
              </a:rPr>
              <a:t> 	5) Technological Advances</a:t>
            </a:r>
          </a:p>
          <a:p>
            <a:pPr lvl="2">
              <a:buNone/>
            </a:pPr>
            <a:r>
              <a:rPr lang="en-US" sz="2200" b="1" dirty="0" smtClean="0">
                <a:latin typeface="Segoe UI" pitchFamily="34" charset="0"/>
                <a:cs typeface="Segoe UI" pitchFamily="34" charset="0"/>
              </a:rPr>
              <a:t>	6) Globalization</a:t>
            </a:r>
          </a:p>
          <a:p>
            <a:pPr lvl="2">
              <a:buNone/>
            </a:pPr>
            <a:endParaRPr lang="en-US" sz="1700" b="1" dirty="0" smtClean="0">
              <a:latin typeface="Segoe UI" pitchFamily="34" charset="0"/>
              <a:cs typeface="Segoe UI" pitchFamily="34" charset="0"/>
            </a:endParaRPr>
          </a:p>
          <a:p>
            <a:pPr lvl="1"/>
            <a:r>
              <a:rPr lang="en-US" sz="2600" b="1" dirty="0" smtClean="0">
                <a:latin typeface="Segoe UI" pitchFamily="34" charset="0"/>
                <a:cs typeface="Segoe UI" pitchFamily="34" charset="0"/>
              </a:rPr>
              <a:t>You must include the event/object name and date </a:t>
            </a:r>
          </a:p>
          <a:p>
            <a:pPr lvl="1"/>
            <a:endParaRPr lang="en-US" b="1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" name="Picture 3" descr="C:\Users\Lornadoone\AppData\Local\Microsoft\Windows\Temporary Internet Files\Content.IE5\JEO48MEZ\MCj041366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200400"/>
            <a:ext cx="1905000" cy="1828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63246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579120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Lucida Sans Unicode" pitchFamily="34" charset="0"/>
                <a:cs typeface="Lucida Sans Unicode" pitchFamily="34" charset="0"/>
                <a:hlinkClick r:id="rId3"/>
              </a:rPr>
              <a:t>http://www.youtube.com/watch?v=E8lrRvuwczk</a:t>
            </a:r>
            <a:r>
              <a:rPr lang="en-US" sz="2000" b="1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endParaRPr lang="en-US" sz="2000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800" i="1" dirty="0" smtClean="0">
                <a:latin typeface="Segoe UI" pitchFamily="34" charset="0"/>
                <a:cs typeface="Segoe UI" pitchFamily="34" charset="0"/>
              </a:rPr>
              <a:t>Major events of the Modern period: </a:t>
            </a:r>
            <a:endParaRPr lang="en-US" sz="3800" i="1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4495800"/>
            <a:ext cx="9144000" cy="13716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The screaming person on the right:</a:t>
            </a:r>
          </a:p>
          <a:p>
            <a:pPr lvl="1"/>
            <a:r>
              <a:rPr lang="en-US" sz="2400" b="1" u="sng" dirty="0" smtClean="0">
                <a:latin typeface="Segoe UI" pitchFamily="34" charset="0"/>
                <a:cs typeface="Segoe UI" pitchFamily="34" charset="0"/>
              </a:rPr>
              <a:t>Represents the brutality of the killings</a:t>
            </a:r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. It is important to note that this figure is a woman because women did not. </a:t>
            </a:r>
            <a:endParaRPr lang="en-US" sz="2400" b="1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" name="Picture 3" descr="guernica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78333" t="3912" b="45227"/>
          <a:stretch/>
        </p:blipFill>
        <p:spPr>
          <a:xfrm>
            <a:off x="2362200" y="228600"/>
            <a:ext cx="4191000" cy="4191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059325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276600"/>
            <a:ext cx="8458200" cy="2667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The light hanging from the ceiling:</a:t>
            </a:r>
          </a:p>
          <a:p>
            <a:pPr lvl="1"/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Also known as the </a:t>
            </a:r>
            <a:r>
              <a:rPr lang="en-US" sz="2400" b="1" u="sng" dirty="0" smtClean="0">
                <a:latin typeface="Segoe UI" pitchFamily="34" charset="0"/>
                <a:cs typeface="Segoe UI" pitchFamily="34" charset="0"/>
              </a:rPr>
              <a:t>evil eye. It represents torture and the propaganda that people follow during war time</a:t>
            </a:r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. Figures in the painting are reaching towards it; however, it is the false light to follow. </a:t>
            </a:r>
          </a:p>
          <a:p>
            <a:endParaRPr lang="en-US" sz="2400" b="1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" name="Picture 3" descr="guernica.jpg"/>
          <p:cNvPicPr>
            <a:picLocks noChangeAspect="1"/>
          </p:cNvPicPr>
          <p:nvPr/>
        </p:nvPicPr>
        <p:blipFill rotWithShape="1">
          <a:blip r:embed="rId3" cstate="print">
            <a:lum bright="10000"/>
          </a:blip>
          <a:srcRect l="27500" r="50833" b="80438"/>
          <a:stretch/>
        </p:blipFill>
        <p:spPr>
          <a:xfrm>
            <a:off x="1485900" y="399080"/>
            <a:ext cx="6390210" cy="245777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026" name="Picture 2" descr="Image result for dollar bill pyrami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000" t="12053" r="37000" b="59322"/>
          <a:stretch/>
        </p:blipFill>
        <p:spPr bwMode="auto">
          <a:xfrm>
            <a:off x="1981200" y="3048000"/>
            <a:ext cx="5122965" cy="368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8609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114800"/>
            <a:ext cx="8915400" cy="1905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The light in the person’s hand: </a:t>
            </a:r>
          </a:p>
          <a:p>
            <a:pPr lvl="1"/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The light that people should follow: </a:t>
            </a:r>
            <a:r>
              <a:rPr lang="en-US" sz="2400" b="1" u="sng" dirty="0" smtClean="0">
                <a:latin typeface="Segoe UI" pitchFamily="34" charset="0"/>
                <a:cs typeface="Segoe UI" pitchFamily="34" charset="0"/>
              </a:rPr>
              <a:t>it will lead them out of war </a:t>
            </a:r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(think of the symbolism in the Statue of Liberty- her torch light should bring all people to America). </a:t>
            </a:r>
          </a:p>
          <a:p>
            <a:endParaRPr lang="en-US" sz="2400" b="1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" name="Picture 3" descr="guernica.jpg"/>
          <p:cNvPicPr>
            <a:picLocks noChangeAspect="1"/>
          </p:cNvPicPr>
          <p:nvPr/>
        </p:nvPicPr>
        <p:blipFill rotWithShape="1">
          <a:blip r:embed="rId3" cstate="print">
            <a:lum bright="10000"/>
          </a:blip>
          <a:srcRect l="41667" t="1956" r="42687" b="64726"/>
          <a:stretch/>
        </p:blipFill>
        <p:spPr>
          <a:xfrm>
            <a:off x="2686050" y="304800"/>
            <a:ext cx="3947678" cy="35814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33600" y="6304911"/>
            <a:ext cx="693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u="sng" dirty="0">
                <a:hlinkClick r:id="rId4"/>
              </a:rPr>
              <a:t>http://www.youtube.com/watch?v=jc1Nfx4c5LQ</a:t>
            </a:r>
            <a:endParaRPr lang="en-US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1371600" y="5943600"/>
            <a:ext cx="7696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hlinkClick r:id="rId5"/>
              </a:rPr>
              <a:t>https://</a:t>
            </a:r>
            <a:r>
              <a:rPr lang="en-US" sz="1600" b="1" dirty="0" smtClean="0">
                <a:hlinkClick r:id="rId5"/>
              </a:rPr>
              <a:t>www.youtube.com/watch?v=jUpcyM-EK7Y</a:t>
            </a:r>
            <a:endParaRPr lang="en-US" sz="1600" b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53400" cy="5562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1904 – 1989</a:t>
            </a:r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Spain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skilled draftsman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known for </a:t>
            </a:r>
            <a:r>
              <a:rPr lang="en-US" sz="2400" b="1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bizarre</a:t>
            </a:r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and beautiful </a:t>
            </a:r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     images </a:t>
            </a:r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 </a:t>
            </a:r>
            <a:r>
              <a:rPr lang="en-US" sz="2400" b="1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surrealistic</a:t>
            </a:r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work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ainted from his </a:t>
            </a:r>
            <a:r>
              <a:rPr lang="en-US" sz="2400" b="1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dreams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 </a:t>
            </a:r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grew </a:t>
            </a:r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up in a </a:t>
            </a:r>
            <a:r>
              <a:rPr lang="en-US" sz="2400" b="1" u="sng" dirty="0" smtClean="0">
                <a:latin typeface="Segoe UI" pitchFamily="34" charset="0"/>
                <a:cs typeface="Segoe UI" pitchFamily="34" charset="0"/>
              </a:rPr>
              <a:t>lake district</a:t>
            </a:r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 in northern </a:t>
            </a:r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Spain in a </a:t>
            </a:r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village of fishermen.</a:t>
            </a:r>
            <a:endParaRPr lang="en-US" sz="2400" b="1" u="sng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</a:pPr>
            <a:endParaRPr lang="en-US" sz="1200" b="1" u="sng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	</a:t>
            </a:r>
            <a:r>
              <a:rPr lang="en-US" sz="2500" b="1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Famous </a:t>
            </a:r>
            <a:r>
              <a:rPr lang="en-US" sz="2500" b="1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Work:</a:t>
            </a:r>
          </a:p>
          <a:p>
            <a:pPr>
              <a:lnSpc>
                <a:spcPct val="90000"/>
              </a:lnSpc>
              <a:buNone/>
            </a:pPr>
            <a:r>
              <a:rPr lang="en-US" sz="2500" b="1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			The </a:t>
            </a:r>
            <a:r>
              <a:rPr lang="en-US" sz="2500" b="1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Persistence of </a:t>
            </a:r>
            <a:r>
              <a:rPr lang="en-US" sz="2500" b="1" i="1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Memory</a:t>
            </a:r>
            <a:endParaRPr lang="en-US" sz="2500" b="1" u="sng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 descr="466px-Salvador_Dal%C3%AD_1939"/>
          <p:cNvPicPr>
            <a:picLocks noChangeAspect="1" noChangeArrowheads="1"/>
          </p:cNvPicPr>
          <p:nvPr/>
        </p:nvPicPr>
        <p:blipFill rotWithShape="1">
          <a:blip r:embed="rId3" cstate="print"/>
          <a:srcRect l="18319" t="17272" r="5834" b="8708"/>
          <a:stretch/>
        </p:blipFill>
        <p:spPr>
          <a:xfrm>
            <a:off x="6172200" y="228599"/>
            <a:ext cx="2743200" cy="3587261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Salvador </a:t>
            </a:r>
            <a:r>
              <a:rPr lang="en-US" sz="4800" i="1" dirty="0" err="1" smtClean="0">
                <a:latin typeface="Segoe UI" pitchFamily="34" charset="0"/>
                <a:cs typeface="Segoe UI" pitchFamily="34" charset="0"/>
              </a:rPr>
              <a:t>Dalí</a:t>
            </a:r>
            <a:endParaRPr lang="en-US" sz="4800" i="1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8680"/>
            <a:ext cx="9220200" cy="438912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 dream-like </a:t>
            </a:r>
            <a:r>
              <a:rPr lang="en-US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portrayal of an </a:t>
            </a:r>
            <a:r>
              <a:rPr lang="en-US" sz="2400" b="1" u="sng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irrational arrangement</a:t>
            </a:r>
            <a:r>
              <a:rPr lang="en-US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forms found in the </a:t>
            </a:r>
            <a:r>
              <a:rPr lang="en-US" sz="2400" b="1" u="sng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subconscious</a:t>
            </a:r>
            <a:r>
              <a:rPr lang="en-US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mind. In </a:t>
            </a:r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true surrealist style, ordinary things are placed in mysterious relationships to each other. </a:t>
            </a:r>
          </a:p>
        </p:txBody>
      </p:sp>
      <p:pic>
        <p:nvPicPr>
          <p:cNvPr id="13314" name="Picture 2" descr="http://www.leninimports.com/salvador_dali_gallery_the_ro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4685" y="2756427"/>
            <a:ext cx="2645915" cy="3644373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144000" cy="762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Surrealism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2743200"/>
            <a:ext cx="3013818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2743200"/>
            <a:ext cx="2438400" cy="3657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0" y="2160657"/>
            <a:ext cx="56388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700" b="1" dirty="0" smtClean="0">
                <a:hlinkClick r:id="rId6"/>
              </a:rPr>
              <a:t>https://</a:t>
            </a:r>
            <a:r>
              <a:rPr lang="en-US" sz="1700" b="1" dirty="0" smtClean="0">
                <a:hlinkClick r:id="rId6"/>
              </a:rPr>
              <a:t>www.youtube.com/watch?v=UI0U0lQRbug</a:t>
            </a:r>
            <a:endParaRPr lang="en-US" sz="1700" b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5715000" cy="3810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“The fact that I myself, at the moment of painting, do not understand my own pictures, does not mean that these pictures have no meaning; on the contrary, their meaning is so profound, complex, coherent, and involuntary that it escapes the most simple analysis of logical intuition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.”</a:t>
            </a:r>
            <a:endParaRPr lang="en-US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6563" y="256674"/>
            <a:ext cx="2782637" cy="362952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62000" y="4419600"/>
            <a:ext cx="7924800" cy="1447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90000"/>
              </a:lnSpc>
              <a:buNone/>
            </a:pPr>
            <a:r>
              <a:rPr lang="en-US" b="1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VIDEO: </a:t>
            </a:r>
            <a:r>
              <a:rPr lang="en-US" b="1" u="sng" dirty="0" err="1" smtClean="0">
                <a:latin typeface="Segoe UI" pitchFamily="34" charset="0"/>
                <a:cs typeface="Segoe UI" pitchFamily="34" charset="0"/>
              </a:rPr>
              <a:t>Dalí</a:t>
            </a:r>
            <a:r>
              <a:rPr lang="en-US" b="1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– The Basics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While watching the following </a:t>
            </a:r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4" action="ppaction://hlinkfile"/>
              </a:rPr>
              <a:t>video</a:t>
            </a:r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answer the questions found in your Guided Notes. </a:t>
            </a:r>
            <a:endParaRPr lang="en-US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905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4" descr="The_Persistence_of_Memory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t="1334"/>
          <a:stretch/>
        </p:blipFill>
        <p:spPr>
          <a:xfrm>
            <a:off x="0" y="1224420"/>
            <a:ext cx="9144000" cy="5633580"/>
          </a:xfr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91312"/>
          </a:xfrm>
        </p:spPr>
        <p:txBody>
          <a:bodyPr>
            <a:noAutofit/>
          </a:bodyPr>
          <a:lstStyle/>
          <a:p>
            <a:pPr algn="ctr"/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The Persistence of Memory</a:t>
            </a:r>
            <a:endParaRPr lang="en-US" sz="4000" i="1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990600"/>
            <a:ext cx="5257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 In </a:t>
            </a:r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the image we see his childhood remembrances of the lake district with a warm glow of light over the water.</a:t>
            </a:r>
            <a:endParaRPr lang="en-US" sz="24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The </a:t>
            </a:r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tree in the </a:t>
            </a:r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foreground is dead—ants </a:t>
            </a:r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and flies on the </a:t>
            </a:r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    clocks </a:t>
            </a:r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signify decay</a:t>
            </a:r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.</a:t>
            </a:r>
            <a:endParaRPr lang="en-US" sz="2400" b="1" dirty="0" smtClean="0">
              <a:latin typeface="Segoe UI" pitchFamily="34" charset="0"/>
              <a:ea typeface="Segoe UI" panose="020B0502040204020203" pitchFamily="34" charset="0"/>
              <a:cs typeface="Segoe UI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91312"/>
          </a:xfrm>
        </p:spPr>
        <p:txBody>
          <a:bodyPr>
            <a:noAutofit/>
          </a:bodyPr>
          <a:lstStyle/>
          <a:p>
            <a:pPr algn="ctr"/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The Persistence of Memory</a:t>
            </a:r>
            <a:endParaRPr lang="en-US" sz="4000" i="1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8" name="Picture 4" descr="The_Persistence_of_Memory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l="10381" t="50761" r="69507" b="13913"/>
          <a:stretch/>
        </p:blipFill>
        <p:spPr>
          <a:xfrm>
            <a:off x="5105400" y="3232336"/>
            <a:ext cx="2819400" cy="3092246"/>
          </a:xfrm>
          <a:noFill/>
        </p:spPr>
      </p:pic>
      <p:pic>
        <p:nvPicPr>
          <p:cNvPr id="9" name="Picture 4" descr="The_Persistence_of_Memory"/>
          <p:cNvPicPr>
            <a:picLocks noChangeAspect="1" noChangeArrowheads="1"/>
          </p:cNvPicPr>
          <p:nvPr/>
        </p:nvPicPr>
        <p:blipFill rotWithShape="1">
          <a:blip r:embed="rId3" cstate="print"/>
          <a:srcRect t="67289" r="81577" b="10796"/>
          <a:stretch/>
        </p:blipFill>
        <p:spPr>
          <a:xfrm>
            <a:off x="3124200" y="4572000"/>
            <a:ext cx="2895600" cy="2286000"/>
          </a:xfrm>
          <a:prstGeom prst="rect">
            <a:avLst/>
          </a:prstGeom>
          <a:noFill/>
        </p:spPr>
      </p:pic>
      <p:pic>
        <p:nvPicPr>
          <p:cNvPr id="10" name="Picture 4" descr="The_Persistence_of_Memory"/>
          <p:cNvPicPr>
            <a:picLocks noChangeAspect="1" noChangeArrowheads="1"/>
          </p:cNvPicPr>
          <p:nvPr/>
        </p:nvPicPr>
        <p:blipFill rotWithShape="1">
          <a:blip r:embed="rId3" cstate="print"/>
          <a:srcRect l="2017" t="6180" r="51990" b="46978"/>
          <a:stretch/>
        </p:blipFill>
        <p:spPr>
          <a:xfrm>
            <a:off x="5593080" y="990600"/>
            <a:ext cx="3474720" cy="247033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52400" y="4731603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hlinkClick r:id="rId4"/>
              </a:rPr>
              <a:t>https://</a:t>
            </a:r>
            <a:r>
              <a:rPr lang="en-US" sz="1600" b="1" dirty="0" smtClean="0">
                <a:hlinkClick r:id="rId4"/>
              </a:rPr>
              <a:t>www.youtube.com/watch?v=6mp-fBJNQmU&amp;app=desktop</a:t>
            </a:r>
            <a:endParaRPr lang="en-US" sz="1600" b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304800"/>
            <a:ext cx="876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 The </a:t>
            </a:r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painting is about the remembrance of </a:t>
            </a:r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childhood</a:t>
            </a:r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—</a:t>
            </a:r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when </a:t>
            </a:r>
            <a:r>
              <a:rPr lang="en-US" sz="2400" b="1" dirty="0" err="1" smtClean="0">
                <a:latin typeface="Segoe UI" pitchFamily="34" charset="0"/>
                <a:cs typeface="Segoe UI" pitchFamily="34" charset="0"/>
              </a:rPr>
              <a:t>Dalí</a:t>
            </a:r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was free—with no stress or worries.  Now as an adult, the “pangs” of </a:t>
            </a:r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time and adulthood remind </a:t>
            </a:r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him of age, stress and death (hence the clocks</a:t>
            </a:r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).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Segoe UI" pitchFamily="34" charset="0"/>
              <a:ea typeface="Segoe UI" panose="020B0502040204020203" pitchFamily="34" charset="0"/>
              <a:cs typeface="Segoe U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Segoe UI" pitchFamily="34" charset="0"/>
                <a:ea typeface="Segoe UI" panose="020B0502040204020203" pitchFamily="34" charset="0"/>
                <a:cs typeface="Segoe UI" pitchFamily="34" charset="0"/>
              </a:rPr>
              <a:t> </a:t>
            </a:r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A person’s </a:t>
            </a:r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persistent memory </a:t>
            </a:r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is one of </a:t>
            </a:r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the </a:t>
            </a:r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happier </a:t>
            </a:r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times </a:t>
            </a:r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in life, but it gets further and further away from us.</a:t>
            </a:r>
            <a:endParaRPr lang="en-US" sz="2400" b="1" dirty="0">
              <a:latin typeface="Segoe UI" pitchFamily="34" charset="0"/>
              <a:ea typeface="Segoe UI" panose="020B0502040204020203" pitchFamily="34" charset="0"/>
              <a:cs typeface="Segoe UI" pitchFamily="34" charset="0"/>
            </a:endParaRPr>
          </a:p>
        </p:txBody>
      </p:sp>
      <p:pic>
        <p:nvPicPr>
          <p:cNvPr id="6" name="Picture 4" descr="The_Persistence_of_Memory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46480" t="1334" b="55295"/>
          <a:stretch/>
        </p:blipFill>
        <p:spPr>
          <a:xfrm>
            <a:off x="2661569" y="3124200"/>
            <a:ext cx="6025231" cy="3048829"/>
          </a:xfrm>
          <a:noFill/>
        </p:spPr>
      </p:pic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 descr="DisintegrationofPersistenc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295400"/>
            <a:ext cx="9144000" cy="5554579"/>
          </a:xfr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76200"/>
            <a:ext cx="9144000" cy="914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Disintegration of Persistence of Memory</a:t>
            </a:r>
            <a:endParaRPr lang="en-US" sz="3600" i="1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181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Segoe UI" pitchFamily="34" charset="0"/>
                <a:cs typeface="Segoe UI" pitchFamily="34" charset="0"/>
              </a:rPr>
              <a:t>The three main characteristics are: </a:t>
            </a:r>
          </a:p>
          <a:p>
            <a:pPr lvl="1"/>
            <a:r>
              <a:rPr lang="en-US" sz="2800" b="1" dirty="0" smtClean="0">
                <a:latin typeface="Segoe UI" pitchFamily="34" charset="0"/>
                <a:cs typeface="Segoe UI" pitchFamily="34" charset="0"/>
              </a:rPr>
              <a:t>Breaks with or redefines the </a:t>
            </a:r>
            <a:r>
              <a:rPr lang="en-US" sz="2800" b="1" u="sng" dirty="0" smtClean="0">
                <a:latin typeface="Segoe UI" pitchFamily="34" charset="0"/>
                <a:cs typeface="Segoe UI" pitchFamily="34" charset="0"/>
              </a:rPr>
              <a:t>conventions </a:t>
            </a:r>
            <a:r>
              <a:rPr lang="en-US" sz="2800" b="1" dirty="0" smtClean="0">
                <a:latin typeface="Segoe UI" pitchFamily="34" charset="0"/>
                <a:cs typeface="Segoe UI" pitchFamily="34" charset="0"/>
              </a:rPr>
              <a:t>of the past.</a:t>
            </a:r>
          </a:p>
          <a:p>
            <a:pPr lvl="1"/>
            <a:r>
              <a:rPr lang="en-US" sz="2800" b="1" dirty="0" smtClean="0">
                <a:latin typeface="Segoe UI" pitchFamily="34" charset="0"/>
                <a:cs typeface="Segoe UI" pitchFamily="34" charset="0"/>
              </a:rPr>
              <a:t>Uses </a:t>
            </a:r>
            <a:r>
              <a:rPr lang="en-US" sz="2800" b="1" u="sng" dirty="0" smtClean="0">
                <a:latin typeface="Segoe UI" pitchFamily="34" charset="0"/>
                <a:cs typeface="Segoe UI" pitchFamily="34" charset="0"/>
              </a:rPr>
              <a:t>experimental techniques</a:t>
            </a:r>
            <a:r>
              <a:rPr lang="en-US" sz="2800" b="1" dirty="0" smtClean="0">
                <a:latin typeface="Segoe UI" pitchFamily="34" charset="0"/>
                <a:cs typeface="Segoe UI" pitchFamily="34" charset="0"/>
              </a:rPr>
              <a:t>.</a:t>
            </a:r>
          </a:p>
          <a:p>
            <a:pPr lvl="1"/>
            <a:r>
              <a:rPr lang="en-US" sz="2800" b="1" dirty="0" smtClean="0">
                <a:latin typeface="Segoe UI" pitchFamily="34" charset="0"/>
                <a:cs typeface="Segoe UI" pitchFamily="34" charset="0"/>
              </a:rPr>
              <a:t>Shows the </a:t>
            </a:r>
            <a:r>
              <a:rPr lang="en-US" sz="2800" b="1" u="sng" dirty="0" smtClean="0">
                <a:latin typeface="Segoe UI" pitchFamily="34" charset="0"/>
                <a:cs typeface="Segoe UI" pitchFamily="34" charset="0"/>
              </a:rPr>
              <a:t>diversity of society </a:t>
            </a:r>
            <a:r>
              <a:rPr lang="en-US" sz="2800" b="1" dirty="0" smtClean="0">
                <a:latin typeface="Segoe UI" pitchFamily="34" charset="0"/>
                <a:cs typeface="Segoe UI" pitchFamily="34" charset="0"/>
              </a:rPr>
              <a:t>and the </a:t>
            </a:r>
            <a:r>
              <a:rPr lang="en-US" sz="2800" b="1" u="sng" dirty="0" smtClean="0">
                <a:latin typeface="Segoe UI" pitchFamily="34" charset="0"/>
                <a:cs typeface="Segoe UI" pitchFamily="34" charset="0"/>
              </a:rPr>
              <a:t>blending of cultures</a:t>
            </a:r>
            <a:r>
              <a:rPr lang="en-US" sz="2800" b="1" dirty="0" smtClean="0">
                <a:latin typeface="Segoe UI" pitchFamily="34" charset="0"/>
                <a:cs typeface="Segoe UI" pitchFamily="34" charset="0"/>
              </a:rPr>
              <a:t>. </a:t>
            </a:r>
          </a:p>
          <a:p>
            <a:pPr lvl="1">
              <a:buNone/>
            </a:pPr>
            <a:endParaRPr lang="en-US" sz="28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800" i="1" dirty="0" smtClean="0">
                <a:latin typeface="Segoe UI" pitchFamily="34" charset="0"/>
                <a:cs typeface="Segoe UI" pitchFamily="34" charset="0"/>
              </a:rPr>
              <a:t>What is the main idea of Modern Art? </a:t>
            </a:r>
            <a:endParaRPr lang="en-US" sz="3800" i="1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 descr="DisintegrationofPersistenc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327484"/>
            <a:ext cx="3648345" cy="2634916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4191000" y="1230154"/>
            <a:ext cx="4800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World War II- experimentation with nuclear painting</a:t>
            </a:r>
          </a:p>
          <a:p>
            <a:endParaRPr lang="en-US" sz="22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These paintings sought to unify or forge connections between the object and images that would have been deliberately juxtaposed in his Surrealist works.</a:t>
            </a:r>
          </a:p>
          <a:p>
            <a:endParaRPr lang="en-US" sz="22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The original painting is pulled back to reveal an underlying structure that gives shape, definition, and direction to the once formless watches and eerie landscape</a:t>
            </a:r>
            <a:endParaRPr lang="en-US" sz="22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76200"/>
            <a:ext cx="9144000" cy="914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Disintegration of Persistence of Memory</a:t>
            </a:r>
            <a:endParaRPr lang="en-US" sz="3600" i="1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aintinghere.com/UploadPic/Salvador%20Dali/big/The%20Hallucinogenic%20Toread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3996767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MelCase\Desktop\Casey's Stuff\[ TEACHING STUFF ]\ARTS &amp; HUMANITIES\Unit 10 - Modern\Lesson 2 - Modern (Visual Arts)\[ Dali ]\Dali - photos\The Hallucinogenic Toreador (outlined).jpg"/>
          <p:cNvPicPr>
            <a:picLocks noChangeAspect="1" noChangeArrowheads="1"/>
          </p:cNvPicPr>
          <p:nvPr/>
        </p:nvPicPr>
        <p:blipFill>
          <a:blip r:embed="rId4" cstate="print"/>
          <a:srcRect l="23538" t="4287" b="9979"/>
          <a:stretch>
            <a:fillRect/>
          </a:stretch>
        </p:blipFill>
        <p:spPr bwMode="auto">
          <a:xfrm>
            <a:off x="762000" y="1371600"/>
            <a:ext cx="3124200" cy="4808882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76200"/>
            <a:ext cx="9144000" cy="914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The Hallucinogenic Toreador, 1969</a:t>
            </a:r>
            <a:endParaRPr lang="en-US" sz="3600" i="1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962400" y="2971800"/>
            <a:ext cx="2667000" cy="228600"/>
          </a:xfrm>
          <a:prstGeom prst="straightConnector1">
            <a:avLst/>
          </a:prstGeom>
          <a:ln w="1079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76200"/>
            <a:ext cx="9144000" cy="914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Alice in Wonderland, 1969</a:t>
            </a:r>
            <a:endParaRPr lang="en-US" sz="3600" i="1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3314" name="Picture 2" descr="http://flavorwire.files.wordpress.com/2011/11/alicedali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1" y="1692443"/>
            <a:ext cx="3505200" cy="5165557"/>
          </a:xfrm>
          <a:prstGeom prst="rect">
            <a:avLst/>
          </a:prstGeom>
          <a:noFill/>
        </p:spPr>
      </p:pic>
      <p:pic>
        <p:nvPicPr>
          <p:cNvPr id="13316" name="Picture 4" descr="http://media-cache-ec0.pinimg.com/736x/a4/74/e4/a474e4d586e7f9838bab02c0d4cd9f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856488"/>
            <a:ext cx="2356022" cy="3486912"/>
          </a:xfrm>
          <a:prstGeom prst="rect">
            <a:avLst/>
          </a:prstGeom>
          <a:noFill/>
        </p:spPr>
      </p:pic>
      <p:pic>
        <p:nvPicPr>
          <p:cNvPr id="13318" name="Picture 6" descr="http://uploads.neatorama.com/images/posts/907/56/56907/1356938831-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38200"/>
            <a:ext cx="2819400" cy="4161434"/>
          </a:xfrm>
          <a:prstGeom prst="rect">
            <a:avLst/>
          </a:prstGeom>
          <a:noFill/>
        </p:spPr>
      </p:pic>
      <p:pic>
        <p:nvPicPr>
          <p:cNvPr id="13320" name="Picture 8" descr="http://img-fotki.yandex.ru/get/6439/24302342.98/0_86913_6e93725d_orig"/>
          <p:cNvPicPr>
            <a:picLocks noChangeAspect="1" noChangeArrowheads="1"/>
          </p:cNvPicPr>
          <p:nvPr/>
        </p:nvPicPr>
        <p:blipFill>
          <a:blip r:embed="rId6" cstate="print"/>
          <a:srcRect l="5523" t="3953" r="7943" b="5133"/>
          <a:stretch>
            <a:fillRect/>
          </a:stretch>
        </p:blipFill>
        <p:spPr bwMode="auto">
          <a:xfrm>
            <a:off x="2362200" y="2942618"/>
            <a:ext cx="2667000" cy="39153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3.bp.blogspot.com/-mTJU3yiKIto/TlGBZRpyhhI/AAAAAAAAKt8/euSru9P-qVs/s400/dali-sk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159" y="152400"/>
            <a:ext cx="352844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1.staticflickr.com/1/32/95165918_bad21d217f_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19400"/>
            <a:ext cx="5334000" cy="393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1" descr="C:\Users\MelCase\Desktop\Casey's Stuff\[ TEACHING STUFF ]\ARTS &amp; HUMANITIES\Unit 10 - Modern\Lesson 2 - Modern (Visual Arts)\[ Dalí ]\Dalí - photos\Salvador Dali2.jpg"/>
          <p:cNvPicPr>
            <a:picLocks noChangeAspect="1" noChangeArrowheads="1"/>
          </p:cNvPicPr>
          <p:nvPr/>
        </p:nvPicPr>
        <p:blipFill>
          <a:blip r:embed="rId5" cstate="print"/>
          <a:srcRect b="7895"/>
          <a:stretch>
            <a:fillRect/>
          </a:stretch>
        </p:blipFill>
        <p:spPr bwMode="auto">
          <a:xfrm>
            <a:off x="3810000" y="76200"/>
            <a:ext cx="2227385" cy="2667000"/>
          </a:xfrm>
          <a:prstGeom prst="rect">
            <a:avLst/>
          </a:prstGeom>
          <a:noFill/>
        </p:spPr>
      </p:pic>
      <p:pic>
        <p:nvPicPr>
          <p:cNvPr id="10242" name="Picture 2" descr="C:\Users\MelCase\Desktop\Casey's Stuff\[ TEACHING STUFF ]\ARTS &amp; HUMANITIES\Unit 10 - Modern\Lesson 2 - Modern (Visual Arts)\[ Dalí ]\Dalí - photos\Salvador Dali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4343400"/>
            <a:ext cx="2269871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59643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imonegambirasio.files.wordpress.com/2011/01/destino.jpeg"/>
          <p:cNvPicPr>
            <a:picLocks noChangeAspect="1" noChangeArrowheads="1"/>
          </p:cNvPicPr>
          <p:nvPr/>
        </p:nvPicPr>
        <p:blipFill>
          <a:blip r:embed="rId2" cstate="print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86" r="10187"/>
          <a:stretch>
            <a:fillRect/>
          </a:stretch>
        </p:blipFill>
        <p:spPr bwMode="auto">
          <a:xfrm>
            <a:off x="-1" y="2667000"/>
            <a:ext cx="570282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15000" y="4419600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hlinkClick r:id="rId3"/>
              </a:rPr>
              <a:t>https://</a:t>
            </a:r>
            <a:r>
              <a:rPr lang="en-US" b="1" dirty="0" smtClean="0">
                <a:hlinkClick r:id="rId3"/>
              </a:rPr>
              <a:t>www.youtube.com/watch?v=aXa8s9R7-24</a:t>
            </a:r>
            <a:endParaRPr lang="en-US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228600" y="99060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Animated short film released in 2003 by</a:t>
            </a:r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Walt Disney; its production originally began in 1945. The project was originally a collaboration between Walt Disney and surrealist painter Salvador </a:t>
            </a:r>
            <a:r>
              <a:rPr lang="en-US" sz="2400" b="1" dirty="0" err="1" smtClean="0">
                <a:latin typeface="Segoe UI" pitchFamily="34" charset="0"/>
                <a:cs typeface="Segoe UI" pitchFamily="34" charset="0"/>
              </a:rPr>
              <a:t>Dalí</a:t>
            </a:r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.</a:t>
            </a:r>
            <a:endParaRPr lang="en-US" sz="24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8102" y="2209800"/>
            <a:ext cx="35205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rgbClr val="0070C0"/>
                </a:solidFill>
              </a:rPr>
              <a:t>https://en.wikipedia.org/wiki/Destino</a:t>
            </a:r>
            <a:endParaRPr lang="en-US" sz="1400" i="1" dirty="0">
              <a:solidFill>
                <a:srgbClr val="0070C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76200"/>
            <a:ext cx="9144000" cy="914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Destino</a:t>
            </a:r>
            <a:r>
              <a:rPr lang="en-US" sz="3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, 2003 (Disney &amp; </a:t>
            </a:r>
            <a:r>
              <a:rPr lang="en-US" sz="3600" i="1" dirty="0" err="1" smtClean="0">
                <a:latin typeface="Segoe UI" pitchFamily="34" charset="0"/>
                <a:cs typeface="Segoe UI" pitchFamily="34" charset="0"/>
              </a:rPr>
              <a:t>Dalí</a:t>
            </a:r>
            <a:r>
              <a:rPr lang="en-US" sz="3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)</a:t>
            </a:r>
            <a:endParaRPr lang="en-US" sz="3600" i="1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643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839200" cy="6096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b="1" dirty="0" smtClean="0">
                <a:latin typeface="Segoe UI" pitchFamily="34" charset="0"/>
                <a:cs typeface="Segoe UI" pitchFamily="34" charset="0"/>
              </a:rPr>
              <a:t>   1</a:t>
            </a:r>
            <a:r>
              <a:rPr lang="en-US" sz="2200" b="1" dirty="0" smtClean="0">
                <a:latin typeface="Segoe UI" pitchFamily="34" charset="0"/>
                <a:cs typeface="Segoe UI" pitchFamily="34" charset="0"/>
              </a:rPr>
              <a:t>. Using a pencil, draw an organic or geometric shape, filling three fourths of the page</a:t>
            </a:r>
            <a:r>
              <a:rPr lang="en-US" sz="2200" b="1" dirty="0" smtClean="0">
                <a:latin typeface="Segoe UI" pitchFamily="34" charset="0"/>
                <a:cs typeface="Segoe UI" pitchFamily="34" charset="0"/>
              </a:rPr>
              <a:t>.</a:t>
            </a:r>
          </a:p>
          <a:p>
            <a:pPr>
              <a:buNone/>
            </a:pPr>
            <a:r>
              <a:rPr lang="en-US" sz="500" b="1" dirty="0" smtClean="0">
                <a:latin typeface="Segoe UI" pitchFamily="34" charset="0"/>
                <a:cs typeface="Segoe UI" pitchFamily="34" charset="0"/>
              </a:rPr>
              <a:t/>
            </a:r>
            <a:br>
              <a:rPr lang="en-US" sz="500" b="1" dirty="0" smtClean="0">
                <a:latin typeface="Segoe UI" pitchFamily="34" charset="0"/>
                <a:cs typeface="Segoe UI" pitchFamily="34" charset="0"/>
              </a:rPr>
            </a:br>
            <a:r>
              <a:rPr lang="en-US" sz="2200" b="1" dirty="0" smtClean="0">
                <a:latin typeface="Segoe UI" pitchFamily="34" charset="0"/>
                <a:cs typeface="Segoe UI" pitchFamily="34" charset="0"/>
              </a:rPr>
              <a:t>2. Understanding that Picasso drew from multiple vantage points, draw a profile down the center of the </a:t>
            </a:r>
            <a:r>
              <a:rPr lang="en-US" sz="2200" b="1" dirty="0" smtClean="0">
                <a:latin typeface="Segoe UI" pitchFamily="34" charset="0"/>
                <a:cs typeface="Segoe UI" pitchFamily="34" charset="0"/>
              </a:rPr>
              <a:t>shape noting </a:t>
            </a:r>
            <a:r>
              <a:rPr lang="en-US" sz="2200" b="1" i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brow line, nose, lips</a:t>
            </a:r>
            <a:r>
              <a:rPr lang="en-US" sz="2200" b="1" i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, </a:t>
            </a:r>
            <a:r>
              <a:rPr lang="en-US" sz="2200" b="1" i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chin</a:t>
            </a:r>
            <a:r>
              <a:rPr lang="en-US" sz="2200" b="1" i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.</a:t>
            </a:r>
          </a:p>
          <a:p>
            <a:pPr>
              <a:buNone/>
            </a:pPr>
            <a:r>
              <a:rPr lang="en-US" sz="500" b="1" dirty="0" smtClean="0">
                <a:latin typeface="Segoe UI" pitchFamily="34" charset="0"/>
                <a:cs typeface="Segoe UI" pitchFamily="34" charset="0"/>
              </a:rPr>
              <a:t/>
            </a:r>
            <a:br>
              <a:rPr lang="en-US" sz="500" b="1" dirty="0" smtClean="0">
                <a:latin typeface="Segoe UI" pitchFamily="34" charset="0"/>
                <a:cs typeface="Segoe UI" pitchFamily="34" charset="0"/>
              </a:rPr>
            </a:br>
            <a:r>
              <a:rPr lang="en-US" sz="2200" b="1" dirty="0" smtClean="0">
                <a:latin typeface="Segoe UI" pitchFamily="34" charset="0"/>
                <a:cs typeface="Segoe UI" pitchFamily="34" charset="0"/>
              </a:rPr>
              <a:t>3. To </a:t>
            </a:r>
            <a:r>
              <a:rPr lang="en-US" sz="2200" b="1" dirty="0" smtClean="0">
                <a:latin typeface="Segoe UI" pitchFamily="34" charset="0"/>
                <a:cs typeface="Segoe UI" pitchFamily="34" charset="0"/>
              </a:rPr>
              <a:t>ensure </a:t>
            </a:r>
            <a:r>
              <a:rPr lang="en-US" sz="2200" b="1" dirty="0" smtClean="0">
                <a:latin typeface="Segoe UI" pitchFamily="34" charset="0"/>
                <a:cs typeface="Segoe UI" pitchFamily="34" charset="0"/>
              </a:rPr>
              <a:t>the drawing resembles the style of a cubist, add details and different views of specific parts of the face. </a:t>
            </a:r>
            <a:r>
              <a:rPr lang="en-US" sz="2200" b="1" dirty="0" smtClean="0">
                <a:latin typeface="Segoe UI" pitchFamily="34" charset="0"/>
                <a:cs typeface="Segoe UI" pitchFamily="34" charset="0"/>
              </a:rPr>
              <a:t>(i.e</a:t>
            </a:r>
            <a:r>
              <a:rPr lang="en-US" sz="2200" b="1" dirty="0" smtClean="0">
                <a:latin typeface="Segoe UI" pitchFamily="34" charset="0"/>
                <a:cs typeface="Segoe UI" pitchFamily="34" charset="0"/>
              </a:rPr>
              <a:t>. possibly draw a profile of the eye on one portion of the face, and a straight on view on the other</a:t>
            </a:r>
            <a:r>
              <a:rPr lang="en-US" sz="2200" b="1" dirty="0" smtClean="0">
                <a:latin typeface="Segoe UI" pitchFamily="34" charset="0"/>
                <a:cs typeface="Segoe UI" pitchFamily="34" charset="0"/>
              </a:rPr>
              <a:t>.)</a:t>
            </a:r>
          </a:p>
          <a:p>
            <a:pPr>
              <a:buNone/>
            </a:pPr>
            <a:r>
              <a:rPr lang="en-US" sz="500" b="1" dirty="0" smtClean="0">
                <a:latin typeface="Segoe UI" pitchFamily="34" charset="0"/>
                <a:cs typeface="Segoe UI" pitchFamily="34" charset="0"/>
              </a:rPr>
              <a:t/>
            </a:r>
            <a:br>
              <a:rPr lang="en-US" sz="500" b="1" dirty="0" smtClean="0">
                <a:latin typeface="Segoe UI" pitchFamily="34" charset="0"/>
                <a:cs typeface="Segoe UI" pitchFamily="34" charset="0"/>
              </a:rPr>
            </a:br>
            <a:r>
              <a:rPr lang="en-US" sz="500" b="1" dirty="0" smtClean="0">
                <a:latin typeface="Segoe UI" pitchFamily="34" charset="0"/>
                <a:cs typeface="Segoe UI" pitchFamily="34" charset="0"/>
              </a:rPr>
              <a:t/>
            </a:r>
            <a:br>
              <a:rPr lang="en-US" sz="500" b="1" dirty="0" smtClean="0">
                <a:latin typeface="Segoe UI" pitchFamily="34" charset="0"/>
                <a:cs typeface="Segoe UI" pitchFamily="34" charset="0"/>
              </a:rPr>
            </a:br>
            <a:r>
              <a:rPr lang="en-US" sz="2200" b="1" dirty="0" smtClean="0">
                <a:latin typeface="Segoe UI" pitchFamily="34" charset="0"/>
                <a:cs typeface="Segoe UI" pitchFamily="34" charset="0"/>
              </a:rPr>
              <a:t>4</a:t>
            </a:r>
            <a:r>
              <a:rPr lang="en-US" sz="2200" b="1" dirty="0" smtClean="0">
                <a:latin typeface="Segoe UI" pitchFamily="34" charset="0"/>
                <a:cs typeface="Segoe UI" pitchFamily="34" charset="0"/>
              </a:rPr>
              <a:t>. Tie </a:t>
            </a:r>
            <a:r>
              <a:rPr lang="en-US" sz="2200" b="1" dirty="0" smtClean="0">
                <a:latin typeface="Segoe UI" pitchFamily="34" charset="0"/>
                <a:cs typeface="Segoe UI" pitchFamily="34" charset="0"/>
              </a:rPr>
              <a:t>the </a:t>
            </a:r>
            <a:r>
              <a:rPr lang="en-US" sz="2200" b="1" dirty="0" smtClean="0">
                <a:latin typeface="Segoe UI" pitchFamily="34" charset="0"/>
                <a:cs typeface="Segoe UI" pitchFamily="34" charset="0"/>
              </a:rPr>
              <a:t>portrait together: </a:t>
            </a:r>
            <a:r>
              <a:rPr lang="en-US" sz="2200" b="1" dirty="0" smtClean="0">
                <a:latin typeface="Segoe UI" pitchFamily="34" charset="0"/>
                <a:cs typeface="Segoe UI" pitchFamily="34" charset="0"/>
              </a:rPr>
              <a:t>go over the pencil lines with a black </a:t>
            </a:r>
            <a:r>
              <a:rPr lang="en-US" sz="2200" b="1" dirty="0" smtClean="0">
                <a:latin typeface="Segoe UI" pitchFamily="34" charset="0"/>
                <a:cs typeface="Segoe UI" pitchFamily="34" charset="0"/>
              </a:rPr>
              <a:t>marker using </a:t>
            </a:r>
            <a:r>
              <a:rPr lang="en-US" sz="2200" b="1" dirty="0" smtClean="0">
                <a:latin typeface="Segoe UI" pitchFamily="34" charset="0"/>
                <a:cs typeface="Segoe UI" pitchFamily="34" charset="0"/>
              </a:rPr>
              <a:t>only smooth, solid continuous lines</a:t>
            </a:r>
            <a:r>
              <a:rPr lang="en-US" sz="2200" b="1" dirty="0" smtClean="0">
                <a:latin typeface="Segoe UI" pitchFamily="34" charset="0"/>
                <a:cs typeface="Segoe UI" pitchFamily="34" charset="0"/>
              </a:rPr>
              <a:t>.</a:t>
            </a:r>
          </a:p>
          <a:p>
            <a:pPr>
              <a:buNone/>
            </a:pPr>
            <a:r>
              <a:rPr lang="en-US" sz="500" b="1" dirty="0" smtClean="0">
                <a:latin typeface="Segoe UI" pitchFamily="34" charset="0"/>
                <a:cs typeface="Segoe UI" pitchFamily="34" charset="0"/>
              </a:rPr>
              <a:t/>
            </a:r>
            <a:br>
              <a:rPr lang="en-US" sz="500" b="1" dirty="0" smtClean="0">
                <a:latin typeface="Segoe UI" pitchFamily="34" charset="0"/>
                <a:cs typeface="Segoe UI" pitchFamily="34" charset="0"/>
              </a:rPr>
            </a:br>
            <a:r>
              <a:rPr lang="en-US" sz="2200" b="1" dirty="0" smtClean="0">
                <a:latin typeface="Segoe UI" pitchFamily="34" charset="0"/>
                <a:cs typeface="Segoe UI" pitchFamily="34" charset="0"/>
              </a:rPr>
              <a:t>5</a:t>
            </a:r>
            <a:r>
              <a:rPr lang="en-US" sz="2200" b="1" dirty="0" smtClean="0">
                <a:latin typeface="Segoe UI" pitchFamily="34" charset="0"/>
                <a:cs typeface="Segoe UI" pitchFamily="34" charset="0"/>
              </a:rPr>
              <a:t>. </a:t>
            </a:r>
            <a:r>
              <a:rPr lang="en-US" sz="2200" b="1" dirty="0" smtClean="0">
                <a:latin typeface="Segoe UI" pitchFamily="34" charset="0"/>
                <a:cs typeface="Segoe UI" pitchFamily="34" charset="0"/>
              </a:rPr>
              <a:t>Complete </a:t>
            </a:r>
            <a:r>
              <a:rPr lang="en-US" sz="2200" b="1" dirty="0" smtClean="0">
                <a:latin typeface="Segoe UI" pitchFamily="34" charset="0"/>
                <a:cs typeface="Segoe UI" pitchFamily="34" charset="0"/>
              </a:rPr>
              <a:t>by </a:t>
            </a:r>
            <a:r>
              <a:rPr lang="en-US" sz="2200" b="1" dirty="0" smtClean="0">
                <a:latin typeface="Segoe UI" pitchFamily="34" charset="0"/>
                <a:cs typeface="Segoe UI" pitchFamily="34" charset="0"/>
              </a:rPr>
              <a:t>shading in each area with colored pencils and erase any pencil lines </a:t>
            </a:r>
            <a:r>
              <a:rPr lang="en-US" sz="2200" b="1" dirty="0" smtClean="0">
                <a:latin typeface="Segoe UI" pitchFamily="34" charset="0"/>
                <a:cs typeface="Segoe UI" pitchFamily="34" charset="0"/>
              </a:rPr>
              <a:t>that </a:t>
            </a:r>
            <a:r>
              <a:rPr lang="en-US" sz="2200" b="1" dirty="0" smtClean="0">
                <a:latin typeface="Segoe UI" pitchFamily="34" charset="0"/>
                <a:cs typeface="Segoe UI" pitchFamily="34" charset="0"/>
              </a:rPr>
              <a:t>might be showing. </a:t>
            </a:r>
          </a:p>
          <a:p>
            <a:pPr>
              <a:buNone/>
            </a:pPr>
            <a:endParaRPr lang="en-US" sz="22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DRAWING ACTIVITY: </a:t>
            </a:r>
            <a:r>
              <a:rPr lang="en-US" sz="3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cubism/surrealism</a:t>
            </a:r>
            <a:endParaRPr lang="en-US" sz="3600" i="1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artvalue.com/photos/auction/0/44/44774/sala-eugene-de-1899-1987-denma-cubist-portrait-2109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0"/>
            <a:ext cx="2667000" cy="3379839"/>
          </a:xfrm>
          <a:prstGeom prst="rect">
            <a:avLst/>
          </a:prstGeom>
          <a:noFill/>
        </p:spPr>
      </p:pic>
      <p:pic>
        <p:nvPicPr>
          <p:cNvPr id="1026" name="Picture 2" descr="http://static.picassomio.com/images/art/pm-49446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2396252" cy="3379839"/>
          </a:xfrm>
          <a:prstGeom prst="rect">
            <a:avLst/>
          </a:prstGeom>
          <a:noFill/>
        </p:spPr>
      </p:pic>
      <p:pic>
        <p:nvPicPr>
          <p:cNvPr id="5" name="Content Placeholder 3" descr="Picasso_B_1063.jpg"/>
          <p:cNvPicPr>
            <a:picLocks noChangeAspect="1"/>
          </p:cNvPicPr>
          <p:nvPr/>
        </p:nvPicPr>
        <p:blipFill rotWithShape="1">
          <a:blip r:embed="rId4" cstate="print"/>
          <a:srcRect l="6593" t="7843" r="6593" b="8435"/>
          <a:stretch/>
        </p:blipFill>
        <p:spPr>
          <a:xfrm>
            <a:off x="739462" y="3352800"/>
            <a:ext cx="3984938" cy="3505200"/>
          </a:xfrm>
          <a:prstGeom prst="rect">
            <a:avLst/>
          </a:prstGeom>
        </p:spPr>
      </p:pic>
      <p:pic>
        <p:nvPicPr>
          <p:cNvPr id="1030" name="Picture 6" descr="http://thepaintedroad.com/blog/wp-content/uploads/2010/05/Cubist_Gir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1119" y="3284698"/>
            <a:ext cx="2518881" cy="3601376"/>
          </a:xfrm>
          <a:prstGeom prst="rect">
            <a:avLst/>
          </a:prstGeom>
          <a:noFill/>
        </p:spPr>
      </p:pic>
      <p:pic>
        <p:nvPicPr>
          <p:cNvPr id="1032" name="Picture 8" descr="http://t0.gstatic.com/images?q=tbn:ANd9GcR5InOLy_9sAFlnqqouxygus-oIVjtyJNpSIwSrt22Vt-04jpJ_RZFb4wEX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23992" y="0"/>
            <a:ext cx="2786608" cy="328469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appers-do-the-Charleston2.jpg"/>
          <p:cNvPicPr>
            <a:picLocks noChangeAspect="1"/>
          </p:cNvPicPr>
          <p:nvPr/>
        </p:nvPicPr>
        <p:blipFill>
          <a:blip r:embed="rId3" cstate="print"/>
          <a:srcRect l="1933" r="5294"/>
          <a:stretch>
            <a:fillRect/>
          </a:stretch>
        </p:blipFill>
        <p:spPr>
          <a:xfrm>
            <a:off x="1" y="0"/>
            <a:ext cx="4114800" cy="2971800"/>
          </a:xfrm>
          <a:prstGeom prst="rect">
            <a:avLst/>
          </a:prstGeom>
        </p:spPr>
      </p:pic>
      <p:pic>
        <p:nvPicPr>
          <p:cNvPr id="7" name="Content Placeholder 3" descr="WW1 injured soldier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5167744" y="0"/>
            <a:ext cx="3976255" cy="3124200"/>
          </a:xfrm>
        </p:spPr>
      </p:pic>
      <p:pic>
        <p:nvPicPr>
          <p:cNvPr id="65538" name="Picture 2" descr="http://2.bp.blogspot.com/-3EmNf8p_rEw/TbYVwPIv8jI/AAAAAAAAAC4/ATqmMxdGbpI/s1600/Great%2BDepression2.jpg"/>
          <p:cNvPicPr>
            <a:picLocks noChangeAspect="1" noChangeArrowheads="1"/>
          </p:cNvPicPr>
          <p:nvPr/>
        </p:nvPicPr>
        <p:blipFill>
          <a:blip r:embed="rId5" cstate="print"/>
          <a:srcRect l="16244" r="26904"/>
          <a:stretch>
            <a:fillRect/>
          </a:stretch>
        </p:blipFill>
        <p:spPr bwMode="auto">
          <a:xfrm>
            <a:off x="3657600" y="1243058"/>
            <a:ext cx="2209800" cy="3557542"/>
          </a:xfrm>
          <a:prstGeom prst="rect">
            <a:avLst/>
          </a:prstGeom>
          <a:noFill/>
        </p:spPr>
      </p:pic>
      <p:pic>
        <p:nvPicPr>
          <p:cNvPr id="8" name="Picture 7" descr="ros_post_d.jpg"/>
          <p:cNvPicPr>
            <a:picLocks noChangeAspect="1"/>
          </p:cNvPicPr>
          <p:nvPr/>
        </p:nvPicPr>
        <p:blipFill>
          <a:blip r:embed="rId6" cstate="print"/>
          <a:srcRect l="10000" t="2367" r="10000" b="2959"/>
          <a:stretch>
            <a:fillRect/>
          </a:stretch>
        </p:blipFill>
        <p:spPr>
          <a:xfrm>
            <a:off x="0" y="3505200"/>
            <a:ext cx="2682240" cy="3352800"/>
          </a:xfrm>
          <a:prstGeom prst="rect">
            <a:avLst/>
          </a:prstGeom>
        </p:spPr>
      </p:pic>
      <p:pic>
        <p:nvPicPr>
          <p:cNvPr id="9" name="Content Placeholder 3" descr="civil rights movement.jpg"/>
          <p:cNvPicPr>
            <a:picLocks noChangeAspect="1"/>
          </p:cNvPicPr>
          <p:nvPr/>
        </p:nvPicPr>
        <p:blipFill>
          <a:blip r:embed="rId7" cstate="print">
            <a:lum contrast="10000"/>
          </a:blip>
          <a:srcRect l="4918"/>
          <a:stretch>
            <a:fillRect/>
          </a:stretch>
        </p:blipFill>
        <p:spPr>
          <a:xfrm>
            <a:off x="2590800" y="3810000"/>
            <a:ext cx="4419600" cy="3048000"/>
          </a:xfrm>
          <a:prstGeom prst="rect">
            <a:avLst/>
          </a:prstGeom>
        </p:spPr>
      </p:pic>
      <p:pic>
        <p:nvPicPr>
          <p:cNvPr id="65540" name="Picture 4" descr="http://vietnam-war.commemoration.gov.au/vietnam-war/images/ekn_67_0130_vn.jpg"/>
          <p:cNvPicPr>
            <a:picLocks noChangeAspect="1" noChangeArrowheads="1"/>
          </p:cNvPicPr>
          <p:nvPr/>
        </p:nvPicPr>
        <p:blipFill>
          <a:blip r:embed="rId8" cstate="print"/>
          <a:srcRect l="21250" t="2846" r="15000"/>
          <a:stretch>
            <a:fillRect/>
          </a:stretch>
        </p:blipFill>
        <p:spPr bwMode="auto">
          <a:xfrm>
            <a:off x="6400800" y="3429000"/>
            <a:ext cx="2743201" cy="3429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2895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Segoe UI" pitchFamily="34" charset="0"/>
                <a:cs typeface="Segoe UI" pitchFamily="34" charset="0"/>
              </a:rPr>
              <a:t>Instead of creating artwork that was </a:t>
            </a:r>
            <a:r>
              <a:rPr lang="en-US" sz="2800" b="1" u="sng" dirty="0" smtClean="0">
                <a:latin typeface="Segoe UI" pitchFamily="34" charset="0"/>
                <a:cs typeface="Segoe UI" pitchFamily="34" charset="0"/>
              </a:rPr>
              <a:t>pretty, </a:t>
            </a:r>
            <a:r>
              <a:rPr lang="en-US" sz="2800" b="1" dirty="0" smtClean="0">
                <a:latin typeface="Segoe UI" pitchFamily="34" charset="0"/>
                <a:cs typeface="Segoe UI" pitchFamily="34" charset="0"/>
              </a:rPr>
              <a:t>modern artists began to create artwork that attempted to </a:t>
            </a:r>
            <a:r>
              <a:rPr lang="en-US" sz="2800" b="1" u="sng" dirty="0" smtClean="0">
                <a:latin typeface="Segoe UI" pitchFamily="34" charset="0"/>
                <a:cs typeface="Segoe UI" pitchFamily="34" charset="0"/>
              </a:rPr>
              <a:t>change society</a:t>
            </a:r>
            <a:r>
              <a:rPr lang="en-US" sz="2800" b="1" dirty="0" smtClean="0">
                <a:latin typeface="Segoe UI" pitchFamily="34" charset="0"/>
                <a:cs typeface="Segoe UI" pitchFamily="34" charset="0"/>
              </a:rPr>
              <a:t> and </a:t>
            </a:r>
            <a:r>
              <a:rPr lang="en-US" sz="2800" b="1" u="sng" dirty="0" smtClean="0">
                <a:latin typeface="Segoe UI" pitchFamily="34" charset="0"/>
                <a:cs typeface="Segoe UI" pitchFamily="34" charset="0"/>
              </a:rPr>
              <a:t>express emotion. </a:t>
            </a:r>
            <a:endParaRPr lang="en-US" sz="2800" b="1" u="sng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The effect on modern art?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5" name="Picture 4" descr="picasso_l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2743200"/>
            <a:ext cx="2590800" cy="3775165"/>
          </a:xfrm>
          <a:prstGeom prst="rect">
            <a:avLst/>
          </a:prstGeom>
        </p:spPr>
      </p:pic>
      <p:pic>
        <p:nvPicPr>
          <p:cNvPr id="6" name="Picture 2" descr="http://www.mcs.csuhayward.edu/%7Emalek/Surrealism/dali1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4876800" y="2743200"/>
            <a:ext cx="2590800" cy="3775166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391400" y="4191000"/>
            <a:ext cx="1676400" cy="685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Dali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200" y="4191000"/>
            <a:ext cx="2133600" cy="685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Picasso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6553200" cy="4800600"/>
          </a:xfrm>
        </p:spPr>
        <p:txBody>
          <a:bodyPr>
            <a:noAutofit/>
          </a:bodyPr>
          <a:lstStyle/>
          <a:p>
            <a:r>
              <a:rPr lang="en-US" sz="2800" b="1" u="sng" dirty="0" smtClean="0">
                <a:latin typeface="Segoe UI" pitchFamily="34" charset="0"/>
                <a:cs typeface="Segoe UI" pitchFamily="34" charset="0"/>
              </a:rPr>
              <a:t>1881-1973</a:t>
            </a:r>
            <a:r>
              <a:rPr lang="en-US" sz="2800" b="1" dirty="0" smtClean="0">
                <a:latin typeface="Segoe UI" pitchFamily="34" charset="0"/>
                <a:cs typeface="Segoe UI" pitchFamily="34" charset="0"/>
              </a:rPr>
              <a:t>  Spain</a:t>
            </a:r>
          </a:p>
          <a:p>
            <a:pPr>
              <a:buNone/>
            </a:pPr>
            <a:endParaRPr lang="en-US" sz="1800" b="1" u="sng" dirty="0" smtClean="0">
              <a:latin typeface="Segoe UI" pitchFamily="34" charset="0"/>
              <a:cs typeface="Segoe UI" pitchFamily="34" charset="0"/>
            </a:endParaRPr>
          </a:p>
          <a:p>
            <a:r>
              <a:rPr lang="en-US" sz="2800" b="1" dirty="0" smtClean="0">
                <a:latin typeface="Segoe UI" pitchFamily="34" charset="0"/>
                <a:cs typeface="Segoe UI" pitchFamily="34" charset="0"/>
              </a:rPr>
              <a:t>Son of an art and drawing teacher, Picasso was an art student practically from </a:t>
            </a:r>
            <a:r>
              <a:rPr lang="en-US" sz="2800" b="1" u="sng" dirty="0" smtClean="0">
                <a:latin typeface="Segoe UI" pitchFamily="34" charset="0"/>
                <a:cs typeface="Segoe UI" pitchFamily="34" charset="0"/>
              </a:rPr>
              <a:t>birth</a:t>
            </a:r>
            <a:r>
              <a:rPr lang="en-US" sz="2800" b="1" dirty="0" smtClean="0">
                <a:latin typeface="Segoe UI" pitchFamily="34" charset="0"/>
                <a:cs typeface="Segoe UI" pitchFamily="34" charset="0"/>
              </a:rPr>
              <a:t>; he lived, worked, and studied in </a:t>
            </a:r>
            <a:r>
              <a:rPr lang="en-US" sz="2800" b="1" u="sng" dirty="0" smtClean="0">
                <a:latin typeface="Segoe UI" pitchFamily="34" charset="0"/>
                <a:cs typeface="Segoe UI" pitchFamily="34" charset="0"/>
              </a:rPr>
              <a:t>Paris.</a:t>
            </a:r>
          </a:p>
          <a:p>
            <a:pPr lvl="1">
              <a:buNone/>
            </a:pPr>
            <a:endParaRPr lang="en-US" sz="1800" b="1" u="sng" dirty="0" smtClean="0">
              <a:latin typeface="Segoe UI" pitchFamily="34" charset="0"/>
              <a:cs typeface="Segoe UI" pitchFamily="34" charset="0"/>
            </a:endParaRPr>
          </a:p>
          <a:p>
            <a:r>
              <a:rPr lang="en-US" sz="2800" b="1" u="sng" dirty="0" smtClean="0">
                <a:latin typeface="Segoe UI" pitchFamily="34" charset="0"/>
                <a:cs typeface="Segoe UI" pitchFamily="34" charset="0"/>
              </a:rPr>
              <a:t>22,000</a:t>
            </a:r>
            <a:r>
              <a:rPr lang="en-US" sz="2800" b="1" dirty="0" smtClean="0">
                <a:latin typeface="Segoe UI" pitchFamily="34" charset="0"/>
                <a:cs typeface="Segoe UI" pitchFamily="34" charset="0"/>
              </a:rPr>
              <a:t> works in various mediums: sculpture, ceramics, </a:t>
            </a:r>
            <a:r>
              <a:rPr lang="en-US" sz="2800" b="1" u="sng" dirty="0" smtClean="0">
                <a:latin typeface="Segoe UI" pitchFamily="34" charset="0"/>
                <a:cs typeface="Segoe UI" pitchFamily="34" charset="0"/>
              </a:rPr>
              <a:t>mosaics</a:t>
            </a:r>
            <a:r>
              <a:rPr lang="en-US" sz="2800" b="1" dirty="0" smtClean="0">
                <a:latin typeface="Segoe UI" pitchFamily="34" charset="0"/>
                <a:cs typeface="Segoe UI" pitchFamily="34" charset="0"/>
              </a:rPr>
              <a:t>, stage design, and graphic arts.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Pablo Picasso </a:t>
            </a:r>
            <a:endParaRPr lang="en-US" sz="4800" i="1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94" t="12520" r="19506" b="38368"/>
          <a:stretch/>
        </p:blipFill>
        <p:spPr>
          <a:xfrm>
            <a:off x="6572324" y="609600"/>
            <a:ext cx="2343076" cy="27824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126153"/>
            <a:ext cx="6172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 While in Paris, Picasso became friends with a group of young, avant-garde artists, collectively know as </a:t>
            </a:r>
            <a:r>
              <a:rPr lang="en-US" sz="2400" b="1" i="1" dirty="0" smtClean="0">
                <a:latin typeface="Segoe UI" pitchFamily="34" charset="0"/>
                <a:cs typeface="Segoe UI" pitchFamily="34" charset="0"/>
              </a:rPr>
              <a:t>Modernists - </a:t>
            </a:r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known for their interest in </a:t>
            </a:r>
            <a:r>
              <a:rPr lang="en-US" sz="2400" b="1" u="sng" dirty="0" smtClean="0">
                <a:latin typeface="Segoe UI" pitchFamily="34" charset="0"/>
                <a:cs typeface="Segoe UI" pitchFamily="34" charset="0"/>
              </a:rPr>
              <a:t>symbolism in art and social causes (including the urban underprivileged). </a:t>
            </a:r>
          </a:p>
          <a:p>
            <a:endParaRPr lang="en-US" sz="2400" b="1" dirty="0" smtClean="0">
              <a:latin typeface="Segoe UI" pitchFamily="34" charset="0"/>
              <a:cs typeface="Segoe U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 Picasso would </a:t>
            </a:r>
            <a:r>
              <a:rPr lang="en-US" sz="2400" b="1" u="sng" dirty="0" smtClean="0">
                <a:latin typeface="Segoe UI" pitchFamily="34" charset="0"/>
                <a:cs typeface="Segoe UI" pitchFamily="34" charset="0"/>
              </a:rPr>
              <a:t>chose to paint the poor or disenfranchise: the prostitutes, the beggars, street musicians, etc. He felt that these individuals understood him and his pain.</a:t>
            </a:r>
          </a:p>
          <a:p>
            <a:endParaRPr lang="en-US" sz="2400" b="1" dirty="0" smtClean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>
            <a:normAutofit/>
          </a:bodyPr>
          <a:lstStyle/>
          <a:p>
            <a:pPr algn="ctr"/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Parisian Influence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52225" name="Picture 1" descr="C:\Users\MelCase\Desktop\Casey's Stuff\[ TEACHING STUFF ]\ARTS &amp; HUMANITIES\Unit 10 - Modern\Lesson 2 - Modern (Visual Arts)\[ Picasso ]\Picasso - photos\The Absinthe Drinker, 1901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6400800" y="1066800"/>
            <a:ext cx="2514600" cy="343739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629400" y="4495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Segoe UI" pitchFamily="34" charset="0"/>
                <a:cs typeface="Segoe UI" pitchFamily="34" charset="0"/>
              </a:rPr>
              <a:t>Absinthe Drinker,</a:t>
            </a:r>
          </a:p>
          <a:p>
            <a:pPr algn="ctr"/>
            <a:r>
              <a:rPr lang="en-US" b="1" i="1" dirty="0" smtClean="0">
                <a:latin typeface="Segoe UI" pitchFamily="34" charset="0"/>
                <a:cs typeface="Segoe UI" pitchFamily="34" charset="0"/>
              </a:rPr>
              <a:t>1901</a:t>
            </a:r>
            <a:endParaRPr lang="en-US" b="1" i="1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6172200" cy="4876800"/>
          </a:xfrm>
        </p:spPr>
        <p:txBody>
          <a:bodyPr>
            <a:noAutofit/>
          </a:bodyPr>
          <a:lstStyle/>
          <a:p>
            <a:r>
              <a:rPr lang="en-US" sz="2400" b="1" i="1" dirty="0" smtClean="0">
                <a:latin typeface="Segoe UI" pitchFamily="34" charset="0"/>
                <a:cs typeface="Segoe UI" pitchFamily="34" charset="0"/>
              </a:rPr>
              <a:t>Characteristics: </a:t>
            </a:r>
          </a:p>
          <a:p>
            <a:pPr lvl="1"/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All works are in </a:t>
            </a:r>
            <a:r>
              <a:rPr lang="en-US" sz="2400" b="1" u="sng" dirty="0" smtClean="0">
                <a:latin typeface="Segoe UI" pitchFamily="34" charset="0"/>
                <a:cs typeface="Segoe UI" pitchFamily="34" charset="0"/>
              </a:rPr>
              <a:t>monochromatic blue</a:t>
            </a:r>
          </a:p>
          <a:p>
            <a:pPr lvl="1"/>
            <a:r>
              <a:rPr lang="en-US" sz="2400" b="1" u="sng" dirty="0" smtClean="0">
                <a:latin typeface="Segoe UI" pitchFamily="34" charset="0"/>
                <a:cs typeface="Segoe UI" pitchFamily="34" charset="0"/>
              </a:rPr>
              <a:t>Represented melancholy and despair</a:t>
            </a:r>
          </a:p>
          <a:p>
            <a:pPr lvl="1"/>
            <a:endParaRPr lang="en-US" sz="2400" b="1" u="sng" dirty="0" smtClean="0">
              <a:latin typeface="Segoe UI" pitchFamily="34" charset="0"/>
              <a:cs typeface="Segoe UI" pitchFamily="34" charset="0"/>
            </a:endParaRPr>
          </a:p>
          <a:p>
            <a:r>
              <a:rPr lang="en-US" sz="2400" b="1" i="1" dirty="0" smtClean="0">
                <a:latin typeface="Segoe UI" pitchFamily="34" charset="0"/>
                <a:cs typeface="Segoe UI" pitchFamily="34" charset="0"/>
              </a:rPr>
              <a:t>Examples of Influence in Work:</a:t>
            </a:r>
          </a:p>
          <a:p>
            <a:pPr lvl="1"/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It is completely done </a:t>
            </a:r>
            <a:r>
              <a:rPr lang="en-US" sz="2400" b="1" u="sng" dirty="0" smtClean="0">
                <a:latin typeface="Segoe UI" pitchFamily="34" charset="0"/>
                <a:cs typeface="Segoe UI" pitchFamily="34" charset="0"/>
              </a:rPr>
              <a:t>in blues</a:t>
            </a:r>
          </a:p>
          <a:p>
            <a:pPr lvl="1"/>
            <a:r>
              <a:rPr lang="en-US" sz="2400" b="1" u="sng" dirty="0" smtClean="0">
                <a:latin typeface="Segoe UI" pitchFamily="34" charset="0"/>
                <a:cs typeface="Segoe UI" pitchFamily="34" charset="0"/>
              </a:rPr>
              <a:t>Sadness</a:t>
            </a:r>
            <a:r>
              <a:rPr lang="en-US" sz="2400" b="1" dirty="0" smtClean="0">
                <a:latin typeface="Segoe UI" pitchFamily="34" charset="0"/>
                <a:cs typeface="Segoe UI" pitchFamily="34" charset="0"/>
              </a:rPr>
              <a:t> is shown by </a:t>
            </a:r>
            <a:r>
              <a:rPr lang="en-US" sz="2400" b="1" u="sng" dirty="0" smtClean="0">
                <a:latin typeface="Segoe UI" pitchFamily="34" charset="0"/>
                <a:cs typeface="Segoe UI" pitchFamily="34" charset="0"/>
              </a:rPr>
              <a:t>the man’s face</a:t>
            </a:r>
            <a:endParaRPr lang="en-US" sz="2400" b="1" u="sng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" name="Picture 3" descr="picasso_old_guitarist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6324600" y="1166704"/>
            <a:ext cx="2551140" cy="3809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39778" y="499246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Segoe UI" pitchFamily="34" charset="0"/>
                <a:cs typeface="Segoe UI" pitchFamily="34" charset="0"/>
              </a:rPr>
              <a:t>The Old Guitarist, 1903</a:t>
            </a:r>
            <a:endParaRPr lang="en-US" b="1" i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>
            <a:normAutofit/>
          </a:bodyPr>
          <a:lstStyle/>
          <a:p>
            <a:pPr algn="ctr"/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The Blue Period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5334000" cy="5257800"/>
          </a:xfrm>
        </p:spPr>
        <p:txBody>
          <a:bodyPr>
            <a:normAutofit fontScale="92500"/>
          </a:bodyPr>
          <a:lstStyle/>
          <a:p>
            <a:r>
              <a:rPr lang="en-US" b="1" i="1" dirty="0" smtClean="0">
                <a:latin typeface="Segoe UI" pitchFamily="34" charset="0"/>
                <a:cs typeface="Segoe UI" pitchFamily="34" charset="0"/>
              </a:rPr>
              <a:t>Characteristics: </a:t>
            </a:r>
          </a:p>
          <a:p>
            <a:pPr lvl="1"/>
            <a:r>
              <a:rPr lang="en-US" b="1" dirty="0" smtClean="0">
                <a:latin typeface="Segoe UI" pitchFamily="34" charset="0"/>
                <a:cs typeface="Segoe UI" pitchFamily="34" charset="0"/>
              </a:rPr>
              <a:t>Works were completed in </a:t>
            </a:r>
            <a:r>
              <a:rPr lang="en-US" b="1" u="sng" dirty="0" smtClean="0">
                <a:latin typeface="Segoe UI" pitchFamily="34" charset="0"/>
                <a:cs typeface="Segoe UI" pitchFamily="34" charset="0"/>
              </a:rPr>
              <a:t>different shades of red</a:t>
            </a:r>
          </a:p>
          <a:p>
            <a:pPr lvl="1"/>
            <a:endParaRPr lang="en-US" b="1" u="sng" dirty="0" smtClean="0">
              <a:latin typeface="Segoe UI" pitchFamily="34" charset="0"/>
              <a:cs typeface="Segoe UI" pitchFamily="34" charset="0"/>
            </a:endParaRPr>
          </a:p>
          <a:p>
            <a:r>
              <a:rPr lang="en-US" b="1" i="1" dirty="0" smtClean="0">
                <a:latin typeface="Segoe UI" pitchFamily="34" charset="0"/>
                <a:cs typeface="Segoe UI" pitchFamily="34" charset="0"/>
              </a:rPr>
              <a:t>Examples of Influence in work:</a:t>
            </a:r>
          </a:p>
          <a:p>
            <a:pPr lvl="1"/>
            <a:r>
              <a:rPr lang="en-US" b="1" dirty="0" smtClean="0">
                <a:latin typeface="Segoe UI" pitchFamily="34" charset="0"/>
                <a:cs typeface="Segoe UI" pitchFamily="34" charset="0"/>
              </a:rPr>
              <a:t>The paintings have a faint red tint</a:t>
            </a:r>
          </a:p>
          <a:p>
            <a:pPr lvl="1"/>
            <a:r>
              <a:rPr lang="en-US" b="1" u="sng" dirty="0" smtClean="0">
                <a:latin typeface="Segoe UI" pitchFamily="34" charset="0"/>
                <a:cs typeface="Segoe UI" pitchFamily="34" charset="0"/>
              </a:rPr>
              <a:t>During this period, Picasso’s subjects were mainly circus and fair performers </a:t>
            </a:r>
            <a:r>
              <a:rPr lang="en-US" b="1" dirty="0" smtClean="0">
                <a:latin typeface="Segoe UI" pitchFamily="34" charset="0"/>
                <a:cs typeface="Segoe UI" pitchFamily="34" charset="0"/>
              </a:rPr>
              <a:t>(mainly a migrant community of acrobats, musicians, and clowns- </a:t>
            </a:r>
            <a:r>
              <a:rPr lang="en-US" b="1" i="1" dirty="0" err="1" smtClean="0">
                <a:latin typeface="Segoe UI" pitchFamily="34" charset="0"/>
                <a:cs typeface="Segoe UI" pitchFamily="34" charset="0"/>
              </a:rPr>
              <a:t>saltimbanques</a:t>
            </a:r>
            <a:r>
              <a:rPr lang="en-US" b="1" dirty="0" smtClean="0">
                <a:latin typeface="Segoe UI" pitchFamily="34" charset="0"/>
                <a:cs typeface="Segoe UI" pitchFamily="34" charset="0"/>
              </a:rPr>
              <a:t>).</a:t>
            </a:r>
          </a:p>
          <a:p>
            <a:pPr lvl="1"/>
            <a:r>
              <a:rPr lang="en-US" b="1" dirty="0" smtClean="0">
                <a:latin typeface="Segoe UI" pitchFamily="34" charset="0"/>
                <a:cs typeface="Segoe UI" pitchFamily="34" charset="0"/>
              </a:rPr>
              <a:t>These subjects were usually shown in </a:t>
            </a:r>
            <a:r>
              <a:rPr lang="en-US" b="1" u="sng" dirty="0" smtClean="0">
                <a:latin typeface="Segoe UI" pitchFamily="34" charset="0"/>
                <a:cs typeface="Segoe UI" pitchFamily="34" charset="0"/>
              </a:rPr>
              <a:t>relaxed, happy settings. </a:t>
            </a:r>
            <a:endParaRPr lang="en-US" b="1" u="sng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" name="Picture 3" descr="family of saltimbanques.jpg"/>
          <p:cNvPicPr>
            <a:picLocks noChangeAspect="1"/>
          </p:cNvPicPr>
          <p:nvPr/>
        </p:nvPicPr>
        <p:blipFill>
          <a:blip r:embed="rId3" cstate="print"/>
          <a:srcRect l="5921" t="4000" r="1316" b="2000"/>
          <a:stretch>
            <a:fillRect/>
          </a:stretch>
        </p:blipFill>
        <p:spPr>
          <a:xfrm>
            <a:off x="5407090" y="1219200"/>
            <a:ext cx="3508310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0" y="4876800"/>
            <a:ext cx="3733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Segoe UI" pitchFamily="34" charset="0"/>
                <a:cs typeface="Segoe UI" pitchFamily="34" charset="0"/>
              </a:rPr>
              <a:t>Family of </a:t>
            </a:r>
            <a:r>
              <a:rPr lang="en-US" b="1" i="1" dirty="0" err="1" smtClean="0">
                <a:latin typeface="Segoe UI" pitchFamily="34" charset="0"/>
                <a:cs typeface="Segoe UI" pitchFamily="34" charset="0"/>
              </a:rPr>
              <a:t>Saltimbanques</a:t>
            </a:r>
            <a:r>
              <a:rPr lang="en-US" b="1" i="1" dirty="0" smtClean="0">
                <a:latin typeface="Segoe UI" pitchFamily="34" charset="0"/>
                <a:cs typeface="Segoe UI" pitchFamily="34" charset="0"/>
              </a:rPr>
              <a:t>, 1905</a:t>
            </a:r>
            <a:endParaRPr lang="en-US" b="1" i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>
            <a:normAutofit/>
          </a:bodyPr>
          <a:lstStyle/>
          <a:p>
            <a:pPr algn="ctr"/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The Rose Period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4056</TotalTime>
  <Words>1345</Words>
  <Application>Microsoft Office PowerPoint</Application>
  <PresentationFormat>On-screen Show (4:3)</PresentationFormat>
  <Paragraphs>177</Paragraphs>
  <Slides>36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Concourse</vt:lpstr>
      <vt:lpstr>~ Modern Art ~  Picasso &amp; Dali</vt:lpstr>
      <vt:lpstr>Major events of the Modern period: </vt:lpstr>
      <vt:lpstr>What is the main idea of Modern Art? </vt:lpstr>
      <vt:lpstr>Slide 4</vt:lpstr>
      <vt:lpstr>The effect on modern art?</vt:lpstr>
      <vt:lpstr>Pablo Picasso </vt:lpstr>
      <vt:lpstr>Parisian Influence</vt:lpstr>
      <vt:lpstr>The Blue Period</vt:lpstr>
      <vt:lpstr>The Rose Period</vt:lpstr>
      <vt:lpstr>The African Influence</vt:lpstr>
      <vt:lpstr>The Cubism Period</vt:lpstr>
      <vt:lpstr>Slide 12</vt:lpstr>
      <vt:lpstr>Guernica (1937)</vt:lpstr>
      <vt:lpstr>Guernica (1937)</vt:lpstr>
      <vt:lpstr>Symbolism in Guernica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The Persistence of Memory</vt:lpstr>
      <vt:lpstr>The Persistence of Memory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DRAWING ACTIVITY: cubism/surrealism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Art</dc:title>
  <dc:creator>Lornadoone</dc:creator>
  <cp:lastModifiedBy>MelCase</cp:lastModifiedBy>
  <cp:revision>454</cp:revision>
  <dcterms:created xsi:type="dcterms:W3CDTF">2008-03-02T20:12:14Z</dcterms:created>
  <dcterms:modified xsi:type="dcterms:W3CDTF">2017-04-14T02:35:44Z</dcterms:modified>
</cp:coreProperties>
</file>