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6" r:id="rId2"/>
    <p:sldId id="261" r:id="rId3"/>
    <p:sldId id="285" r:id="rId4"/>
    <p:sldId id="334" r:id="rId5"/>
    <p:sldId id="267" r:id="rId6"/>
    <p:sldId id="337" r:id="rId7"/>
    <p:sldId id="259" r:id="rId8"/>
    <p:sldId id="283" r:id="rId9"/>
    <p:sldId id="336" r:id="rId10"/>
    <p:sldId id="322" r:id="rId11"/>
    <p:sldId id="323" r:id="rId12"/>
    <p:sldId id="324" r:id="rId13"/>
    <p:sldId id="325" r:id="rId14"/>
    <p:sldId id="326" r:id="rId15"/>
    <p:sldId id="338" r:id="rId16"/>
    <p:sldId id="328" r:id="rId17"/>
    <p:sldId id="329" r:id="rId18"/>
    <p:sldId id="340" r:id="rId19"/>
    <p:sldId id="335" r:id="rId20"/>
    <p:sldId id="280" r:id="rId21"/>
    <p:sldId id="258" r:id="rId22"/>
    <p:sldId id="341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98029" autoAdjust="0"/>
  </p:normalViewPr>
  <p:slideViewPr>
    <p:cSldViewPr>
      <p:cViewPr>
        <p:scale>
          <a:sx n="50" d="100"/>
          <a:sy n="50" d="100"/>
        </p:scale>
        <p:origin x="-58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4B2C-788B-4E8F-AD8A-B58F618914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C314-0F00-4393-9D54-BD233C1E1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17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AEDEC-71F9-42F8-945E-353EE8D82AB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4351-1EA0-4D7C-93ED-D8B83610B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61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8F79-9038-49E7-A9F2-FA038338279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64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C52-7A9D-4A83-91F4-902BD4CC27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83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C52-7A9D-4A83-91F4-902BD4CC27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30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C52-7A9D-4A83-91F4-902BD4CC27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28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C52-7A9D-4A83-91F4-902BD4CC27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085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39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39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182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08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393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8F79-9038-49E7-A9F2-FA0383382793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94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82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39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7F4BB9-5299-4EC2-97AC-AB62C525604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60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8F79-9038-49E7-A9F2-FA0383382793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24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74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17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54351-1EA0-4D7C-93ED-D8B83610BF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67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CC2A98-7E74-4FBC-9AB8-1B815EE7402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24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8F79-9038-49E7-A9F2-FA038338279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93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811A-36F6-4C11-B04E-4E10965B82E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F844-7676-414E-9475-D06BE171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sion4jazz.net/jazz_styl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LjbMBpG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UZvqvNYJmC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Oij0El_I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VaoTbR11Ay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LTwtuBi-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kbJelkj5pU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2GFGMu19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u2bigf337a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J-kGuOA_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MelCase\Desktop\Casey's Stuff\[ TEACHING STUFF ]\ARTS &amp; HUMANITIES\Unit 10 - Modern\Lesson 3 - Modern (Music)\[ Copland ]\Aaron Copland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2817" t="3970" r="19983"/>
          <a:stretch>
            <a:fillRect/>
          </a:stretch>
        </p:blipFill>
        <p:spPr bwMode="auto">
          <a:xfrm>
            <a:off x="6477000" y="2932812"/>
            <a:ext cx="2394986" cy="3620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8" name="Picture 2" descr="C:\Users\MelCase\Desktop\Casey's Stuff\[ TEACHING STUFF ]\ARTS &amp; HUMANITIES\Unit 10 - Modern\Lesson 3 - Modern (Music)\[ JAZZ ]\JAZZ - photos\Duke Ellington3.jpg"/>
          <p:cNvPicPr>
            <a:picLocks noChangeAspect="1" noChangeArrowheads="1"/>
          </p:cNvPicPr>
          <p:nvPr/>
        </p:nvPicPr>
        <p:blipFill>
          <a:blip r:embed="rId4" cstate="print"/>
          <a:srcRect r="4320"/>
          <a:stretch>
            <a:fillRect/>
          </a:stretch>
        </p:blipFill>
        <p:spPr bwMode="auto">
          <a:xfrm>
            <a:off x="3200400" y="1386445"/>
            <a:ext cx="3505200" cy="26521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150" name="Picture 2" descr="C:\Documents and Settings\niloc\Desktop\Modern Music\770px-Louis_Armstrong_NYW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890" y="4004087"/>
            <a:ext cx="3570110" cy="2549113"/>
          </a:xfrm>
          <a:prstGeom prst="rect">
            <a:avLst/>
          </a:prstGeom>
          <a:noFill/>
          <a:ln w="31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2945" name="Picture 1" descr="C:\Users\MelCase\Desktop\Casey's Stuff\[ TEACHING STUFF ]\ARTS &amp; HUMANITIES\Unit 10 - Modern\Lesson 3 - Modern (Music)\[ Gershwin ]\George Gershwi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95400"/>
            <a:ext cx="2008642" cy="30864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Modern Music</a:t>
            </a:r>
            <a:endParaRPr lang="en-US" sz="66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34400" cy="556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An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original American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art form</a:t>
            </a:r>
          </a:p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Essential Forms: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Blue notes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is a note sung or played at a slightly lower pitch than that of the major scale for expressive purposes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Syncopation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Improvisation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Poly-rhythms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 simultaneous sounding of two or more independent rhythms – originated in African drum circles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Swung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Notes: performances practice, in which some notes with equal time values are performed with unequal durations, alternating long and short.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African and European Influences</a:t>
            </a:r>
          </a:p>
        </p:txBody>
      </p:sp>
      <p:pic>
        <p:nvPicPr>
          <p:cNvPr id="5" name="Picture 2" descr="C:\Documents and Settings\lgallicchio\Local Settings\Temporary Internet Files\Content.IE5\5R6FF85I\MC9000268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156322"/>
            <a:ext cx="1905000" cy="22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Jazz Overview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5257800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How have these five factors contributed to the  development and evolution of jazz?</a:t>
            </a:r>
          </a:p>
          <a:p>
            <a:pPr lvl="1">
              <a:buNone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1. </a:t>
            </a:r>
            <a:r>
              <a:rPr lang="en-U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AFRICA</a:t>
            </a:r>
          </a:p>
          <a:p>
            <a:pPr lvl="2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 culture, music and rhythms, collective function,    individual expression</a:t>
            </a:r>
          </a:p>
          <a:p>
            <a:pPr lvl="1">
              <a:buNone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2. </a:t>
            </a:r>
            <a:r>
              <a:rPr lang="en-U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EUROPE</a:t>
            </a:r>
          </a:p>
          <a:p>
            <a:pPr lvl="2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 instruments, musical forms</a:t>
            </a:r>
          </a:p>
          <a:p>
            <a:pPr lvl="1">
              <a:buNone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3. </a:t>
            </a:r>
            <a:r>
              <a:rPr lang="en-U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ORLEANS</a:t>
            </a:r>
          </a:p>
          <a:p>
            <a:pPr lvl="2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 a melting pot of cultures</a:t>
            </a:r>
          </a:p>
          <a:p>
            <a:pPr lvl="1">
              <a:buNone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4. </a:t>
            </a:r>
            <a:r>
              <a:rPr lang="en-U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DEMOCRACY</a:t>
            </a:r>
          </a:p>
          <a:p>
            <a:pPr lvl="2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- each musician develops a unique, individual voice to contribute to the greater effort.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Jazz Music Influences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6324600" cy="5257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Ragtime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Classic Jazz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Hot Jazz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Chicago Style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Swing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Kansas City Style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Gypsy Jazz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Bebop</a:t>
            </a:r>
          </a:p>
          <a:p>
            <a:pPr>
              <a:buFont typeface="Arial" charset="0"/>
              <a:buChar char="•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Vocalese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Mainstream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Cool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410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http://www.apassion4jazz.net/jazz_styles.html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9" name="Picture 3" descr="three musicia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316" y="1447800"/>
            <a:ext cx="446428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Jazz Styles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077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“If you have to ask what jazz is, you’ll never know.” </a:t>
            </a: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" name="Picture 2" descr="C:\Documents and Settings\niloc\Desktop\Modern Music\770px-Louis_Armstrong_NYW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6400800" cy="457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1901-1971 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Orleans</a:t>
            </a:r>
          </a:p>
          <a:p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jazz trumpeter/singer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grandson of slaves</a:t>
            </a:r>
          </a:p>
          <a:p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born into a very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poor family</a:t>
            </a:r>
          </a:p>
          <a:p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shifted focus from collective improvisation to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solo improvisation </a:t>
            </a:r>
          </a:p>
          <a:p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influenced by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Creole music</a:t>
            </a:r>
          </a:p>
          <a:p>
            <a:pPr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 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Louis Armstrong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1026" name="Picture 2" descr="C:\Users\MelCase\Desktop\Casey's Stuff\[ TEACHING STUFF ]\ARTS &amp; HUMANITIES\Unit 10 - Modern\Lesson 3 - Modern (Music)\[ JAZZ ]\JAZZ - photos\Louis Armstrong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248400" y="228600"/>
            <a:ext cx="2590800" cy="33524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Listening Example: </a:t>
            </a:r>
          </a:p>
          <a:p>
            <a:pPr lvl="1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“When the Saints Go Marching”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Viewing Example: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“Dinah”</a:t>
            </a:r>
            <a:endParaRPr lang="en-US" sz="2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Listening Examples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5" name="Picture 2" descr="C:\Users\MelCase\Desktop\Casey's Stuff\[ TEACHING STUFF ]\ARTS &amp; HUMANITIES\Unit 10 - Modern\Lesson 3 - Modern (Music)\[ Armstrong ]\Louis Armstrong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457450"/>
            <a:ext cx="3276600" cy="40957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i="1" dirty="0" smtClean="0">
                <a:solidFill>
                  <a:srgbClr val="FFC000"/>
                </a:solidFill>
                <a:latin typeface="Franklin Gothic Medium" pitchFamily="34" charset="0"/>
              </a:rPr>
              <a:t>“By and large, jazz </a:t>
            </a:r>
            <a:r>
              <a:rPr lang="en-US" sz="3300" i="1" dirty="0" smtClean="0">
                <a:solidFill>
                  <a:srgbClr val="FFC000"/>
                </a:solidFill>
                <a:latin typeface="Franklin Gothic Medium" pitchFamily="34" charset="0"/>
              </a:rPr>
              <a:t>has </a:t>
            </a:r>
            <a:r>
              <a:rPr lang="en-US" sz="3300" i="1" dirty="0" smtClean="0">
                <a:solidFill>
                  <a:srgbClr val="FFC000"/>
                </a:solidFill>
                <a:latin typeface="Franklin Gothic Medium" pitchFamily="34" charset="0"/>
              </a:rPr>
              <a:t>always been like the </a:t>
            </a:r>
            <a:r>
              <a:rPr lang="en-US" sz="3300" i="1" dirty="0" err="1" smtClean="0">
                <a:solidFill>
                  <a:srgbClr val="FFC000"/>
                </a:solidFill>
                <a:latin typeface="Franklin Gothic Medium" pitchFamily="34" charset="0"/>
              </a:rPr>
              <a:t>kinda</a:t>
            </a:r>
            <a:r>
              <a:rPr lang="en-US" sz="3300" i="1" dirty="0" smtClean="0">
                <a:solidFill>
                  <a:srgbClr val="FFC000"/>
                </a:solidFill>
                <a:latin typeface="Franklin Gothic Medium" pitchFamily="34" charset="0"/>
              </a:rPr>
              <a:t> of man you wouldn’t want your daughter to associate with.”</a:t>
            </a:r>
          </a:p>
        </p:txBody>
      </p:sp>
      <p:pic>
        <p:nvPicPr>
          <p:cNvPr id="4" name="Picture 2" descr="C:\Documents and Settings\niloc\Desktop\Modern Music\476px-Duke_Ellington_at_the_Hurricane_Club_1943.jpg"/>
          <p:cNvPicPr>
            <a:picLocks noChangeAspect="1" noChangeArrowheads="1"/>
          </p:cNvPicPr>
          <p:nvPr/>
        </p:nvPicPr>
        <p:blipFill>
          <a:blip r:embed="rId3" cstate="print"/>
          <a:srcRect l="10015" t="12713" r="10368"/>
          <a:stretch>
            <a:fillRect/>
          </a:stretch>
        </p:blipFill>
        <p:spPr bwMode="auto">
          <a:xfrm>
            <a:off x="5257800" y="1524000"/>
            <a:ext cx="3459480" cy="4942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010400" cy="51816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1899-1974 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Washington, D.C.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composer, pianist, and band leader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Called his style "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American Music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,”       not jazz.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Often composed music specifically for             the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skills of individuals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in the band.            </a:t>
            </a:r>
            <a:endParaRPr lang="en-U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One of the best-known African-American celebrities of 20</a:t>
            </a:r>
            <a:r>
              <a:rPr lang="en-US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century.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Toured the United States and Europe regularly before and after World War II.</a:t>
            </a:r>
          </a:p>
          <a:p>
            <a:pPr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7409" name="Picture 1" descr="C:\Users\MelCase\Desktop\Casey's Stuff\[ TEACHING STUFF ]\ARTS &amp; HUMANITIES\Unit 10 - Modern\Lesson 3 - Modern (Music)\[ JAZZ ]\JAZZ - photos\Duke Elling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599"/>
            <a:ext cx="2277911" cy="30480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 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Duke Ellington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Listening Example: </a:t>
            </a:r>
          </a:p>
          <a:p>
            <a:pPr lvl="1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“In a Sentimental Mood”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Viewing Example: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“Concerto for Cootie”</a:t>
            </a:r>
            <a:endParaRPr lang="en-US" sz="2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Listening Examples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2055" name="Picture 7" descr="C:\Users\MelCase\Desktop\Casey's Stuff\[ TEACHING STUFF ]\ARTS &amp; HUMANITIES\Unit 10 - Modern\Lesson 3 - Modern (Music)\[ Ellington ]\Duke Ellington4.jp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20000"/>
          </a:blip>
          <a:srcRect l="8848" r="15309"/>
          <a:stretch>
            <a:fillRect/>
          </a:stretch>
        </p:blipFill>
        <p:spPr bwMode="auto">
          <a:xfrm>
            <a:off x="4876800" y="2819400"/>
            <a:ext cx="3830276" cy="3581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752600"/>
            <a:ext cx="7162800" cy="4648200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orchestra clipart carto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143750" cy="456247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CLASSICAL</a:t>
            </a:r>
            <a:endParaRPr lang="en-US" sz="8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The Early 20</a:t>
            </a:r>
            <a:r>
              <a:rPr lang="en-US" sz="4800" u="sng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th</a:t>
            </a:r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Century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7848600" cy="548640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Radio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gave greater exposure; no longer limited to 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concerts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and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clubs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</a:t>
            </a:r>
          </a:p>
          <a:p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media/technologies were developed to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record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and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distribute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music.</a:t>
            </a:r>
          </a:p>
          <a:p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Exposure to a wider range of music - concept of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World Music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developed. </a:t>
            </a:r>
          </a:p>
          <a:p>
            <a:endParaRPr lang="en-US" sz="105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freedom/experimentation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with musical styles/forms</a:t>
            </a:r>
          </a:p>
          <a:p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Transportation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innovations allowed musicians and fans to travel further/quicker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7010400" cy="1752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“A melody is not merely </a:t>
            </a:r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something </a:t>
            </a:r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you can hum.”</a:t>
            </a:r>
            <a:b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026" name="Picture 2" descr="http://www.naxos.com/SharedFiles/Images/Composers/Pictures/27127-2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0000"/>
          </a:blip>
          <a:srcRect r="8338" b="6896"/>
          <a:stretch>
            <a:fillRect/>
          </a:stretch>
        </p:blipFill>
        <p:spPr bwMode="auto">
          <a:xfrm>
            <a:off x="5257800" y="1905000"/>
            <a:ext cx="3505200" cy="45932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1900-1990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New York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omposer &amp; pianist of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concert/film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1921 went to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Paris, France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-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stimulating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atmosphere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- lasting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influence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styles included: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jazz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hymns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cowboy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songs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ballet compositions of American folklore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- </a:t>
            </a:r>
            <a:r>
              <a:rPr lang="en-US" sz="28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Appalachian </a:t>
            </a:r>
            <a:r>
              <a:rPr lang="en-US" sz="28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Spring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&amp;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Billy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Kid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Copland’s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name synonymous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with 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American” music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                             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 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Aaron Copland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4099" name="Picture 3" descr="C:\Users\MelCase\Desktop\Casey's Stuff\[ TEACHING STUFF ]\ARTS &amp; HUMANITIES\Unit 10 - Modern\Lesson 3 - Modern (Music)\[ Copland ]\Aaron Copland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3956" t="2329" r="15851"/>
          <a:stretch>
            <a:fillRect/>
          </a:stretch>
        </p:blipFill>
        <p:spPr bwMode="auto">
          <a:xfrm>
            <a:off x="6400800" y="152399"/>
            <a:ext cx="2514600" cy="34290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51054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Listening Example: </a:t>
            </a:r>
          </a:p>
          <a:p>
            <a:pPr lvl="1">
              <a:buNone/>
            </a:pP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“Simple Gifts”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was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written by Elder Joseph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at a Shaker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community in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Maine, 1848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 </a:t>
            </a:r>
            <a:endParaRPr lang="en-US" sz="2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None/>
            </a:pPr>
            <a:endParaRPr lang="en-US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Viewing Example: </a:t>
            </a:r>
          </a:p>
          <a:p>
            <a:pPr>
              <a:buNone/>
            </a:pP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</a:t>
            </a: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“Appalachian Spring” </a:t>
            </a: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            (Martha Graham Danc</a:t>
            </a: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 Co.)</a:t>
            </a:r>
            <a:endParaRPr lang="en-US" sz="27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Listening Examples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6" name="Picture 4" descr="C:\Users\MelCase\Desktop\Casey's Stuff\[ TEACHING STUFF ]\ARTS &amp; HUMANITIES\Unit 10 - Modern\Lesson 3 - Modern (Music)\[ Copland ]\Aaron Coplan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1" y="2032416"/>
            <a:ext cx="3505200" cy="45969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53000" y="198437"/>
            <a:ext cx="4038600" cy="868363"/>
          </a:xfrm>
        </p:spPr>
        <p:txBody>
          <a:bodyPr>
            <a:normAutofit/>
          </a:bodyPr>
          <a:lstStyle/>
          <a:p>
            <a:r>
              <a:rPr lang="en-US" altLang="en-US" sz="4800" b="1" smtClean="0"/>
              <a:t>Exit Slip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629400"/>
          </a:xfrm>
        </p:spPr>
        <p:txBody>
          <a:bodyPr/>
          <a:lstStyle/>
          <a:p>
            <a:pPr>
              <a:buFont typeface="Arial" charset="0"/>
              <a:buAutoNum type="arabicParenR"/>
            </a:pPr>
            <a:r>
              <a:rPr lang="en-US" altLang="en-US" sz="1800" b="1" dirty="0" smtClean="0"/>
              <a:t>Name the artist and title of the song played:</a:t>
            </a:r>
          </a:p>
          <a:p>
            <a:pPr lvl="1">
              <a:buFont typeface="Arial" charset="0"/>
              <a:buAutoNum type="arabicParenR"/>
            </a:pPr>
            <a:r>
              <a:rPr lang="en-US" altLang="en-US" sz="1400" b="1" dirty="0" smtClean="0"/>
              <a:t>Song One</a:t>
            </a:r>
          </a:p>
          <a:p>
            <a:pPr lvl="1">
              <a:buFont typeface="Arial" charset="0"/>
              <a:buAutoNum type="arabicParenR"/>
            </a:pPr>
            <a:r>
              <a:rPr lang="en-US" altLang="en-US" sz="1400" b="1" dirty="0" smtClean="0"/>
              <a:t>Song Two</a:t>
            </a:r>
          </a:p>
          <a:p>
            <a:pPr lvl="1">
              <a:buFont typeface="Arial" charset="0"/>
              <a:buAutoNum type="arabicParenR"/>
            </a:pPr>
            <a:r>
              <a:rPr lang="en-US" altLang="en-US" sz="1400" b="1" dirty="0" smtClean="0"/>
              <a:t>Song Three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2) What was the story line of Gershwin’s opera entitled </a:t>
            </a:r>
            <a:r>
              <a:rPr lang="en-US" altLang="en-US" sz="1800" b="1" i="1" dirty="0" smtClean="0"/>
              <a:t>Porgy and Bess</a:t>
            </a:r>
            <a:r>
              <a:rPr lang="en-US" altLang="en-US" sz="1800" b="1" dirty="0" smtClean="0"/>
              <a:t>?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a. It was an opera where a man and a woman start a life on the American frontier.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b. It was an opera based on the story of a Firebird and her love of a prince.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c. It was an opera about poor blacks from South Carolina.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d. It was an opera that showed a poor immigrant family coming to America. 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3) Jazz music is a mix of what two cultural influences?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a. African and European			b. Middle Eastern and Eastern European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c. Latin and Western			d. African and Latin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4) What famous composer wrote pieces specifically for the style and skills of individuals in the band?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a. Duke Ellington			b. Aaron Copland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c. Louis Armstrong			d. George Gershwin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5) What jazz musician is famous for his “scatting” (where he made his voice sound like an instrument) abilities that he illustrated through the use of improvisation?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a. Duke Ellington			b. Aaron Copland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/>
              <a:t>	c. Louis Armstrong			d. George Gershwin</a:t>
            </a:r>
          </a:p>
          <a:p>
            <a:endParaRPr lang="en-US" altLang="en-U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George Gershwin combined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classical and jazz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styles</a:t>
            </a:r>
          </a:p>
          <a:p>
            <a:pPr eaLnBrk="1" hangingPunct="1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Increased use of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dissonance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for more educated audience; had to be trained in music to understand/enjoy.</a:t>
            </a:r>
          </a:p>
          <a:p>
            <a:pPr eaLnBrk="1" hangingPunct="1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Aaron Copland collected and used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folk themes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and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simplified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music to met demands of the public.</a:t>
            </a:r>
          </a:p>
          <a:p>
            <a:pPr eaLnBrk="1" hangingPunct="1"/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The Modern Evolution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962400" cy="3962401"/>
          </a:xfrm>
          <a:prstGeom prst="rect">
            <a:avLst/>
          </a:prstGeom>
          <a:noFill/>
        </p:spPr>
      </p:pic>
      <p:pic>
        <p:nvPicPr>
          <p:cNvPr id="2" name="Picture 4" descr="Image result for blues guitarist clipart"/>
          <p:cNvPicPr>
            <a:picLocks noChangeAspect="1" noChangeArrowheads="1"/>
          </p:cNvPicPr>
          <p:nvPr/>
        </p:nvPicPr>
        <p:blipFill>
          <a:blip r:embed="rId4" cstate="print"/>
          <a:srcRect l="3306" t="8264" r="2479" b="22314"/>
          <a:stretch>
            <a:fillRect/>
          </a:stretch>
        </p:blipFill>
        <p:spPr bwMode="auto">
          <a:xfrm>
            <a:off x="381000" y="1828800"/>
            <a:ext cx="5377543" cy="3962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BLUES</a:t>
            </a:r>
            <a:endParaRPr lang="en-US" sz="8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 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George Gershwin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0104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1898-1937 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New York</a:t>
            </a:r>
          </a:p>
          <a:p>
            <a:endParaRPr lang="en-US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dropped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out of school and began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   playing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piano professionally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composed jazz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operas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and popular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 songs in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collaboration with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his          brother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 Ira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Gershwin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died immediately following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brain surgery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on July 11, 1937, at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age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38.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075" name="Picture 3" descr="C:\Documents and Settings\niloc\Desktop\Modern Music\George_Gershwin_193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46292" y="239658"/>
            <a:ext cx="2769108" cy="34941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  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George Gershwin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95300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Standards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</a:t>
            </a:r>
            <a:r>
              <a:rPr lang="en-US" sz="26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Someone to Watch over 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Me”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</a:t>
            </a:r>
            <a:r>
              <a:rPr lang="en-US" sz="26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Let’s Call the Whole Thing Off” </a:t>
            </a:r>
            <a:endParaRPr lang="en-US" sz="2600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</a:t>
            </a:r>
            <a:r>
              <a:rPr lang="en-US" sz="26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They Can’t Take That Away from 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Me”</a:t>
            </a:r>
          </a:p>
          <a:p>
            <a:endParaRPr lang="en-US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Composed in 1928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 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An American Paris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inspired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 1951 Oscar-winning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movie musical.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 1935,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Gershwin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debuted </a:t>
            </a:r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Porgy &amp; Bess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calling it a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folk 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opera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”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is considered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one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most important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20th century musicals.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61" t="1305" r="2043" b="3044"/>
          <a:stretch/>
        </p:blipFill>
        <p:spPr>
          <a:xfrm>
            <a:off x="6248400" y="228600"/>
            <a:ext cx="2667000" cy="2286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19650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534400" cy="52578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“Rhapsody in Blue”</a:t>
            </a:r>
            <a:endParaRPr lang="en-US" sz="2600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2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Can you tell what music genre influenced the development of this piece? </a:t>
            </a:r>
          </a:p>
          <a:p>
            <a:pPr marL="914400" lvl="2" indent="0">
              <a:buNone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None/>
            </a:pP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“Summertime</a:t>
            </a:r>
            <a:r>
              <a:rPr lang="en-US" sz="26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” (from Porgy &amp;</a:t>
            </a:r>
            <a:r>
              <a:rPr lang="en-US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 Bess)</a:t>
            </a:r>
            <a:endParaRPr lang="en-US" sz="2600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2"/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lives of poor blacks South Carolina</a:t>
            </a:r>
          </a:p>
          <a:p>
            <a:pPr lvl="2"/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longest work; an opera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Listening Examples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3077" name="Picture 5" descr="C:\Users\MelCase\Desktop\Casey's Stuff\[ TEACHING STUFF ]\ARTS &amp; HUMANITIES\Unit 10 - Modern\Lesson 3 - Modern (Music)\[ Gershwin ]\George Gershwin4.jpg"/>
          <p:cNvPicPr>
            <a:picLocks noChangeAspect="1" noChangeArrowheads="1"/>
          </p:cNvPicPr>
          <p:nvPr/>
        </p:nvPicPr>
        <p:blipFill>
          <a:blip r:embed="rId5" cstate="print"/>
          <a:srcRect r="17377"/>
          <a:stretch>
            <a:fillRect/>
          </a:stretch>
        </p:blipFill>
        <p:spPr bwMode="auto">
          <a:xfrm>
            <a:off x="4724400" y="3810000"/>
            <a:ext cx="4191000" cy="281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C000"/>
                </a:solidFill>
                <a:latin typeface="Imprint MT Shadow" pitchFamily="82" charset="0"/>
              </a:rPr>
              <a:t>When/How does art and music merge?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5638800"/>
            <a:ext cx="86868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Watch a portion of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3"/>
              </a:rPr>
              <a:t>“Rhapsody in Blue”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(Fantasia 2000),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then discuss the answer to the question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above.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077" name="Picture 2" descr="http://1.bp.blogspot.com/_5aCw84ZgtuQ/TU6jh8hKANI/AAAAAAAAFAA/KQcqGfG4T6I/s1600/rhapsody+in+blue+fanta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lgallicchio\My Documents\My Pictures\Microsoft Clip Organizer\j041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5250"/>
            <a:ext cx="5201093" cy="46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JAZZ</a:t>
            </a:r>
            <a:endParaRPr lang="en-US" sz="8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665</Words>
  <Application>Microsoft Office PowerPoint</Application>
  <PresentationFormat>On-screen Show (4:3)</PresentationFormat>
  <Paragraphs>169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Modern Music</vt:lpstr>
      <vt:lpstr>The Early 20th Century</vt:lpstr>
      <vt:lpstr>The Modern Evolution</vt:lpstr>
      <vt:lpstr>BLUES</vt:lpstr>
      <vt:lpstr>   George Gershwin</vt:lpstr>
      <vt:lpstr>   George Gershwin</vt:lpstr>
      <vt:lpstr>Listening Examples</vt:lpstr>
      <vt:lpstr>When/How does art and music merge?</vt:lpstr>
      <vt:lpstr>JAZZ</vt:lpstr>
      <vt:lpstr>Jazz Overview</vt:lpstr>
      <vt:lpstr>Jazz Music Influences</vt:lpstr>
      <vt:lpstr>Jazz Styles</vt:lpstr>
      <vt:lpstr>Slide 13</vt:lpstr>
      <vt:lpstr>   Louis Armstrong</vt:lpstr>
      <vt:lpstr>Listening Examples</vt:lpstr>
      <vt:lpstr>Slide 16</vt:lpstr>
      <vt:lpstr>   Duke Ellington</vt:lpstr>
      <vt:lpstr>Listening Examples</vt:lpstr>
      <vt:lpstr>CLASSICAL</vt:lpstr>
      <vt:lpstr>Slide 20</vt:lpstr>
      <vt:lpstr>   Aaron Copland</vt:lpstr>
      <vt:lpstr>Listening Examples</vt:lpstr>
      <vt:lpstr>Exit Slip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Music</dc:title>
  <dc:creator>broderick</dc:creator>
  <cp:lastModifiedBy>MelCase</cp:lastModifiedBy>
  <cp:revision>294</cp:revision>
  <dcterms:created xsi:type="dcterms:W3CDTF">2008-03-09T23:58:25Z</dcterms:created>
  <dcterms:modified xsi:type="dcterms:W3CDTF">2017-04-24T22:32:23Z</dcterms:modified>
</cp:coreProperties>
</file>