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7" r:id="rId2"/>
    <p:sldId id="298" r:id="rId3"/>
    <p:sldId id="256" r:id="rId4"/>
    <p:sldId id="272" r:id="rId5"/>
    <p:sldId id="259" r:id="rId6"/>
    <p:sldId id="262" r:id="rId7"/>
    <p:sldId id="306" r:id="rId8"/>
    <p:sldId id="260" r:id="rId9"/>
    <p:sldId id="273" r:id="rId10"/>
    <p:sldId id="294" r:id="rId11"/>
    <p:sldId id="257" r:id="rId12"/>
    <p:sldId id="258" r:id="rId13"/>
    <p:sldId id="263" r:id="rId14"/>
    <p:sldId id="313" r:id="rId15"/>
    <p:sldId id="291" r:id="rId16"/>
    <p:sldId id="292" r:id="rId17"/>
    <p:sldId id="293" r:id="rId18"/>
    <p:sldId id="295" r:id="rId19"/>
    <p:sldId id="265" r:id="rId20"/>
    <p:sldId id="307" r:id="rId21"/>
    <p:sldId id="296" r:id="rId22"/>
    <p:sldId id="266" r:id="rId23"/>
    <p:sldId id="308" r:id="rId24"/>
    <p:sldId id="311" r:id="rId25"/>
    <p:sldId id="301" r:id="rId26"/>
    <p:sldId id="300" r:id="rId27"/>
    <p:sldId id="31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9248"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3534" tIns="46767" rIns="93534" bIns="46767"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345"/>
          </a:xfrm>
          <a:prstGeom prst="rect">
            <a:avLst/>
          </a:prstGeom>
        </p:spPr>
        <p:txBody>
          <a:bodyPr vert="horz" lIns="93534" tIns="46767" rIns="93534" bIns="46767" rtlCol="0"/>
          <a:lstStyle>
            <a:lvl1pPr algn="r">
              <a:defRPr sz="1200"/>
            </a:lvl1pPr>
          </a:lstStyle>
          <a:p>
            <a:pPr>
              <a:defRPr/>
            </a:pPr>
            <a:fld id="{4B94BFB2-D49E-459D-9E83-AFD069506344}" type="datetimeFigureOut">
              <a:rPr lang="en-US"/>
              <a:pPr>
                <a:defRPr/>
              </a:pPr>
              <a:t>9/13/2016</a:t>
            </a:fld>
            <a:endParaRPr lang="en-US"/>
          </a:p>
        </p:txBody>
      </p:sp>
      <p:sp>
        <p:nvSpPr>
          <p:cNvPr id="4" name="Footer Placeholder 3"/>
          <p:cNvSpPr>
            <a:spLocks noGrp="1"/>
          </p:cNvSpPr>
          <p:nvPr>
            <p:ph type="ftr" sz="quarter" idx="2"/>
          </p:nvPr>
        </p:nvSpPr>
        <p:spPr>
          <a:xfrm>
            <a:off x="0" y="8830471"/>
            <a:ext cx="3037840" cy="464345"/>
          </a:xfrm>
          <a:prstGeom prst="rect">
            <a:avLst/>
          </a:prstGeom>
        </p:spPr>
        <p:txBody>
          <a:bodyPr vert="horz" lIns="93534" tIns="46767" rIns="93534" bIns="4676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3534" tIns="46767" rIns="93534" bIns="46767" rtlCol="0" anchor="b"/>
          <a:lstStyle>
            <a:lvl1pPr algn="r">
              <a:defRPr sz="1200"/>
            </a:lvl1pPr>
          </a:lstStyle>
          <a:p>
            <a:pPr>
              <a:defRPr/>
            </a:pPr>
            <a:fld id="{01AF8E55-C2E9-4B87-A551-ACD0BCA047A2}" type="slidenum">
              <a:rPr lang="en-US"/>
              <a:pPr>
                <a:defRPr/>
              </a:pPr>
              <a:t>‹#›</a:t>
            </a:fld>
            <a:endParaRPr lang="en-US"/>
          </a:p>
        </p:txBody>
      </p:sp>
    </p:spTree>
    <p:extLst>
      <p:ext uri="{BB962C8B-B14F-4D97-AF65-F5344CB8AC3E}">
        <p14:creationId xmlns:p14="http://schemas.microsoft.com/office/powerpoint/2010/main" val="123654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a:defRPr sz="1200">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8" y="0"/>
            <a:ext cx="3037840" cy="464345"/>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01040" y="4415235"/>
            <a:ext cx="5608320" cy="4183856"/>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30471"/>
            <a:ext cx="3037840" cy="464345"/>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a:defRPr sz="12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8" y="8830471"/>
            <a:ext cx="3037840" cy="464345"/>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algn="r">
              <a:defRPr sz="1200">
                <a:latin typeface="Arial" charset="0"/>
              </a:defRPr>
            </a:lvl1pPr>
          </a:lstStyle>
          <a:p>
            <a:pPr>
              <a:defRPr/>
            </a:pPr>
            <a:fld id="{7DD791CB-327C-4BC9-A0B0-01212CC32EC2}" type="slidenum">
              <a:rPr lang="en-US"/>
              <a:pPr>
                <a:defRPr/>
              </a:pPr>
              <a:t>‹#›</a:t>
            </a:fld>
            <a:endParaRPr lang="en-US"/>
          </a:p>
        </p:txBody>
      </p:sp>
    </p:spTree>
    <p:extLst>
      <p:ext uri="{BB962C8B-B14F-4D97-AF65-F5344CB8AC3E}">
        <p14:creationId xmlns:p14="http://schemas.microsoft.com/office/powerpoint/2010/main" val="839452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a:t>
            </a:fld>
            <a:endParaRPr lang="en-US"/>
          </a:p>
        </p:txBody>
      </p:sp>
    </p:spTree>
    <p:extLst>
      <p:ext uri="{BB962C8B-B14F-4D97-AF65-F5344CB8AC3E}">
        <p14:creationId xmlns:p14="http://schemas.microsoft.com/office/powerpoint/2010/main" val="289490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10</a:t>
            </a:fld>
            <a:endParaRPr lang="en-US"/>
          </a:p>
        </p:txBody>
      </p:sp>
    </p:spTree>
    <p:extLst>
      <p:ext uri="{BB962C8B-B14F-4D97-AF65-F5344CB8AC3E}">
        <p14:creationId xmlns:p14="http://schemas.microsoft.com/office/powerpoint/2010/main" val="147550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11AE530-78CF-4991-B5F3-1C31A540AE8F}" type="slidenum">
              <a:rPr lang="en-US" smtClean="0"/>
              <a:pPr/>
              <a:t>11</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9130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D942D7-FD3D-4A1F-B7AB-2CB3F399DFFC}" type="slidenum">
              <a:rPr lang="en-US" smtClean="0"/>
              <a:pPr/>
              <a:t>12</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9850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1040655-1B7F-4C9F-9674-48C279980ACD}"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189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15</a:t>
            </a:fld>
            <a:endParaRPr lang="en-US"/>
          </a:p>
        </p:txBody>
      </p:sp>
    </p:spTree>
    <p:extLst>
      <p:ext uri="{BB962C8B-B14F-4D97-AF65-F5344CB8AC3E}">
        <p14:creationId xmlns:p14="http://schemas.microsoft.com/office/powerpoint/2010/main" val="408526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16</a:t>
            </a:fld>
            <a:endParaRPr lang="en-US"/>
          </a:p>
        </p:txBody>
      </p:sp>
    </p:spTree>
    <p:extLst>
      <p:ext uri="{BB962C8B-B14F-4D97-AF65-F5344CB8AC3E}">
        <p14:creationId xmlns:p14="http://schemas.microsoft.com/office/powerpoint/2010/main" val="1065459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17</a:t>
            </a:fld>
            <a:endParaRPr lang="en-US"/>
          </a:p>
        </p:txBody>
      </p:sp>
    </p:spTree>
    <p:extLst>
      <p:ext uri="{BB962C8B-B14F-4D97-AF65-F5344CB8AC3E}">
        <p14:creationId xmlns:p14="http://schemas.microsoft.com/office/powerpoint/2010/main" val="47599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18</a:t>
            </a:fld>
            <a:endParaRPr lang="en-US"/>
          </a:p>
        </p:txBody>
      </p:sp>
    </p:spTree>
    <p:extLst>
      <p:ext uri="{BB962C8B-B14F-4D97-AF65-F5344CB8AC3E}">
        <p14:creationId xmlns:p14="http://schemas.microsoft.com/office/powerpoint/2010/main" val="4174253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7B361A4-0810-4D0F-A34C-934A07087730}"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387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21</a:t>
            </a:fld>
            <a:endParaRPr lang="en-US"/>
          </a:p>
        </p:txBody>
      </p:sp>
    </p:spTree>
    <p:extLst>
      <p:ext uri="{BB962C8B-B14F-4D97-AF65-F5344CB8AC3E}">
        <p14:creationId xmlns:p14="http://schemas.microsoft.com/office/powerpoint/2010/main" val="240557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8A7A64-432C-4719-889B-5E3334B5ED1E}" type="slidenum">
              <a:rPr lang="en-US" smtClean="0"/>
              <a:pPr>
                <a:defRPr/>
              </a:pPr>
              <a:t>2</a:t>
            </a:fld>
            <a:endParaRPr lang="en-US"/>
          </a:p>
        </p:txBody>
      </p:sp>
    </p:spTree>
    <p:extLst>
      <p:ext uri="{BB962C8B-B14F-4D97-AF65-F5344CB8AC3E}">
        <p14:creationId xmlns:p14="http://schemas.microsoft.com/office/powerpoint/2010/main" val="289692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8BD0A3-F021-46DE-A8C6-28BF8D7E906B}" type="slidenum">
              <a:rPr lang="en-US" smtClean="0"/>
              <a:pPr/>
              <a:t>22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4825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25</a:t>
            </a:fld>
            <a:endParaRPr lang="en-US"/>
          </a:p>
        </p:txBody>
      </p:sp>
    </p:spTree>
    <p:extLst>
      <p:ext uri="{BB962C8B-B14F-4D97-AF65-F5344CB8AC3E}">
        <p14:creationId xmlns:p14="http://schemas.microsoft.com/office/powerpoint/2010/main" val="4234077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26</a:t>
            </a:fld>
            <a:endParaRPr lang="en-US"/>
          </a:p>
        </p:txBody>
      </p:sp>
    </p:spTree>
    <p:extLst>
      <p:ext uri="{BB962C8B-B14F-4D97-AF65-F5344CB8AC3E}">
        <p14:creationId xmlns:p14="http://schemas.microsoft.com/office/powerpoint/2010/main" val="32522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D815922-F7D1-4334-BD30-CC72EDE05200}" type="slidenum">
              <a:rPr lang="en-US" smtClean="0"/>
              <a:pPr/>
              <a:t>3</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1991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3488909-4016-4AB8-A553-64F9DD7837E9}" type="slidenum">
              <a:rPr lang="en-US" smtClean="0"/>
              <a:pPr/>
              <a:t>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2642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27E2664-FC30-467B-9749-FB36ED51241B}" type="slidenum">
              <a:rPr lang="en-US" smtClean="0"/>
              <a:pPr/>
              <a:t>5</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9424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55C7071-43F8-41F6-A0B0-3323518CBDAC}" type="slidenum">
              <a:rPr lang="en-US" smtClean="0"/>
              <a:pPr/>
              <a:t>6</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4672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791CB-327C-4BC9-A0B0-01212CC32EC2}" type="slidenum">
              <a:rPr lang="en-US" smtClean="0"/>
              <a:pPr>
                <a:defRPr/>
              </a:pPr>
              <a:t>7</a:t>
            </a:fld>
            <a:endParaRPr lang="en-US"/>
          </a:p>
        </p:txBody>
      </p:sp>
    </p:spTree>
    <p:extLst>
      <p:ext uri="{BB962C8B-B14F-4D97-AF65-F5344CB8AC3E}">
        <p14:creationId xmlns:p14="http://schemas.microsoft.com/office/powerpoint/2010/main" val="266680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92095A0-0B5B-4945-BF46-2B5442F9272F}" type="slidenum">
              <a:rPr lang="en-US" smtClean="0"/>
              <a:pPr/>
              <a:t>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966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782DE2C-65BE-4F79-A306-BEE2929DF3EC}" type="slidenum">
              <a:rPr lang="en-US" smtClean="0"/>
              <a:pPr/>
              <a:t>9</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AB</a:t>
            </a:r>
          </a:p>
          <a:p>
            <a:pPr marL="628650" lvl="1" indent="-171450" eaLnBrk="1" hangingPunct="1">
              <a:buFont typeface="Arial" pitchFamily="34" charset="0"/>
              <a:buChar char="•"/>
            </a:pPr>
            <a:r>
              <a:rPr lang="en-US" dirty="0" smtClean="0"/>
              <a:t>Part One: http://www.youtube.com/watch?v=nT7_IZPHHb0 </a:t>
            </a:r>
          </a:p>
          <a:p>
            <a:pPr marL="628650" lvl="1" indent="-171450" eaLnBrk="1" hangingPunct="1">
              <a:buFont typeface="Arial" pitchFamily="34" charset="0"/>
              <a:buChar char="•"/>
            </a:pPr>
            <a:r>
              <a:rPr lang="en-US" dirty="0" smtClean="0"/>
              <a:t>Part Two: http://www.youtube.com/watch?v=oqSulR9Fymg&amp;playnext=1&amp;list=PL7D223A69CEBE1300&amp;feature=results_video </a:t>
            </a:r>
          </a:p>
          <a:p>
            <a:pPr marL="171450" indent="-171450" eaLnBrk="1" hangingPunct="1">
              <a:buFont typeface="Arial" pitchFamily="34" charset="0"/>
              <a:buChar char="•"/>
            </a:pPr>
            <a:r>
              <a:rPr lang="en-US" dirty="0" smtClean="0"/>
              <a:t>ABA</a:t>
            </a:r>
          </a:p>
          <a:p>
            <a:pPr marL="628650" lvl="1" indent="-171450" eaLnBrk="1" hangingPunct="1">
              <a:buFont typeface="Arial" pitchFamily="34" charset="0"/>
              <a:buChar char="•"/>
            </a:pPr>
            <a:r>
              <a:rPr lang="en-US" dirty="0" smtClean="0"/>
              <a:t>http://www.youtube.com/watch?v=3aKgKHmZ9WI</a:t>
            </a:r>
          </a:p>
        </p:txBody>
      </p:sp>
    </p:spTree>
    <p:extLst>
      <p:ext uri="{BB962C8B-B14F-4D97-AF65-F5344CB8AC3E}">
        <p14:creationId xmlns:p14="http://schemas.microsoft.com/office/powerpoint/2010/main" val="261814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C9248-4DCF-4CB6-AB6C-D0053FCCEA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B89077-A7D7-4976-BEEB-D78A9B26F2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ACB7DE-370A-4837-8398-0E43D70723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387AD-2EAA-4655-AA92-AD35E1D17A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E51A1D-C8AE-4188-9E8C-235794FB28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84F1ACF-5813-4C94-B310-EDB137EE82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2E562-10A3-424D-9A9F-44553017C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895AB-BB10-4AF4-8BE8-077E828B7E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420D4-89D8-4F0A-B00F-306E7644CC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04E41-7E1C-49F8-87E0-F5F28A0617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BEC8C3-65D6-4BA4-99C8-EDBDE1443E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4ED413-42B4-48B8-82DD-BDCA5004C3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EA34D2-8D0A-4613-8962-3383CEBA3A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BD4ED-D7C7-4354-8100-CD60F2A941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650072-3DC9-40BF-9B6A-F6A37975A9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7C32C86-82FE-4294-875D-0644AB170F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hyperlink" Target="http://www.whatismusic.org/mister-batlow/"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hatismusic.org/" TargetMode="External"/><Relationship Id="rId5" Type="http://schemas.openxmlformats.org/officeDocument/2006/relationships/hyperlink" Target="http://www.whatismusic.org/iron-braydz/" TargetMode="External"/><Relationship Id="rId4" Type="http://schemas.openxmlformats.org/officeDocument/2006/relationships/hyperlink" Target="http://www.whatismusic.org/sarah-sayeed/"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image" Target="../media/image15.jpeg"/><Relationship Id="rId18" Type="http://schemas.openxmlformats.org/officeDocument/2006/relationships/image" Target="../media/image20.png"/><Relationship Id="rId3" Type="http://schemas.microsoft.com/office/2007/relationships/media" Target="../media/media2.WAV"/><Relationship Id="rId7" Type="http://schemas.microsoft.com/office/2007/relationships/media" Target="../media/media4.WAV"/><Relationship Id="rId12" Type="http://schemas.openxmlformats.org/officeDocument/2006/relationships/notesSlide" Target="../notesSlides/notesSlide13.xml"/><Relationship Id="rId17" Type="http://schemas.openxmlformats.org/officeDocument/2006/relationships/image" Target="../media/image19.png"/><Relationship Id="rId2" Type="http://schemas.openxmlformats.org/officeDocument/2006/relationships/audio" Target="../media/media1.WAV"/><Relationship Id="rId16" Type="http://schemas.openxmlformats.org/officeDocument/2006/relationships/image" Target="../media/image18.jpeg"/><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slideLayout" Target="../slideLayouts/slideLayout2.xml"/><Relationship Id="rId5" Type="http://schemas.microsoft.com/office/2007/relationships/media" Target="../media/media3.WAV"/><Relationship Id="rId15" Type="http://schemas.openxmlformats.org/officeDocument/2006/relationships/image" Target="../media/image17.jpeg"/><Relationship Id="rId10" Type="http://schemas.openxmlformats.org/officeDocument/2006/relationships/audio" Target="file:///C:\Documents%20and%20Settings\lgallicchio\My%20Documents\My%20Pictures\Microsoft%20Clip%20Organizer\j0074221.mid" TargetMode="External"/><Relationship Id="rId4" Type="http://schemas.openxmlformats.org/officeDocument/2006/relationships/audio" Target="../media/media2.WAV"/><Relationship Id="rId9" Type="http://schemas.microsoft.com/office/2007/relationships/media" Target="file:///C:\Documents%20and%20Settings\lgallicchio\My%20Documents\My%20Pictures\Microsoft%20Clip%20Organizer\j0074221.mid" TargetMode="External"/><Relationship Id="rId1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youtube.com/watch?v=uOtFR5WG9K8" TargetMode="External"/><Relationship Id="rId5" Type="http://schemas.openxmlformats.org/officeDocument/2006/relationships/image" Target="../media/image28.wmf"/><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youtube.com/watch?v=gMLPnk9-6MM" TargetMode="External"/><Relationship Id="rId5" Type="http://schemas.openxmlformats.org/officeDocument/2006/relationships/image" Target="../media/image31.wmf"/><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4.wmf"/><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Users\lgallicchio\Desktop\BSHS2011-2012\Elements%20of%20Music\Lesson%20One-%20Elements%20of%20Music\Music%20Terms%20Crap\Usher-4.wma" TargetMode="External"/><Relationship Id="rId1" Type="http://schemas.microsoft.com/office/2007/relationships/media" Target="file:///C:\Users\lgallicchio\Desktop\BSHS2011-2012\Elements%20of%20Music\Lesson%20One-%20Elements%20of%20Music\Music%20Terms%20Crap\Usher-4.wma" TargetMode="External"/><Relationship Id="rId6" Type="http://schemas.openxmlformats.org/officeDocument/2006/relationships/image" Target="../media/image8.png"/><Relationship Id="rId5" Type="http://schemas.openxmlformats.org/officeDocument/2006/relationships/image" Target="../media/image35.gif"/><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8.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http://www.youtube.com/watch?v=JE-dqW4uBEE" TargetMode="External"/><Relationship Id="rId5" Type="http://schemas.openxmlformats.org/officeDocument/2006/relationships/image" Target="../media/image37.jpe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2.wmf"/><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www.youtube.com/watch?v=SkyfRu-dpvc" TargetMode="External"/><Relationship Id="rId2" Type="http://schemas.openxmlformats.org/officeDocument/2006/relationships/audio" Target="file:///C:\Users\lgallicchio\Desktop\BSHS2011-2012\Elements%20of%20Music\Lesson%20One-%20Elements%20of%20Music\Music%20Terms%20Crap\sinatra-the%20way%20you%20look%20tonight.wma" TargetMode="External"/><Relationship Id="rId1" Type="http://schemas.microsoft.com/office/2007/relationships/media" Target="file:///C:\Users\lgallicchio\Desktop\BSHS2011-2012\Elements%20of%20Music\Lesson%20One-%20Elements%20of%20Music\Music%20Terms%20Crap\sinatra-the%20way%20you%20look%20tonight.wma" TargetMode="Externa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wmf"/><Relationship Id="rId5" Type="http://schemas.openxmlformats.org/officeDocument/2006/relationships/hyperlink" Target="http://www.youtube.com/watch?v=tLfrdRgpKfI" TargetMode="External"/><Relationship Id="rId4" Type="http://schemas.openxmlformats.org/officeDocument/2006/relationships/hyperlink" Target="http://www.youtube.com/watch?v=XCDNaP11hw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music?</a:t>
            </a:r>
            <a:endParaRPr lang="en-US" dirty="0"/>
          </a:p>
        </p:txBody>
      </p:sp>
      <p:sp>
        <p:nvSpPr>
          <p:cNvPr id="3" name="Content Placeholder 2"/>
          <p:cNvSpPr>
            <a:spLocks noGrp="1"/>
          </p:cNvSpPr>
          <p:nvPr>
            <p:ph idx="1"/>
          </p:nvPr>
        </p:nvSpPr>
        <p:spPr>
          <a:xfrm>
            <a:off x="0" y="5562600"/>
            <a:ext cx="9144000" cy="762000"/>
          </a:xfrm>
        </p:spPr>
        <p:txBody>
          <a:bodyPr/>
          <a:lstStyle/>
          <a:p>
            <a:r>
              <a:rPr lang="en-US" dirty="0" smtClean="0"/>
              <a:t>Your opener will begin after a short introduction. </a:t>
            </a:r>
            <a:endParaRPr lang="en-US" dirty="0"/>
          </a:p>
        </p:txBody>
      </p:sp>
      <p:sp>
        <p:nvSpPr>
          <p:cNvPr id="4" name="TextBox 3"/>
          <p:cNvSpPr txBox="1"/>
          <p:nvPr/>
        </p:nvSpPr>
        <p:spPr>
          <a:xfrm>
            <a:off x="0" y="5029200"/>
            <a:ext cx="7924800" cy="369332"/>
          </a:xfrm>
          <a:prstGeom prst="rect">
            <a:avLst/>
          </a:prstGeom>
          <a:noFill/>
        </p:spPr>
        <p:txBody>
          <a:bodyPr wrap="square" rtlCol="0">
            <a:spAutoFit/>
          </a:bodyPr>
          <a:lstStyle/>
          <a:p>
            <a:r>
              <a:rPr lang="en-US" dirty="0" smtClean="0">
                <a:hlinkClick r:id="rId3"/>
              </a:rPr>
              <a:t>http://www.whatismusic.org/mister-batlow/</a:t>
            </a:r>
            <a:endParaRPr lang="en-US" dirty="0"/>
          </a:p>
        </p:txBody>
      </p:sp>
      <p:sp>
        <p:nvSpPr>
          <p:cNvPr id="5" name="TextBox 4"/>
          <p:cNvSpPr txBox="1"/>
          <p:nvPr/>
        </p:nvSpPr>
        <p:spPr>
          <a:xfrm>
            <a:off x="0" y="4648200"/>
            <a:ext cx="4724400" cy="369332"/>
          </a:xfrm>
          <a:prstGeom prst="rect">
            <a:avLst/>
          </a:prstGeom>
          <a:noFill/>
        </p:spPr>
        <p:txBody>
          <a:bodyPr wrap="square" rtlCol="0">
            <a:spAutoFit/>
          </a:bodyPr>
          <a:lstStyle/>
          <a:p>
            <a:r>
              <a:rPr lang="en-US" dirty="0" smtClean="0">
                <a:hlinkClick r:id="rId4"/>
              </a:rPr>
              <a:t>http://www.whatismusic.org/sarah-sayeed/</a:t>
            </a:r>
            <a:endParaRPr lang="en-US" dirty="0"/>
          </a:p>
        </p:txBody>
      </p:sp>
      <p:sp>
        <p:nvSpPr>
          <p:cNvPr id="6" name="TextBox 5"/>
          <p:cNvSpPr txBox="1"/>
          <p:nvPr/>
        </p:nvSpPr>
        <p:spPr>
          <a:xfrm>
            <a:off x="0" y="4267200"/>
            <a:ext cx="4572000" cy="381000"/>
          </a:xfrm>
          <a:prstGeom prst="rect">
            <a:avLst/>
          </a:prstGeom>
          <a:noFill/>
        </p:spPr>
        <p:txBody>
          <a:bodyPr wrap="square" rtlCol="0">
            <a:spAutoFit/>
          </a:bodyPr>
          <a:lstStyle/>
          <a:p>
            <a:r>
              <a:rPr lang="en-US" dirty="0" smtClean="0">
                <a:hlinkClick r:id="rId5"/>
              </a:rPr>
              <a:t>http://www.whatismusic.org/iron-braydz/</a:t>
            </a:r>
            <a:endParaRPr lang="en-US" dirty="0"/>
          </a:p>
        </p:txBody>
      </p:sp>
      <p:sp>
        <p:nvSpPr>
          <p:cNvPr id="7" name="TextBox 6"/>
          <p:cNvSpPr txBox="1"/>
          <p:nvPr/>
        </p:nvSpPr>
        <p:spPr>
          <a:xfrm>
            <a:off x="228600" y="1371600"/>
            <a:ext cx="8458200" cy="2677656"/>
          </a:xfrm>
          <a:prstGeom prst="rect">
            <a:avLst/>
          </a:prstGeom>
          <a:noFill/>
        </p:spPr>
        <p:txBody>
          <a:bodyPr wrap="square" rtlCol="0">
            <a:spAutoFit/>
          </a:bodyPr>
          <a:lstStyle/>
          <a:p>
            <a:r>
              <a:rPr lang="en-US" sz="2400" dirty="0" smtClean="0"/>
              <a:t>As you watch the following clips, I want you to ask yourself the following question:</a:t>
            </a:r>
          </a:p>
          <a:p>
            <a:endParaRPr lang="en-US" sz="2400" dirty="0" smtClean="0"/>
          </a:p>
          <a:p>
            <a:pPr algn="ctr"/>
            <a:r>
              <a:rPr lang="en-US" sz="2400" b="1" dirty="0" smtClean="0">
                <a:solidFill>
                  <a:srgbClr val="00B050"/>
                </a:solidFill>
              </a:rPr>
              <a:t>What is music to you?</a:t>
            </a:r>
          </a:p>
          <a:p>
            <a:endParaRPr lang="en-US" sz="2400" dirty="0" smtClean="0"/>
          </a:p>
          <a:p>
            <a:r>
              <a:rPr lang="en-US" sz="2400" dirty="0" smtClean="0"/>
              <a:t>Listen to the following testimonials to help put your thoughts into words</a:t>
            </a:r>
            <a:r>
              <a:rPr lang="en-US" dirty="0" smtClean="0"/>
              <a:t>. </a:t>
            </a:r>
            <a:endParaRPr lang="en-US" dirty="0"/>
          </a:p>
        </p:txBody>
      </p:sp>
      <p:sp>
        <p:nvSpPr>
          <p:cNvPr id="8" name="TextBox 7"/>
          <p:cNvSpPr txBox="1"/>
          <p:nvPr/>
        </p:nvSpPr>
        <p:spPr>
          <a:xfrm>
            <a:off x="0" y="3886200"/>
            <a:ext cx="4648200" cy="381000"/>
          </a:xfrm>
          <a:prstGeom prst="rect">
            <a:avLst/>
          </a:prstGeom>
          <a:noFill/>
        </p:spPr>
        <p:txBody>
          <a:bodyPr wrap="square" rtlCol="0">
            <a:spAutoFit/>
          </a:bodyPr>
          <a:lstStyle/>
          <a:p>
            <a:r>
              <a:rPr lang="en-US" dirty="0" smtClean="0">
                <a:hlinkClick r:id="rId6"/>
              </a:rPr>
              <a:t>http://www.whatismusic.org/</a:t>
            </a:r>
            <a:endParaRPr lang="en-US" dirty="0"/>
          </a:p>
        </p:txBody>
      </p:sp>
      <p:pic>
        <p:nvPicPr>
          <p:cNvPr id="5122" name="Picture 2" descr="C:\Users\Lornadoone\AppData\Local\Microsoft\Windows\Temporary Internet Files\Content.IE5\QZF7KHZL\MC900441798[1].png"/>
          <p:cNvPicPr>
            <a:picLocks noChangeAspect="1" noChangeArrowheads="1"/>
          </p:cNvPicPr>
          <p:nvPr/>
        </p:nvPicPr>
        <p:blipFill>
          <a:blip r:embed="rId7" cstate="print"/>
          <a:srcRect/>
          <a:stretch>
            <a:fillRect/>
          </a:stretch>
        </p:blipFill>
        <p:spPr bwMode="auto">
          <a:xfrm>
            <a:off x="0" y="0"/>
            <a:ext cx="2133600" cy="1371600"/>
          </a:xfrm>
          <a:prstGeom prst="rect">
            <a:avLst/>
          </a:prstGeom>
          <a:noFill/>
        </p:spPr>
      </p:pic>
      <p:pic>
        <p:nvPicPr>
          <p:cNvPr id="5123" name="Picture 3" descr="C:\Users\Lornadoone\AppData\Local\Microsoft\Windows\Temporary Internet Files\Content.IE5\H2NR19Z0\MC900096113[1].wmf"/>
          <p:cNvPicPr>
            <a:picLocks noChangeAspect="1" noChangeArrowheads="1"/>
          </p:cNvPicPr>
          <p:nvPr/>
        </p:nvPicPr>
        <p:blipFill>
          <a:blip r:embed="rId8" cstate="print"/>
          <a:srcRect/>
          <a:stretch>
            <a:fillRect/>
          </a:stretch>
        </p:blipFill>
        <p:spPr bwMode="auto">
          <a:xfrm>
            <a:off x="4953000" y="3581399"/>
            <a:ext cx="4191000" cy="2185657"/>
          </a:xfrm>
          <a:prstGeom prst="rect">
            <a:avLst/>
          </a:prstGeom>
          <a:noFill/>
        </p:spPr>
      </p:pic>
      <p:pic>
        <p:nvPicPr>
          <p:cNvPr id="5124" name="Picture 4" descr="C:\Users\Lornadoone\AppData\Local\Microsoft\Windows\Temporary Internet Files\Content.IE5\QZF7KHZL\MC900441491[1].png"/>
          <p:cNvPicPr>
            <a:picLocks noChangeAspect="1" noChangeArrowheads="1"/>
          </p:cNvPicPr>
          <p:nvPr/>
        </p:nvPicPr>
        <p:blipFill>
          <a:blip r:embed="rId9" cstate="print"/>
          <a:srcRect/>
          <a:stretch>
            <a:fillRect/>
          </a:stretch>
        </p:blipFill>
        <p:spPr bwMode="auto">
          <a:xfrm>
            <a:off x="7543800" y="0"/>
            <a:ext cx="1600200" cy="1600200"/>
          </a:xfrm>
          <a:prstGeom prst="rect">
            <a:avLst/>
          </a:prstGeom>
          <a:noFill/>
        </p:spPr>
      </p:pic>
      <p:sp>
        <p:nvSpPr>
          <p:cNvPr id="14" name="Right Arrow 13"/>
          <p:cNvSpPr/>
          <p:nvPr/>
        </p:nvSpPr>
        <p:spPr>
          <a:xfrm>
            <a:off x="914400" y="2590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6553200" y="2590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Check</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Identify the form of the following clips being played on your learning guide or in class discussion. </a:t>
            </a:r>
            <a:endParaRPr lang="en-US" dirty="0"/>
          </a:p>
        </p:txBody>
      </p:sp>
      <p:pic>
        <p:nvPicPr>
          <p:cNvPr id="4098" name="Picture 2" descr="C:\Users\Lornadoone\AppData\Local\Microsoft\Windows\Temporary Internet Files\Content.IE5\H2NR19Z0\MC900238192[1].wmf"/>
          <p:cNvPicPr>
            <a:picLocks noChangeAspect="1" noChangeArrowheads="1"/>
          </p:cNvPicPr>
          <p:nvPr/>
        </p:nvPicPr>
        <p:blipFill>
          <a:blip r:embed="rId3" cstate="print"/>
          <a:srcRect/>
          <a:stretch>
            <a:fillRect/>
          </a:stretch>
        </p:blipFill>
        <p:spPr bwMode="auto">
          <a:xfrm>
            <a:off x="5562600" y="2743200"/>
            <a:ext cx="2438400" cy="3737860"/>
          </a:xfrm>
          <a:prstGeom prst="rect">
            <a:avLst/>
          </a:prstGeom>
          <a:noFill/>
        </p:spPr>
      </p:pic>
      <p:sp>
        <p:nvSpPr>
          <p:cNvPr id="5" name="Content Placeholder 8"/>
          <p:cNvSpPr txBox="1">
            <a:spLocks/>
          </p:cNvSpPr>
          <p:nvPr/>
        </p:nvSpPr>
        <p:spPr bwMode="auto">
          <a:xfrm>
            <a:off x="0" y="3202430"/>
            <a:ext cx="5257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mn-lt"/>
              </a:rPr>
              <a:t>AB</a:t>
            </a:r>
          </a:p>
          <a:p>
            <a:pPr marL="800100" lvl="1" indent="-342900" eaLnBrk="0" hangingPunct="0">
              <a:spcBef>
                <a:spcPct val="20000"/>
              </a:spcBef>
              <a:buFontTx/>
              <a:buChar char="•"/>
              <a:defRPr/>
            </a:pPr>
            <a:r>
              <a:rPr lang="en-US" sz="2000" kern="0" dirty="0" smtClean="0">
                <a:solidFill>
                  <a:srgbClr val="FF0000"/>
                </a:solidFill>
                <a:latin typeface="+mn-lt"/>
              </a:rPr>
              <a:t>Moonlight Sonata</a:t>
            </a:r>
            <a:endParaRPr kumimoji="0" lang="en-US" sz="20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baseline="0" dirty="0" smtClean="0">
                <a:solidFill>
                  <a:srgbClr val="FF0000"/>
                </a:solidFill>
                <a:latin typeface="+mn-lt"/>
              </a:rPr>
              <a:t>ABA </a:t>
            </a:r>
          </a:p>
          <a:p>
            <a:pPr marL="800100" lvl="1" indent="-342900" eaLnBrk="0" hangingPunct="0">
              <a:spcBef>
                <a:spcPct val="20000"/>
              </a:spcBef>
              <a:buFontTx/>
              <a:buChar char="•"/>
              <a:defRPr/>
            </a:pPr>
            <a:r>
              <a:rPr lang="en-US" sz="2000" kern="0" dirty="0">
                <a:solidFill>
                  <a:srgbClr val="FF0000"/>
                </a:solidFill>
              </a:rPr>
              <a:t>Always Be My Baby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mn-lt"/>
              </a:rPr>
              <a:t>Call and Response: </a:t>
            </a:r>
          </a:p>
          <a:p>
            <a:pPr marL="800100" lvl="1" indent="-342900" eaLnBrk="0" hangingPunct="0">
              <a:spcBef>
                <a:spcPct val="20000"/>
              </a:spcBef>
              <a:buFontTx/>
              <a:buChar char="•"/>
              <a:defRPr/>
            </a:pPr>
            <a:r>
              <a:rPr lang="en-US" sz="2000" kern="0" dirty="0" smtClean="0">
                <a:solidFill>
                  <a:srgbClr val="FF0000"/>
                </a:solidFill>
                <a:latin typeface="+mn-lt"/>
              </a:rPr>
              <a:t>Boom </a:t>
            </a:r>
            <a:r>
              <a:rPr lang="en-US" sz="2000" kern="0" dirty="0" err="1" smtClean="0">
                <a:solidFill>
                  <a:srgbClr val="FF0000"/>
                </a:solidFill>
                <a:latin typeface="+mn-lt"/>
              </a:rPr>
              <a:t>Boom</a:t>
            </a:r>
            <a:endParaRPr lang="en-US" sz="2000" kern="0" dirty="0">
              <a:solidFill>
                <a:srgbClr val="FF0000"/>
              </a:solidFill>
              <a:latin typeface="+mn-lt"/>
            </a:endParaRPr>
          </a:p>
          <a:p>
            <a:pPr marL="800100" lvl="1" indent="-342900" eaLnBrk="0" hangingPunct="0">
              <a:spcBef>
                <a:spcPct val="20000"/>
              </a:spcBef>
              <a:buFontTx/>
              <a:buChar char="•"/>
              <a:defRPr/>
            </a:pPr>
            <a:r>
              <a:rPr kumimoji="0" lang="en-US" sz="2000" b="0" i="0" u="none" strike="noStrike" kern="0" cap="none" spc="0" normalizeH="0" baseline="0" noProof="0" dirty="0" smtClean="0">
                <a:ln>
                  <a:noFill/>
                </a:ln>
                <a:solidFill>
                  <a:srgbClr val="FF0000"/>
                </a:solidFill>
                <a:effectLst/>
                <a:uLnTx/>
                <a:uFillTx/>
                <a:latin typeface="+mn-lt"/>
              </a:rPr>
              <a:t>When the Saints Go Marching In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mn-lt"/>
              </a:rPr>
              <a:t>Closed: Moonlight Sonata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FF0000"/>
                </a:solidFill>
                <a:latin typeface="+mn-lt"/>
              </a:rPr>
              <a:t>Open: Canon in D Minor</a:t>
            </a:r>
            <a:endParaRPr kumimoji="0" lang="en-US" sz="2000" b="0" i="0" u="none" strike="noStrike" kern="0" cap="none" spc="0" normalizeH="0" baseline="0" noProof="0" dirty="0">
              <a:ln>
                <a:noFill/>
              </a:ln>
              <a:solidFill>
                <a:srgbClr val="FF0000"/>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20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20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a:xfrm>
            <a:off x="381000" y="274638"/>
            <a:ext cx="8305800" cy="1143000"/>
          </a:xfrm>
        </p:spPr>
        <p:txBody>
          <a:bodyPr/>
          <a:lstStyle/>
          <a:p>
            <a:pPr eaLnBrk="1" hangingPunct="1"/>
            <a:r>
              <a:rPr lang="en-US" dirty="0" smtClean="0">
                <a:latin typeface="Georgia" pitchFamily="18" charset="0"/>
              </a:rPr>
              <a:t>Rhythm</a:t>
            </a:r>
          </a:p>
        </p:txBody>
      </p:sp>
      <p:sp>
        <p:nvSpPr>
          <p:cNvPr id="11267" name="Rectangle 8"/>
          <p:cNvSpPr>
            <a:spLocks noGrp="1" noChangeArrowheads="1"/>
          </p:cNvSpPr>
          <p:nvPr>
            <p:ph type="body" idx="1"/>
          </p:nvPr>
        </p:nvSpPr>
        <p:spPr>
          <a:xfrm>
            <a:off x="457200" y="2057400"/>
            <a:ext cx="5105400" cy="4068763"/>
          </a:xfrm>
        </p:spPr>
        <p:txBody>
          <a:bodyPr/>
          <a:lstStyle/>
          <a:p>
            <a:pPr eaLnBrk="1" hangingPunct="1"/>
            <a:r>
              <a:rPr lang="en-US" u="sng" dirty="0" smtClean="0">
                <a:latin typeface="Georgia" pitchFamily="18" charset="0"/>
              </a:rPr>
              <a:t>Rhythm is the way music paces itself and moves through time</a:t>
            </a:r>
            <a:r>
              <a:rPr lang="en-US" dirty="0" smtClean="0">
                <a:latin typeface="Georgia" pitchFamily="18" charset="0"/>
              </a:rPr>
              <a:t>. Music can flow gently or forcefully, smoothly or roughly. </a:t>
            </a:r>
          </a:p>
          <a:p>
            <a:pPr eaLnBrk="1" hangingPunct="1"/>
            <a:r>
              <a:rPr lang="en-US" dirty="0" smtClean="0">
                <a:latin typeface="Georgia" pitchFamily="18" charset="0"/>
              </a:rPr>
              <a:t>It can be rapid or slow, deliberate or tentative. </a:t>
            </a:r>
          </a:p>
        </p:txBody>
      </p:sp>
      <p:pic>
        <p:nvPicPr>
          <p:cNvPr id="11268" name="Picture 4" descr="MCj04110490000[1]"/>
          <p:cNvPicPr>
            <a:picLocks noGrp="1" noChangeAspect="1" noChangeArrowheads="1"/>
          </p:cNvPicPr>
          <p:nvPr>
            <p:ph idx="4294967295"/>
          </p:nvPr>
        </p:nvPicPr>
        <p:blipFill>
          <a:blip r:embed="rId3" cstate="print"/>
          <a:srcRect/>
          <a:stretch>
            <a:fillRect/>
          </a:stretch>
        </p:blipFill>
        <p:spPr>
          <a:xfrm>
            <a:off x="5334000" y="2057400"/>
            <a:ext cx="3567113" cy="343693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dirty="0" smtClean="0">
                <a:latin typeface="Georgia" pitchFamily="18" charset="0"/>
              </a:rPr>
              <a:t>Can you perform different rhythms with your right hand, left hand, and right foot?</a:t>
            </a:r>
            <a:endParaRPr lang="en-US" sz="4000" dirty="0" smtClean="0">
              <a:latin typeface="Georgia" pitchFamily="18" charset="0"/>
            </a:endParaRPr>
          </a:p>
        </p:txBody>
      </p:sp>
      <p:sp>
        <p:nvSpPr>
          <p:cNvPr id="7171" name="Rectangle 3"/>
          <p:cNvSpPr>
            <a:spLocks noGrp="1" noChangeArrowheads="1"/>
          </p:cNvSpPr>
          <p:nvPr>
            <p:ph type="body" sz="half" idx="1"/>
          </p:nvPr>
        </p:nvSpPr>
        <p:spPr>
          <a:xfrm>
            <a:off x="457200" y="3200400"/>
            <a:ext cx="8305800" cy="3657600"/>
          </a:xfrm>
        </p:spPr>
        <p:txBody>
          <a:bodyPr/>
          <a:lstStyle/>
          <a:p>
            <a:pPr eaLnBrk="1" hangingPunct="1">
              <a:lnSpc>
                <a:spcPct val="90000"/>
              </a:lnSpc>
            </a:pPr>
            <a:r>
              <a:rPr lang="en-US" sz="2400" dirty="0" smtClean="0">
                <a:latin typeface="Georgia" pitchFamily="18" charset="0"/>
              </a:rPr>
              <a:t>Follow teacher demonstration for the beat.  When told, tap your foot on one.</a:t>
            </a:r>
          </a:p>
          <a:p>
            <a:pPr eaLnBrk="1" hangingPunct="1">
              <a:lnSpc>
                <a:spcPct val="90000"/>
              </a:lnSpc>
            </a:pPr>
            <a:r>
              <a:rPr lang="en-US" sz="2400" dirty="0" smtClean="0">
                <a:latin typeface="Georgia" pitchFamily="18" charset="0"/>
              </a:rPr>
              <a:t>While your right foot continues to tap on one, use your left hand to tap regular beats of four. Tap these four beats on your desk. Make sure you accentuate the first beat.</a:t>
            </a:r>
          </a:p>
          <a:p>
            <a:pPr eaLnBrk="1" hangingPunct="1">
              <a:lnSpc>
                <a:spcPct val="90000"/>
              </a:lnSpc>
            </a:pPr>
            <a:r>
              <a:rPr lang="en-US" sz="2400" dirty="0" smtClean="0">
                <a:latin typeface="Georgia" pitchFamily="18" charset="0"/>
              </a:rPr>
              <a:t>Use your right hand to sound a beat at double the speed of your left hand (this means you’ll play 8 beats). In your head, think the eight beats by counting to either silently as you play.</a:t>
            </a:r>
            <a:r>
              <a:rPr lang="en-US" sz="2400" dirty="0" smtClean="0"/>
              <a:t> </a:t>
            </a:r>
          </a:p>
          <a:p>
            <a:pPr eaLnBrk="1" hangingPunct="1">
              <a:lnSpc>
                <a:spcPct val="90000"/>
              </a:lnSpc>
            </a:pPr>
            <a:r>
              <a:rPr lang="en-US" sz="2400" dirty="0" smtClean="0"/>
              <a:t>Do as a round for whole group instructions.</a:t>
            </a:r>
          </a:p>
        </p:txBody>
      </p:sp>
      <p:pic>
        <p:nvPicPr>
          <p:cNvPr id="12292" name="Picture 4" descr="MMj02362950000[1]"/>
          <p:cNvPicPr>
            <a:picLocks noGrp="1" noChangeAspect="1" noChangeArrowheads="1" noCrop="1"/>
          </p:cNvPicPr>
          <p:nvPr>
            <p:ph sz="half" idx="2"/>
          </p:nvPr>
        </p:nvPicPr>
        <p:blipFill>
          <a:blip r:embed="rId3" cstate="print"/>
          <a:srcRect/>
          <a:stretch>
            <a:fillRect/>
          </a:stretch>
        </p:blipFill>
        <p:spPr>
          <a:xfrm>
            <a:off x="3200400" y="1752600"/>
            <a:ext cx="2514600" cy="144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r>
              <a:rPr lang="en-US" dirty="0" smtClean="0"/>
              <a:t>Timbre</a:t>
            </a:r>
          </a:p>
        </p:txBody>
      </p:sp>
      <p:sp>
        <p:nvSpPr>
          <p:cNvPr id="18445" name="Rectangle 13"/>
          <p:cNvSpPr>
            <a:spLocks noGrp="1" noChangeArrowheads="1"/>
          </p:cNvSpPr>
          <p:nvPr>
            <p:ph type="body" idx="1"/>
          </p:nvPr>
        </p:nvSpPr>
        <p:spPr>
          <a:xfrm>
            <a:off x="685800" y="1066800"/>
            <a:ext cx="8001000" cy="4830763"/>
          </a:xfrm>
        </p:spPr>
        <p:txBody>
          <a:bodyPr/>
          <a:lstStyle/>
          <a:p>
            <a:pPr eaLnBrk="1" hangingPunct="1"/>
            <a:r>
              <a:rPr lang="en-US" sz="2400" u="sng" dirty="0" err="1" smtClean="0">
                <a:latin typeface="Georgia" pitchFamily="18" charset="0"/>
              </a:rPr>
              <a:t>Aerophones</a:t>
            </a:r>
            <a:r>
              <a:rPr lang="en-US" sz="2400" u="sng" dirty="0" smtClean="0">
                <a:latin typeface="Georgia" pitchFamily="18" charset="0"/>
              </a:rPr>
              <a:t>:</a:t>
            </a:r>
            <a:r>
              <a:rPr lang="en-US" sz="2400" dirty="0" smtClean="0">
                <a:latin typeface="Georgia" pitchFamily="18" charset="0"/>
              </a:rPr>
              <a:t> sound is made when </a:t>
            </a:r>
            <a:r>
              <a:rPr lang="en-US" sz="2400" u="sng" dirty="0" smtClean="0">
                <a:latin typeface="Georgia" pitchFamily="18" charset="0"/>
              </a:rPr>
              <a:t>wind travels </a:t>
            </a:r>
            <a:r>
              <a:rPr lang="en-US" sz="2400" dirty="0" smtClean="0">
                <a:latin typeface="Georgia" pitchFamily="18" charset="0"/>
              </a:rPr>
              <a:t>through the instrument.</a:t>
            </a:r>
          </a:p>
          <a:p>
            <a:pPr eaLnBrk="1" hangingPunct="1"/>
            <a:r>
              <a:rPr lang="en-US" sz="2000" dirty="0" smtClean="0">
                <a:latin typeface="Georgia" pitchFamily="18" charset="0"/>
              </a:rPr>
              <a:t>Class example: clarinet</a:t>
            </a:r>
          </a:p>
          <a:p>
            <a:pPr eaLnBrk="1" hangingPunct="1"/>
            <a:r>
              <a:rPr lang="en-US" sz="2400" u="sng" dirty="0" smtClean="0">
                <a:latin typeface="Georgia" pitchFamily="18" charset="0"/>
              </a:rPr>
              <a:t>Idiophones:</a:t>
            </a:r>
            <a:r>
              <a:rPr lang="en-US" sz="2400" dirty="0" smtClean="0">
                <a:latin typeface="Georgia" pitchFamily="18" charset="0"/>
              </a:rPr>
              <a:t> sound is made whenever the </a:t>
            </a:r>
            <a:r>
              <a:rPr lang="en-US" sz="2400" u="sng" dirty="0" smtClean="0">
                <a:latin typeface="Georgia" pitchFamily="18" charset="0"/>
              </a:rPr>
              <a:t>instrument is struck</a:t>
            </a:r>
            <a:r>
              <a:rPr lang="en-US" sz="2400" dirty="0" smtClean="0">
                <a:latin typeface="Georgia" pitchFamily="18" charset="0"/>
              </a:rPr>
              <a:t>.</a:t>
            </a:r>
          </a:p>
          <a:p>
            <a:pPr eaLnBrk="1" hangingPunct="1"/>
            <a:r>
              <a:rPr lang="en-US" sz="2000" dirty="0" smtClean="0">
                <a:latin typeface="Georgia" pitchFamily="18" charset="0"/>
              </a:rPr>
              <a:t>Class example: triangle </a:t>
            </a:r>
          </a:p>
          <a:p>
            <a:pPr eaLnBrk="1" hangingPunct="1"/>
            <a:r>
              <a:rPr lang="en-US" sz="2400" u="sng" dirty="0" err="1" smtClean="0">
                <a:latin typeface="Georgia" pitchFamily="18" charset="0"/>
              </a:rPr>
              <a:t>Membranophones</a:t>
            </a:r>
            <a:r>
              <a:rPr lang="en-US" sz="2400" u="sng" dirty="0" smtClean="0">
                <a:latin typeface="Georgia" pitchFamily="18" charset="0"/>
              </a:rPr>
              <a:t>:</a:t>
            </a:r>
            <a:r>
              <a:rPr lang="en-US" sz="2400" dirty="0" smtClean="0">
                <a:latin typeface="Georgia" pitchFamily="18" charset="0"/>
              </a:rPr>
              <a:t> sound is made when </a:t>
            </a:r>
            <a:r>
              <a:rPr lang="en-US" sz="2400" u="sng" dirty="0" smtClean="0">
                <a:latin typeface="Georgia" pitchFamily="18" charset="0"/>
              </a:rPr>
              <a:t>a skin is rubbed or struck</a:t>
            </a:r>
            <a:r>
              <a:rPr lang="en-US" sz="2400" dirty="0" smtClean="0">
                <a:latin typeface="Georgia" pitchFamily="18" charset="0"/>
              </a:rPr>
              <a:t>.</a:t>
            </a:r>
          </a:p>
          <a:p>
            <a:pPr eaLnBrk="1" hangingPunct="1"/>
            <a:r>
              <a:rPr lang="en-US" sz="2000" dirty="0" smtClean="0">
                <a:latin typeface="Georgia" pitchFamily="18" charset="0"/>
              </a:rPr>
              <a:t>Class example: bongos</a:t>
            </a:r>
          </a:p>
          <a:p>
            <a:pPr eaLnBrk="1" hangingPunct="1"/>
            <a:r>
              <a:rPr lang="en-US" sz="2400" u="sng" dirty="0" smtClean="0">
                <a:latin typeface="Georgia" pitchFamily="18" charset="0"/>
              </a:rPr>
              <a:t>Chordophones:</a:t>
            </a:r>
            <a:r>
              <a:rPr lang="en-US" sz="2400" dirty="0" smtClean="0">
                <a:latin typeface="Georgia" pitchFamily="18" charset="0"/>
              </a:rPr>
              <a:t> sound is made when a </a:t>
            </a:r>
            <a:r>
              <a:rPr lang="en-US" sz="2400" u="sng" dirty="0" smtClean="0">
                <a:latin typeface="Georgia" pitchFamily="18" charset="0"/>
              </a:rPr>
              <a:t>cord is struck</a:t>
            </a:r>
            <a:r>
              <a:rPr lang="en-US" sz="2400" dirty="0" smtClean="0">
                <a:latin typeface="Georgia" pitchFamily="18" charset="0"/>
              </a:rPr>
              <a:t>. </a:t>
            </a:r>
          </a:p>
          <a:p>
            <a:pPr eaLnBrk="1" hangingPunct="1"/>
            <a:r>
              <a:rPr lang="en-US" sz="2000" dirty="0" smtClean="0">
                <a:latin typeface="Georgia" pitchFamily="18" charset="0"/>
              </a:rPr>
              <a:t>Class example: Harp</a:t>
            </a:r>
          </a:p>
          <a:p>
            <a:pPr eaLnBrk="1" hangingPunct="1"/>
            <a:r>
              <a:rPr lang="en-US" sz="2400" u="sng" dirty="0" smtClean="0">
                <a:latin typeface="Georgia" pitchFamily="18" charset="0"/>
              </a:rPr>
              <a:t>Electrophones:</a:t>
            </a:r>
            <a:r>
              <a:rPr lang="en-US" sz="2400" dirty="0" smtClean="0">
                <a:latin typeface="Georgia" pitchFamily="18" charset="0"/>
              </a:rPr>
              <a:t> sound is made from </a:t>
            </a:r>
            <a:r>
              <a:rPr lang="en-US" sz="2400" u="sng" dirty="0" smtClean="0">
                <a:latin typeface="Georgia" pitchFamily="18" charset="0"/>
              </a:rPr>
              <a:t>electricity</a:t>
            </a:r>
            <a:r>
              <a:rPr lang="en-US" dirty="0" smtClean="0"/>
              <a:t>.</a:t>
            </a:r>
          </a:p>
          <a:p>
            <a:pPr lvl="1" eaLnBrk="1" hangingPunct="1">
              <a:buNone/>
            </a:pPr>
            <a:r>
              <a:rPr lang="en-US" dirty="0" smtClean="0"/>
              <a:t>    </a:t>
            </a:r>
            <a:r>
              <a:rPr lang="en-US" sz="2000" dirty="0" smtClean="0"/>
              <a:t>Class example:  Synthesizer/ any electronic instrument</a:t>
            </a:r>
            <a:endParaRPr lang="en-US" dirty="0" smtClean="0"/>
          </a:p>
        </p:txBody>
      </p:sp>
      <p:pic>
        <p:nvPicPr>
          <p:cNvPr id="18436" name="Picture 9" descr="MPj04036900000[1]"/>
          <p:cNvPicPr>
            <a:picLocks noGrp="1" noChangeAspect="1" noChangeArrowheads="1"/>
          </p:cNvPicPr>
          <p:nvPr>
            <p:ph sz="half" idx="4294967295"/>
          </p:nvPr>
        </p:nvPicPr>
        <p:blipFill>
          <a:blip r:embed="rId13" cstate="print"/>
          <a:srcRect/>
          <a:stretch>
            <a:fillRect/>
          </a:stretch>
        </p:blipFill>
        <p:spPr>
          <a:xfrm>
            <a:off x="0" y="5791200"/>
            <a:ext cx="1285875" cy="1066800"/>
          </a:xfrm>
          <a:noFill/>
        </p:spPr>
      </p:pic>
      <p:pic>
        <p:nvPicPr>
          <p:cNvPr id="18437" name="Picture 4" descr="MPj04019550000[1]"/>
          <p:cNvPicPr>
            <a:picLocks noGrp="1" noChangeAspect="1" noChangeArrowheads="1"/>
          </p:cNvPicPr>
          <p:nvPr>
            <p:ph sz="half" idx="4294967295"/>
          </p:nvPr>
        </p:nvPicPr>
        <p:blipFill>
          <a:blip r:embed="rId14" cstate="print"/>
          <a:srcRect/>
          <a:stretch>
            <a:fillRect/>
          </a:stretch>
        </p:blipFill>
        <p:spPr>
          <a:xfrm>
            <a:off x="0" y="0"/>
            <a:ext cx="1066800" cy="1371600"/>
          </a:xfrm>
          <a:noFill/>
        </p:spPr>
      </p:pic>
      <p:pic>
        <p:nvPicPr>
          <p:cNvPr id="18438" name="Picture 6" descr="MPj04036900000[1]"/>
          <p:cNvPicPr>
            <a:picLocks noGrp="1" noChangeAspect="1" noChangeArrowheads="1"/>
          </p:cNvPicPr>
          <p:nvPr>
            <p:ph sz="half" idx="4294967295"/>
          </p:nvPr>
        </p:nvPicPr>
        <p:blipFill>
          <a:blip r:embed="rId15" cstate="print"/>
          <a:srcRect/>
          <a:stretch>
            <a:fillRect/>
          </a:stretch>
        </p:blipFill>
        <p:spPr>
          <a:xfrm>
            <a:off x="7924800" y="0"/>
            <a:ext cx="1219200" cy="1219200"/>
          </a:xfrm>
          <a:noFill/>
        </p:spPr>
      </p:pic>
      <p:pic>
        <p:nvPicPr>
          <p:cNvPr id="18439" name="Picture 11" descr="MPj04019550000[1]"/>
          <p:cNvPicPr>
            <a:picLocks noGrp="1" noChangeAspect="1" noChangeArrowheads="1"/>
          </p:cNvPicPr>
          <p:nvPr>
            <p:ph sz="half" idx="4294967295"/>
          </p:nvPr>
        </p:nvPicPr>
        <p:blipFill>
          <a:blip r:embed="rId16" cstate="print"/>
          <a:srcRect/>
          <a:stretch>
            <a:fillRect/>
          </a:stretch>
        </p:blipFill>
        <p:spPr>
          <a:xfrm>
            <a:off x="7989888" y="5702300"/>
            <a:ext cx="1154112" cy="1155700"/>
          </a:xfrm>
          <a:noFill/>
        </p:spPr>
      </p:pic>
      <p:pic>
        <p:nvPicPr>
          <p:cNvPr id="18446" name="Picture 1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7" cstate="print"/>
          <a:srcRect/>
          <a:stretch>
            <a:fillRect/>
          </a:stretch>
        </p:blipFill>
        <p:spPr bwMode="auto">
          <a:xfrm>
            <a:off x="4800600" y="1905000"/>
            <a:ext cx="304800" cy="304800"/>
          </a:xfrm>
          <a:prstGeom prst="rect">
            <a:avLst/>
          </a:prstGeom>
          <a:noFill/>
          <a:ln w="9525">
            <a:noFill/>
            <a:miter lim="800000"/>
            <a:headEnd/>
            <a:tailEnd/>
          </a:ln>
        </p:spPr>
      </p:pic>
      <p:pic>
        <p:nvPicPr>
          <p:cNvPr id="18448" name="Picture 16">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7" cstate="print"/>
          <a:srcRect/>
          <a:stretch>
            <a:fillRect/>
          </a:stretch>
        </p:blipFill>
        <p:spPr bwMode="auto">
          <a:xfrm>
            <a:off x="3810000" y="3810000"/>
            <a:ext cx="304800" cy="304800"/>
          </a:xfrm>
          <a:prstGeom prst="rect">
            <a:avLst/>
          </a:prstGeom>
          <a:noFill/>
          <a:ln w="9525">
            <a:noFill/>
            <a:miter lim="800000"/>
            <a:headEnd/>
            <a:tailEnd/>
          </a:ln>
        </p:spPr>
      </p:pic>
      <p:pic>
        <p:nvPicPr>
          <p:cNvPr id="18449" name="Picture 17">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7" cstate="print"/>
          <a:srcRect/>
          <a:stretch>
            <a:fillRect/>
          </a:stretch>
        </p:blipFill>
        <p:spPr bwMode="auto">
          <a:xfrm>
            <a:off x="8305800" y="4648200"/>
            <a:ext cx="304800" cy="304800"/>
          </a:xfrm>
          <a:prstGeom prst="rect">
            <a:avLst/>
          </a:prstGeom>
          <a:noFill/>
          <a:ln w="9525">
            <a:noFill/>
            <a:miter lim="800000"/>
            <a:headEnd/>
            <a:tailEnd/>
          </a:ln>
        </p:spPr>
      </p:pic>
      <p:pic>
        <p:nvPicPr>
          <p:cNvPr id="12" name="j0388248.wav">
            <a:hlinkClick r:id="" action="ppaction://media"/>
          </p:cNvPr>
          <p:cNvPicPr>
            <a:picLocks noRot="1" noChangeAspect="1"/>
          </p:cNvPicPr>
          <p:nvPr>
            <a:audioFile r:link="rId8"/>
            <p:extLst>
              <p:ext uri="{DAA4B4D4-6D71-4841-9C94-3DE7FCFB9230}">
                <p14:media xmlns:p14="http://schemas.microsoft.com/office/powerpoint/2010/main" r:embed="rId7"/>
              </p:ext>
            </p:extLst>
          </p:nvPr>
        </p:nvPicPr>
        <p:blipFill>
          <a:blip r:embed="rId18" cstate="print"/>
          <a:srcRect/>
          <a:stretch>
            <a:fillRect/>
          </a:stretch>
        </p:blipFill>
        <p:spPr bwMode="auto">
          <a:xfrm>
            <a:off x="4267200" y="2895600"/>
            <a:ext cx="304800" cy="304800"/>
          </a:xfrm>
          <a:prstGeom prst="rect">
            <a:avLst/>
          </a:prstGeom>
          <a:noFill/>
          <a:ln w="9525">
            <a:noFill/>
            <a:miter lim="800000"/>
            <a:headEnd/>
            <a:tailEnd/>
          </a:ln>
        </p:spPr>
      </p:pic>
      <p:pic>
        <p:nvPicPr>
          <p:cNvPr id="13" name="j0074221.mid">
            <a:hlinkClick r:id="" action="ppaction://media"/>
          </p:cNvPr>
          <p:cNvPicPr>
            <a:picLocks noRot="1" noChangeAspect="1"/>
          </p:cNvPicPr>
          <p:nvPr>
            <a:audioFile r:link="rId10"/>
            <p:extLst>
              <p:ext uri="{DAA4B4D4-6D71-4841-9C94-3DE7FCFB9230}">
                <p14:media xmlns:p14="http://schemas.microsoft.com/office/powerpoint/2010/main" r:link="rId9"/>
              </p:ext>
            </p:extLst>
          </p:nvPr>
        </p:nvPicPr>
        <p:blipFill>
          <a:blip r:embed="rId18" cstate="print"/>
          <a:srcRect/>
          <a:stretch>
            <a:fillRect/>
          </a:stretch>
        </p:blipFill>
        <p:spPr bwMode="auto">
          <a:xfrm>
            <a:off x="7543800" y="5791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5">
                                            <p:txEl>
                                              <p:pRg st="0" end="0"/>
                                            </p:txEl>
                                          </p:spTgt>
                                        </p:tgtEl>
                                        <p:attrNameLst>
                                          <p:attrName>style.visibility</p:attrName>
                                        </p:attrNameLst>
                                      </p:cBhvr>
                                      <p:to>
                                        <p:strVal val="visible"/>
                                      </p:to>
                                    </p:set>
                                    <p:animEffect transition="in" filter="fade">
                                      <p:cBhvr>
                                        <p:cTn id="7" dur="2000"/>
                                        <p:tgtEl>
                                          <p:spTgt spid="18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45">
                                            <p:txEl>
                                              <p:pRg st="1" end="1"/>
                                            </p:txEl>
                                          </p:spTgt>
                                        </p:tgtEl>
                                        <p:attrNameLst>
                                          <p:attrName>style.visibility</p:attrName>
                                        </p:attrNameLst>
                                      </p:cBhvr>
                                      <p:to>
                                        <p:strVal val="visible"/>
                                      </p:to>
                                    </p:set>
                                    <p:animEffect transition="in" filter="fade">
                                      <p:cBhvr>
                                        <p:cTn id="12" dur="2000"/>
                                        <p:tgtEl>
                                          <p:spTgt spid="18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45">
                                            <p:txEl>
                                              <p:pRg st="2" end="2"/>
                                            </p:txEl>
                                          </p:spTgt>
                                        </p:tgtEl>
                                        <p:attrNameLst>
                                          <p:attrName>style.visibility</p:attrName>
                                        </p:attrNameLst>
                                      </p:cBhvr>
                                      <p:to>
                                        <p:strVal val="visible"/>
                                      </p:to>
                                    </p:set>
                                    <p:animEffect transition="in" filter="fade">
                                      <p:cBhvr>
                                        <p:cTn id="17" dur="2000"/>
                                        <p:tgtEl>
                                          <p:spTgt spid="184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45">
                                            <p:txEl>
                                              <p:pRg st="3" end="3"/>
                                            </p:txEl>
                                          </p:spTgt>
                                        </p:tgtEl>
                                        <p:attrNameLst>
                                          <p:attrName>style.visibility</p:attrName>
                                        </p:attrNameLst>
                                      </p:cBhvr>
                                      <p:to>
                                        <p:strVal val="visible"/>
                                      </p:to>
                                    </p:set>
                                    <p:animEffect transition="in" filter="fade">
                                      <p:cBhvr>
                                        <p:cTn id="22" dur="2000"/>
                                        <p:tgtEl>
                                          <p:spTgt spid="184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45">
                                            <p:txEl>
                                              <p:pRg st="4" end="4"/>
                                            </p:txEl>
                                          </p:spTgt>
                                        </p:tgtEl>
                                        <p:attrNameLst>
                                          <p:attrName>style.visibility</p:attrName>
                                        </p:attrNameLst>
                                      </p:cBhvr>
                                      <p:to>
                                        <p:strVal val="visible"/>
                                      </p:to>
                                    </p:set>
                                    <p:animEffect transition="in" filter="fade">
                                      <p:cBhvr>
                                        <p:cTn id="27" dur="2000"/>
                                        <p:tgtEl>
                                          <p:spTgt spid="184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45">
                                            <p:txEl>
                                              <p:pRg st="5" end="5"/>
                                            </p:txEl>
                                          </p:spTgt>
                                        </p:tgtEl>
                                        <p:attrNameLst>
                                          <p:attrName>style.visibility</p:attrName>
                                        </p:attrNameLst>
                                      </p:cBhvr>
                                      <p:to>
                                        <p:strVal val="visible"/>
                                      </p:to>
                                    </p:set>
                                    <p:animEffect transition="in" filter="fade">
                                      <p:cBhvr>
                                        <p:cTn id="32" dur="2000"/>
                                        <p:tgtEl>
                                          <p:spTgt spid="184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45">
                                            <p:txEl>
                                              <p:pRg st="6" end="6"/>
                                            </p:txEl>
                                          </p:spTgt>
                                        </p:tgtEl>
                                        <p:attrNameLst>
                                          <p:attrName>style.visibility</p:attrName>
                                        </p:attrNameLst>
                                      </p:cBhvr>
                                      <p:to>
                                        <p:strVal val="visible"/>
                                      </p:to>
                                    </p:set>
                                    <p:animEffect transition="in" filter="fade">
                                      <p:cBhvr>
                                        <p:cTn id="37" dur="2000"/>
                                        <p:tgtEl>
                                          <p:spTgt spid="184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45">
                                            <p:txEl>
                                              <p:pRg st="7" end="7"/>
                                            </p:txEl>
                                          </p:spTgt>
                                        </p:tgtEl>
                                        <p:attrNameLst>
                                          <p:attrName>style.visibility</p:attrName>
                                        </p:attrNameLst>
                                      </p:cBhvr>
                                      <p:to>
                                        <p:strVal val="visible"/>
                                      </p:to>
                                    </p:set>
                                    <p:animEffect transition="in" filter="fade">
                                      <p:cBhvr>
                                        <p:cTn id="42" dur="2000"/>
                                        <p:tgtEl>
                                          <p:spTgt spid="1844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45">
                                            <p:txEl>
                                              <p:pRg st="8" end="8"/>
                                            </p:txEl>
                                          </p:spTgt>
                                        </p:tgtEl>
                                        <p:attrNameLst>
                                          <p:attrName>style.visibility</p:attrName>
                                        </p:attrNameLst>
                                      </p:cBhvr>
                                      <p:to>
                                        <p:strVal val="visible"/>
                                      </p:to>
                                    </p:set>
                                    <p:animEffect transition="in" filter="fade">
                                      <p:cBhvr>
                                        <p:cTn id="47" dur="2000"/>
                                        <p:tgtEl>
                                          <p:spTgt spid="18445">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445">
                                            <p:txEl>
                                              <p:pRg st="9" end="9"/>
                                            </p:txEl>
                                          </p:spTgt>
                                        </p:tgtEl>
                                        <p:attrNameLst>
                                          <p:attrName>style.visibility</p:attrName>
                                        </p:attrNameLst>
                                      </p:cBhvr>
                                      <p:to>
                                        <p:strVal val="visible"/>
                                      </p:to>
                                    </p:set>
                                    <p:animEffect transition="in" filter="fade">
                                      <p:cBhvr>
                                        <p:cTn id="50" dur="2000"/>
                                        <p:tgtEl>
                                          <p:spTgt spid="1844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8446"/>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6235" fill="hold"/>
                                        <p:tgtEl>
                                          <p:spTgt spid="18446"/>
                                        </p:tgtEl>
                                      </p:cBhvr>
                                    </p:cmd>
                                  </p:childTnLst>
                                </p:cTn>
                              </p:par>
                            </p:childTnLst>
                          </p:cTn>
                        </p:par>
                      </p:childTnLst>
                    </p:cTn>
                  </p:par>
                </p:childTnLst>
              </p:cTn>
              <p:nextCondLst>
                <p:cond evt="onClick" delay="0">
                  <p:tgtEl>
                    <p:spTgt spid="18446"/>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18446"/>
                </p:tgtEl>
              </p:cMediaNode>
            </p:audio>
            <p:seq concurrent="1" nextAc="seek">
              <p:cTn id="57" restart="whenNotActive" fill="hold" evtFilter="cancelBubble" nodeType="interactiveSeq">
                <p:stCondLst>
                  <p:cond evt="onClick" delay="0">
                    <p:tgtEl>
                      <p:spTgt spid="18448"/>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9253" fill="hold"/>
                                        <p:tgtEl>
                                          <p:spTgt spid="18448"/>
                                        </p:tgtEl>
                                      </p:cBhvr>
                                    </p:cmd>
                                  </p:childTnLst>
                                </p:cTn>
                              </p:par>
                            </p:childTnLst>
                          </p:cTn>
                        </p:par>
                      </p:childTnLst>
                    </p:cTn>
                  </p:par>
                </p:childTnLst>
              </p:cTn>
              <p:nextCondLst>
                <p:cond evt="onClick" delay="0">
                  <p:tgtEl>
                    <p:spTgt spid="18448"/>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18448"/>
                </p:tgtEl>
              </p:cMediaNode>
            </p:audio>
            <p:seq concurrent="1" nextAc="seek">
              <p:cTn id="63" restart="whenNotActive" fill="hold" evtFilter="cancelBubble" nodeType="interactiveSeq">
                <p:stCondLst>
                  <p:cond evt="onClick" delay="0">
                    <p:tgtEl>
                      <p:spTgt spid="18449"/>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2767" fill="hold"/>
                                        <p:tgtEl>
                                          <p:spTgt spid="18449"/>
                                        </p:tgtEl>
                                      </p:cBhvr>
                                    </p:cmd>
                                  </p:childTnLst>
                                </p:cTn>
                              </p:par>
                            </p:childTnLst>
                          </p:cTn>
                        </p:par>
                      </p:childTnLst>
                    </p:cTn>
                  </p:par>
                </p:childTnLst>
              </p:cTn>
              <p:nextCondLst>
                <p:cond evt="onClick" delay="0">
                  <p:tgtEl>
                    <p:spTgt spid="18449"/>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18449"/>
                </p:tgtEl>
              </p:cMediaNode>
            </p:audio>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5422" fill="hold"/>
                                        <p:tgtEl>
                                          <p:spTgt spid="12"/>
                                        </p:tgtEl>
                                      </p:cBhvr>
                                    </p:cmd>
                                  </p:childTnLst>
                                </p:cTn>
                              </p:par>
                            </p:childTnLst>
                          </p:cTn>
                        </p:par>
                      </p:childTnLst>
                    </p:cTn>
                  </p:par>
                </p:childTnLst>
              </p:cTn>
              <p:nextCondLst>
                <p:cond evt="onClick" delay="0">
                  <p:tgtEl>
                    <p:spTgt spid="12"/>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31753" fill="hold"/>
                                        <p:tgtEl>
                                          <p:spTgt spid="13"/>
                                        </p:tgtEl>
                                      </p:cBhvr>
                                    </p:cmd>
                                  </p:childTnLst>
                                </p:cTn>
                              </p:par>
                            </p:childTnLst>
                          </p:cTn>
                        </p:par>
                      </p:childTnLst>
                    </p:cTn>
                  </p:par>
                </p:childTnLst>
              </p:cTn>
              <p:nextCondLst>
                <p:cond evt="onClick" delay="0">
                  <p:tgtEl>
                    <p:spTgt spid="13"/>
                  </p:tgtEl>
                </p:cond>
              </p:nextCondLst>
            </p:seq>
            <p:audio>
              <p:cMediaNode>
                <p:cTn id="80"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844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z="3600" dirty="0" smtClean="0"/>
              <a:t>Use these images to identify the </a:t>
            </a:r>
            <a:br>
              <a:rPr lang="en-US" sz="3600" dirty="0" smtClean="0"/>
            </a:br>
            <a:r>
              <a:rPr lang="en-US" sz="3600" dirty="0" smtClean="0"/>
              <a:t>timbre category</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4800" y="1034143"/>
            <a:ext cx="2552700"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892628"/>
            <a:ext cx="2170042"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00600"/>
            <a:ext cx="238125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76700"/>
            <a:ext cx="3048000"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1066800"/>
            <a:ext cx="524503"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257511" y="4126664"/>
            <a:ext cx="619080"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5754605" y="3845591"/>
            <a:ext cx="617477"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6166054" y="1387162"/>
            <a:ext cx="635110"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758168"/>
            <a:ext cx="2266950"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3734031" y="2001440"/>
            <a:ext cx="599844"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p>
        </p:txBody>
      </p:sp>
    </p:spTree>
    <p:extLst>
      <p:ext uri="{BB962C8B-B14F-4D97-AF65-F5344CB8AC3E}">
        <p14:creationId xmlns:p14="http://schemas.microsoft.com/office/powerpoint/2010/main" val="234826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600" dirty="0" smtClean="0"/>
              <a:t>Can you identify an instrument’s timbre?</a:t>
            </a:r>
            <a:endParaRPr lang="en-US" sz="3600" dirty="0"/>
          </a:p>
        </p:txBody>
      </p:sp>
      <p:sp>
        <p:nvSpPr>
          <p:cNvPr id="3" name="Content Placeholder 2"/>
          <p:cNvSpPr>
            <a:spLocks noGrp="1"/>
          </p:cNvSpPr>
          <p:nvPr>
            <p:ph idx="1"/>
          </p:nvPr>
        </p:nvSpPr>
        <p:spPr>
          <a:xfrm>
            <a:off x="228600" y="2362200"/>
            <a:ext cx="8763000" cy="4267200"/>
          </a:xfrm>
        </p:spPr>
        <p:txBody>
          <a:bodyPr/>
          <a:lstStyle/>
          <a:p>
            <a:pPr>
              <a:buNone/>
            </a:pPr>
            <a:r>
              <a:rPr lang="en-US" sz="2800" dirty="0" smtClean="0"/>
              <a:t>1) While watching a clip from </a:t>
            </a:r>
            <a:r>
              <a:rPr lang="en-US" sz="2800" i="1" dirty="0" smtClean="0"/>
              <a:t>Fantasia,</a:t>
            </a:r>
            <a:r>
              <a:rPr lang="en-US" sz="2800" dirty="0" smtClean="0"/>
              <a:t> name three musical instruments and identify its timbre category.</a:t>
            </a:r>
          </a:p>
          <a:p>
            <a:pPr marL="742950" lvl="2" indent="-342900"/>
            <a:r>
              <a:rPr lang="en-US" sz="2000" dirty="0" smtClean="0"/>
              <a:t>For example, clarinet is an </a:t>
            </a:r>
            <a:r>
              <a:rPr lang="en-US" sz="2000" dirty="0" err="1" smtClean="0"/>
              <a:t>aerophone</a:t>
            </a:r>
            <a:r>
              <a:rPr lang="en-US" sz="2000" dirty="0" smtClean="0"/>
              <a:t>.</a:t>
            </a:r>
          </a:p>
          <a:p>
            <a:pPr marL="742950" lvl="2" indent="-342900"/>
            <a:r>
              <a:rPr lang="en-US" sz="2000" dirty="0" smtClean="0"/>
              <a:t>By the way, you can’t use the example.  </a:t>
            </a:r>
            <a:r>
              <a:rPr lang="en-US" sz="2000" dirty="0" smtClean="0">
                <a:sym typeface="Wingdings" pitchFamily="2" charset="2"/>
              </a:rPr>
              <a:t> </a:t>
            </a:r>
            <a:endParaRPr lang="en-US" sz="2000" dirty="0" smtClean="0"/>
          </a:p>
          <a:p>
            <a:r>
              <a:rPr lang="en-US" sz="2800" dirty="0" smtClean="0"/>
              <a:t>2) What color was the instrument?</a:t>
            </a:r>
          </a:p>
          <a:p>
            <a:r>
              <a:rPr lang="en-US" sz="2800" dirty="0" smtClean="0"/>
              <a:t>3) What effect does this instrument have on the piece being played? </a:t>
            </a:r>
          </a:p>
          <a:p>
            <a:pPr lvl="1"/>
            <a:r>
              <a:rPr lang="en-US" sz="2400" dirty="0" smtClean="0"/>
              <a:t>(In other words, how does this instrument sound in the piece and what effect does this have on the audience?)</a:t>
            </a:r>
          </a:p>
          <a:p>
            <a:endParaRPr lang="en-US" dirty="0"/>
          </a:p>
        </p:txBody>
      </p:sp>
      <p:pic>
        <p:nvPicPr>
          <p:cNvPr id="1026" name="Picture 2" descr="C:\Users\Lornadoone\AppData\Local\Microsoft\Windows\Temporary Internet Files\Content.IE5\H2NR19Z0\MC900390656[1].wmf"/>
          <p:cNvPicPr>
            <a:picLocks noChangeAspect="1" noChangeArrowheads="1"/>
          </p:cNvPicPr>
          <p:nvPr/>
        </p:nvPicPr>
        <p:blipFill>
          <a:blip r:embed="rId3" cstate="print"/>
          <a:srcRect/>
          <a:stretch>
            <a:fillRect/>
          </a:stretch>
        </p:blipFill>
        <p:spPr bwMode="auto">
          <a:xfrm>
            <a:off x="3886200" y="1066800"/>
            <a:ext cx="1296295" cy="1378001"/>
          </a:xfrm>
          <a:prstGeom prst="rect">
            <a:avLst/>
          </a:prstGeom>
          <a:noFill/>
        </p:spPr>
      </p:pic>
      <p:pic>
        <p:nvPicPr>
          <p:cNvPr id="1028" name="Picture 4" descr="C:\Users\Lornadoone\AppData\Local\Microsoft\Windows\Temporary Internet Files\Content.IE5\O7B03XE0\MC900390660[1].wmf"/>
          <p:cNvPicPr>
            <a:picLocks noChangeAspect="1" noChangeArrowheads="1"/>
          </p:cNvPicPr>
          <p:nvPr/>
        </p:nvPicPr>
        <p:blipFill>
          <a:blip r:embed="rId4" cstate="print"/>
          <a:srcRect/>
          <a:stretch>
            <a:fillRect/>
          </a:stretch>
        </p:blipFill>
        <p:spPr bwMode="auto">
          <a:xfrm>
            <a:off x="6172200" y="990600"/>
            <a:ext cx="1515060" cy="1489253"/>
          </a:xfrm>
          <a:prstGeom prst="rect">
            <a:avLst/>
          </a:prstGeom>
          <a:noFill/>
        </p:spPr>
      </p:pic>
      <p:pic>
        <p:nvPicPr>
          <p:cNvPr id="1029" name="Picture 5" descr="C:\Users\Lornadoone\AppData\Local\Microsoft\Windows\Temporary Internet Files\Content.IE5\7VKGGGOE\MC900390674[1].wmf"/>
          <p:cNvPicPr>
            <a:picLocks noChangeAspect="1" noChangeArrowheads="1"/>
          </p:cNvPicPr>
          <p:nvPr/>
        </p:nvPicPr>
        <p:blipFill>
          <a:blip r:embed="rId5" cstate="print"/>
          <a:srcRect/>
          <a:stretch>
            <a:fillRect/>
          </a:stretch>
        </p:blipFill>
        <p:spPr bwMode="auto">
          <a:xfrm>
            <a:off x="1981200" y="990600"/>
            <a:ext cx="690677" cy="1502709"/>
          </a:xfrm>
          <a:prstGeom prst="rect">
            <a:avLst/>
          </a:prstGeom>
          <a:noFill/>
        </p:spPr>
      </p:pic>
      <p:sp>
        <p:nvSpPr>
          <p:cNvPr id="4" name="TextBox 3"/>
          <p:cNvSpPr txBox="1"/>
          <p:nvPr/>
        </p:nvSpPr>
        <p:spPr>
          <a:xfrm>
            <a:off x="381000" y="6400800"/>
            <a:ext cx="8229600" cy="369332"/>
          </a:xfrm>
          <a:prstGeom prst="rect">
            <a:avLst/>
          </a:prstGeom>
          <a:noFill/>
        </p:spPr>
        <p:txBody>
          <a:bodyPr wrap="square" rtlCol="0">
            <a:spAutoFit/>
          </a:bodyPr>
          <a:lstStyle/>
          <a:p>
            <a:r>
              <a:rPr lang="en-US" dirty="0">
                <a:hlinkClick r:id="rId6"/>
              </a:rPr>
              <a:t>http://</a:t>
            </a:r>
            <a:r>
              <a:rPr lang="en-US" dirty="0" smtClean="0">
                <a:hlinkClick r:id="rId6"/>
              </a:rPr>
              <a:t>www.youtube.com/watch?v=uOtFR5WG9K8</a:t>
            </a:r>
            <a:r>
              <a:rPr lang="en-US" dirty="0" smtClean="0"/>
              <a:t> </a:t>
            </a:r>
            <a:endParaRPr lang="en-US" dirty="0"/>
          </a:p>
        </p:txBody>
      </p:sp>
      <p:sp>
        <p:nvSpPr>
          <p:cNvPr id="5" name="TextBox 4"/>
          <p:cNvSpPr txBox="1"/>
          <p:nvPr/>
        </p:nvSpPr>
        <p:spPr>
          <a:xfrm>
            <a:off x="381000" y="0"/>
            <a:ext cx="6248400" cy="369332"/>
          </a:xfrm>
          <a:prstGeom prst="rect">
            <a:avLst/>
          </a:prstGeom>
          <a:noFill/>
        </p:spPr>
        <p:txBody>
          <a:bodyPr wrap="square" rtlCol="0">
            <a:spAutoFit/>
          </a:bodyPr>
          <a:lstStyle/>
          <a:p>
            <a:r>
              <a:rPr lang="en-US" dirty="0">
                <a:hlinkClick r:id="rId6"/>
              </a:rPr>
              <a:t>http://</a:t>
            </a:r>
            <a:r>
              <a:rPr lang="en-US" dirty="0" smtClean="0">
                <a:hlinkClick r:id="rId6"/>
              </a:rPr>
              <a:t>www.youtube.com/watch?v=uOtFR5WG9K8</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Text Placeholder 2"/>
          <p:cNvSpPr>
            <a:spLocks noGrp="1"/>
          </p:cNvSpPr>
          <p:nvPr>
            <p:ph type="body" sz="half" idx="1"/>
          </p:nvPr>
        </p:nvSpPr>
        <p:spPr>
          <a:xfrm>
            <a:off x="304800" y="1295400"/>
            <a:ext cx="8534400" cy="5562600"/>
          </a:xfrm>
        </p:spPr>
        <p:txBody>
          <a:bodyPr/>
          <a:lstStyle/>
          <a:p>
            <a:r>
              <a:rPr lang="en-US" dirty="0" smtClean="0">
                <a:latin typeface="Georgia" pitchFamily="18" charset="0"/>
              </a:rPr>
              <a:t>Harmony:</a:t>
            </a:r>
          </a:p>
          <a:p>
            <a:pPr marL="742950" lvl="2" indent="-342900"/>
            <a:r>
              <a:rPr lang="en-US" dirty="0" smtClean="0">
                <a:latin typeface="Georgia" pitchFamily="18" charset="0"/>
              </a:rPr>
              <a:t>The combination of </a:t>
            </a:r>
            <a:r>
              <a:rPr lang="en-US" u="sng" dirty="0" smtClean="0">
                <a:latin typeface="Georgia" pitchFamily="18" charset="0"/>
              </a:rPr>
              <a:t>simultaneous notes of different tones</a:t>
            </a:r>
            <a:r>
              <a:rPr lang="en-US" dirty="0" smtClean="0">
                <a:latin typeface="Georgia" pitchFamily="18" charset="0"/>
              </a:rPr>
              <a:t>. </a:t>
            </a:r>
          </a:p>
          <a:p>
            <a:r>
              <a:rPr lang="en-US" sz="2000" dirty="0" smtClean="0">
                <a:latin typeface="Georgia" pitchFamily="18" charset="0"/>
              </a:rPr>
              <a:t>ex. </a:t>
            </a:r>
            <a:r>
              <a:rPr lang="en-US" sz="2000" dirty="0" err="1" smtClean="0">
                <a:latin typeface="Georgia" pitchFamily="18" charset="0"/>
              </a:rPr>
              <a:t>Boyz</a:t>
            </a:r>
            <a:r>
              <a:rPr lang="en-US" sz="2000" dirty="0" smtClean="0">
                <a:latin typeface="Georgia" pitchFamily="18" charset="0"/>
              </a:rPr>
              <a:t> to Men- Yesterday</a:t>
            </a:r>
          </a:p>
          <a:p>
            <a:r>
              <a:rPr lang="en-US" dirty="0" smtClean="0">
                <a:latin typeface="Georgia" pitchFamily="18" charset="0"/>
              </a:rPr>
              <a:t>Consonance:</a:t>
            </a:r>
          </a:p>
          <a:p>
            <a:pPr lvl="1"/>
            <a:r>
              <a:rPr lang="en-US" sz="2400" dirty="0" smtClean="0">
                <a:latin typeface="Georgia" pitchFamily="18" charset="0"/>
              </a:rPr>
              <a:t>created when notes that </a:t>
            </a:r>
            <a:r>
              <a:rPr lang="en-US" sz="2400" u="sng" dirty="0" smtClean="0">
                <a:latin typeface="Georgia" pitchFamily="18" charset="0"/>
              </a:rPr>
              <a:t>sound good together </a:t>
            </a:r>
            <a:r>
              <a:rPr lang="en-US" sz="2400" dirty="0" smtClean="0">
                <a:latin typeface="Georgia" pitchFamily="18" charset="0"/>
              </a:rPr>
              <a:t>are played</a:t>
            </a:r>
          </a:p>
          <a:p>
            <a:r>
              <a:rPr lang="en-US" sz="2000" dirty="0" smtClean="0">
                <a:latin typeface="Georgia" pitchFamily="18" charset="0"/>
              </a:rPr>
              <a:t>Ex. </a:t>
            </a:r>
            <a:r>
              <a:rPr lang="en-US" sz="2000" dirty="0" err="1" smtClean="0">
                <a:latin typeface="Georgia" pitchFamily="18" charset="0"/>
              </a:rPr>
              <a:t>Weezer</a:t>
            </a:r>
            <a:r>
              <a:rPr lang="en-US" sz="2000" dirty="0" smtClean="0">
                <a:latin typeface="Georgia" pitchFamily="18" charset="0"/>
              </a:rPr>
              <a:t>- My </a:t>
            </a:r>
            <a:r>
              <a:rPr lang="en-US" sz="2000" dirty="0" err="1" smtClean="0">
                <a:latin typeface="Georgia" pitchFamily="18" charset="0"/>
              </a:rPr>
              <a:t>Eveline</a:t>
            </a:r>
            <a:r>
              <a:rPr lang="en-US" sz="2000" dirty="0" smtClean="0">
                <a:latin typeface="Georgia" pitchFamily="18" charset="0"/>
              </a:rPr>
              <a:t> </a:t>
            </a:r>
          </a:p>
          <a:p>
            <a:r>
              <a:rPr lang="en-US" dirty="0" smtClean="0">
                <a:latin typeface="Georgia" pitchFamily="18" charset="0"/>
              </a:rPr>
              <a:t>Dissonance: </a:t>
            </a:r>
          </a:p>
          <a:p>
            <a:pPr lvl="1"/>
            <a:r>
              <a:rPr lang="en-US" sz="2400" dirty="0" smtClean="0">
                <a:latin typeface="Georgia" pitchFamily="18" charset="0"/>
              </a:rPr>
              <a:t>created when notes that </a:t>
            </a:r>
            <a:r>
              <a:rPr lang="en-US" sz="2400" b="1" u="sng" dirty="0" smtClean="0">
                <a:latin typeface="Georgia" pitchFamily="18" charset="0"/>
              </a:rPr>
              <a:t>DON’T</a:t>
            </a:r>
            <a:r>
              <a:rPr lang="en-US" sz="2400" u="sng" dirty="0" smtClean="0">
                <a:latin typeface="Georgia" pitchFamily="18" charset="0"/>
              </a:rPr>
              <a:t> sound good </a:t>
            </a:r>
            <a:r>
              <a:rPr lang="en-US" sz="2400" dirty="0" smtClean="0">
                <a:latin typeface="Georgia" pitchFamily="18" charset="0"/>
              </a:rPr>
              <a:t>together are played</a:t>
            </a:r>
          </a:p>
          <a:p>
            <a:pPr lvl="2"/>
            <a:r>
              <a:rPr lang="en-US" sz="2000" dirty="0" smtClean="0">
                <a:latin typeface="Georgia" pitchFamily="18" charset="0"/>
              </a:rPr>
              <a:t>Done on purpose to create a mood, contrast, or emphasis</a:t>
            </a:r>
          </a:p>
          <a:p>
            <a:r>
              <a:rPr lang="en-US" sz="2000" dirty="0" smtClean="0">
                <a:latin typeface="Georgia" pitchFamily="18" charset="0"/>
              </a:rPr>
              <a:t>Ex. Halloween Theme</a:t>
            </a:r>
          </a:p>
          <a:p>
            <a:pPr>
              <a:buNone/>
            </a:pPr>
            <a:endParaRPr lang="en-US" dirty="0" smtClean="0">
              <a:latin typeface="Georgia" pitchFamily="18" charset="0"/>
            </a:endParaRPr>
          </a:p>
        </p:txBody>
      </p:sp>
      <p:pic>
        <p:nvPicPr>
          <p:cNvPr id="5" name="Content Placeholder 4" descr="MCj04173300000[1]"/>
          <p:cNvPicPr>
            <a:picLocks noGrp="1" noChangeAspect="1" noChangeArrowheads="1"/>
          </p:cNvPicPr>
          <p:nvPr>
            <p:ph sz="half" idx="2"/>
          </p:nvPr>
        </p:nvPicPr>
        <p:blipFill>
          <a:blip r:embed="rId3" cstate="print"/>
          <a:srcRect/>
          <a:stretch>
            <a:fillRect/>
          </a:stretch>
        </p:blipFill>
        <p:spPr>
          <a:xfrm>
            <a:off x="6553200" y="0"/>
            <a:ext cx="1741428" cy="1919288"/>
          </a:xfrm>
          <a:noFill/>
        </p:spPr>
      </p:pic>
      <p:pic>
        <p:nvPicPr>
          <p:cNvPr id="2050" name="Picture 2" descr="C:\Users\Lornadoone\AppData\Local\Microsoft\Windows\Temporary Internet Files\Content.IE5\7VKGGGOE\MP900422199[1].jpg"/>
          <p:cNvPicPr>
            <a:picLocks noChangeAspect="1" noChangeArrowheads="1"/>
          </p:cNvPicPr>
          <p:nvPr/>
        </p:nvPicPr>
        <p:blipFill>
          <a:blip r:embed="rId4" cstate="print"/>
          <a:srcRect/>
          <a:stretch>
            <a:fillRect/>
          </a:stretch>
        </p:blipFill>
        <p:spPr bwMode="auto">
          <a:xfrm>
            <a:off x="4038600" y="2590800"/>
            <a:ext cx="990600" cy="990600"/>
          </a:xfrm>
          <a:prstGeom prst="rect">
            <a:avLst/>
          </a:prstGeom>
          <a:noFill/>
        </p:spPr>
      </p:pic>
      <p:pic>
        <p:nvPicPr>
          <p:cNvPr id="2052" name="Picture 4" descr="C:\Users\Lornadoone\AppData\Local\Microsoft\Windows\Temporary Internet Files\Content.IE5\7VKGGGOE\MC900187159[1].wmf"/>
          <p:cNvPicPr>
            <a:picLocks noChangeAspect="1" noChangeArrowheads="1"/>
          </p:cNvPicPr>
          <p:nvPr/>
        </p:nvPicPr>
        <p:blipFill>
          <a:blip r:embed="rId5" cstate="print"/>
          <a:srcRect/>
          <a:stretch>
            <a:fillRect/>
          </a:stretch>
        </p:blipFill>
        <p:spPr bwMode="auto">
          <a:xfrm>
            <a:off x="3657600" y="4038600"/>
            <a:ext cx="1295400" cy="1062035"/>
          </a:xfrm>
          <a:prstGeom prst="rect">
            <a:avLst/>
          </a:prstGeom>
          <a:noFill/>
        </p:spPr>
      </p:pic>
      <p:sp>
        <p:nvSpPr>
          <p:cNvPr id="9" name="Moon 8"/>
          <p:cNvSpPr/>
          <p:nvPr/>
        </p:nvSpPr>
        <p:spPr>
          <a:xfrm rot="4648273">
            <a:off x="3990017" y="4694162"/>
            <a:ext cx="304800" cy="457200"/>
          </a:xfrm>
          <a:prstGeom prst="mo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5200" y="6248400"/>
            <a:ext cx="5638800" cy="369332"/>
          </a:xfrm>
          <a:prstGeom prst="rect">
            <a:avLst/>
          </a:prstGeom>
          <a:noFill/>
        </p:spPr>
        <p:txBody>
          <a:bodyPr wrap="square" rtlCol="0">
            <a:spAutoFit/>
          </a:bodyPr>
          <a:lstStyle/>
          <a:p>
            <a:r>
              <a:rPr lang="en-US" dirty="0">
                <a:hlinkClick r:id="rId6"/>
              </a:rPr>
              <a:t>http://</a:t>
            </a:r>
            <a:r>
              <a:rPr lang="en-US" dirty="0" smtClean="0">
                <a:hlinkClick r:id="rId6"/>
              </a:rPr>
              <a:t>www.youtube.com/watch?v=gMLPnk9-6MM</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Texture: Cont’d</a:t>
            </a:r>
            <a:endParaRPr lang="en-US" dirty="0"/>
          </a:p>
        </p:txBody>
      </p:sp>
      <p:sp>
        <p:nvSpPr>
          <p:cNvPr id="3" name="Text Placeholder 2"/>
          <p:cNvSpPr>
            <a:spLocks noGrp="1"/>
          </p:cNvSpPr>
          <p:nvPr>
            <p:ph type="body" sz="half" idx="1"/>
          </p:nvPr>
        </p:nvSpPr>
        <p:spPr>
          <a:xfrm>
            <a:off x="0" y="914400"/>
            <a:ext cx="9144000" cy="5562600"/>
          </a:xfrm>
        </p:spPr>
        <p:txBody>
          <a:bodyPr/>
          <a:lstStyle/>
          <a:p>
            <a:r>
              <a:rPr lang="en-US" dirty="0" smtClean="0">
                <a:latin typeface="Georgia" pitchFamily="18" charset="0"/>
              </a:rPr>
              <a:t>There are multiple layers found in music:</a:t>
            </a:r>
          </a:p>
          <a:p>
            <a:r>
              <a:rPr lang="en-US" u="sng" dirty="0" smtClean="0">
                <a:latin typeface="Georgia" pitchFamily="18" charset="0"/>
              </a:rPr>
              <a:t>Monophony:</a:t>
            </a:r>
          </a:p>
          <a:p>
            <a:pPr lvl="1"/>
            <a:r>
              <a:rPr lang="en-US" dirty="0" smtClean="0">
                <a:latin typeface="Georgia" pitchFamily="18" charset="0"/>
              </a:rPr>
              <a:t>everybody sings the </a:t>
            </a:r>
            <a:r>
              <a:rPr lang="en-US" u="sng" dirty="0" smtClean="0">
                <a:latin typeface="Georgia" pitchFamily="18" charset="0"/>
              </a:rPr>
              <a:t>same parts</a:t>
            </a:r>
          </a:p>
          <a:p>
            <a:r>
              <a:rPr lang="en-US" sz="1600" dirty="0" smtClean="0">
                <a:latin typeface="Georgia" pitchFamily="18" charset="0"/>
              </a:rPr>
              <a:t>Ex. The </a:t>
            </a:r>
            <a:r>
              <a:rPr lang="en-US" sz="1600" dirty="0" err="1" smtClean="0">
                <a:latin typeface="Georgia" pitchFamily="18" charset="0"/>
              </a:rPr>
              <a:t>Byrds</a:t>
            </a:r>
            <a:r>
              <a:rPr lang="en-US" sz="1600" dirty="0" smtClean="0">
                <a:latin typeface="Georgia" pitchFamily="18" charset="0"/>
              </a:rPr>
              <a:t>- Turn, Turn, Turn</a:t>
            </a:r>
          </a:p>
          <a:p>
            <a:pPr>
              <a:buNone/>
            </a:pPr>
            <a:endParaRPr lang="en-US" sz="1600" dirty="0" smtClean="0">
              <a:latin typeface="Georgia" pitchFamily="18" charset="0"/>
            </a:endParaRPr>
          </a:p>
          <a:p>
            <a:r>
              <a:rPr lang="en-US" u="sng" dirty="0" smtClean="0">
                <a:latin typeface="Georgia" pitchFamily="18" charset="0"/>
              </a:rPr>
              <a:t>Homophony</a:t>
            </a:r>
            <a:r>
              <a:rPr lang="en-US" dirty="0" smtClean="0">
                <a:latin typeface="Georgia" pitchFamily="18" charset="0"/>
              </a:rPr>
              <a:t>:</a:t>
            </a:r>
          </a:p>
          <a:p>
            <a:pPr lvl="1"/>
            <a:r>
              <a:rPr lang="en-US" u="sng" dirty="0" smtClean="0">
                <a:latin typeface="Georgia" pitchFamily="18" charset="0"/>
              </a:rPr>
              <a:t>same rhythm</a:t>
            </a:r>
            <a:r>
              <a:rPr lang="en-US" dirty="0" smtClean="0">
                <a:latin typeface="Georgia" pitchFamily="18" charset="0"/>
              </a:rPr>
              <a:t>, </a:t>
            </a:r>
            <a:r>
              <a:rPr lang="en-US" u="sng" dirty="0" smtClean="0">
                <a:latin typeface="Georgia" pitchFamily="18" charset="0"/>
              </a:rPr>
              <a:t>different pitches</a:t>
            </a:r>
          </a:p>
          <a:p>
            <a:r>
              <a:rPr lang="en-US" sz="1600" dirty="0" smtClean="0">
                <a:latin typeface="Georgia" pitchFamily="18" charset="0"/>
              </a:rPr>
              <a:t>Ex. Pink- I Have Seen the Rain</a:t>
            </a:r>
          </a:p>
          <a:p>
            <a:endParaRPr lang="en-US" dirty="0" smtClean="0">
              <a:latin typeface="Georgia" pitchFamily="18" charset="0"/>
            </a:endParaRPr>
          </a:p>
          <a:p>
            <a:r>
              <a:rPr lang="en-US" u="sng" dirty="0" smtClean="0">
                <a:latin typeface="Georgia" pitchFamily="18" charset="0"/>
              </a:rPr>
              <a:t>Polyphony</a:t>
            </a:r>
            <a:r>
              <a:rPr lang="en-US" dirty="0" smtClean="0">
                <a:latin typeface="Georgia" pitchFamily="18" charset="0"/>
              </a:rPr>
              <a:t>: </a:t>
            </a:r>
          </a:p>
          <a:p>
            <a:pPr lvl="1"/>
            <a:r>
              <a:rPr lang="en-US" u="sng" dirty="0" smtClean="0">
                <a:latin typeface="Georgia" pitchFamily="18" charset="0"/>
              </a:rPr>
              <a:t>two parts </a:t>
            </a:r>
            <a:r>
              <a:rPr lang="en-US" dirty="0" smtClean="0">
                <a:latin typeface="Georgia" pitchFamily="18" charset="0"/>
              </a:rPr>
              <a:t>that are </a:t>
            </a:r>
            <a:r>
              <a:rPr lang="en-US" u="sng" dirty="0" smtClean="0">
                <a:latin typeface="Georgia" pitchFamily="18" charset="0"/>
              </a:rPr>
              <a:t>totally different </a:t>
            </a:r>
            <a:r>
              <a:rPr lang="en-US" dirty="0" smtClean="0">
                <a:latin typeface="Georgia" pitchFamily="18" charset="0"/>
              </a:rPr>
              <a:t>at the </a:t>
            </a:r>
            <a:r>
              <a:rPr lang="en-US" u="sng" dirty="0" smtClean="0">
                <a:latin typeface="Georgia" pitchFamily="18" charset="0"/>
              </a:rPr>
              <a:t>same time </a:t>
            </a:r>
          </a:p>
          <a:p>
            <a:r>
              <a:rPr lang="en-US" sz="1600" dirty="0" smtClean="0">
                <a:latin typeface="Georgia" pitchFamily="18" charset="0"/>
              </a:rPr>
              <a:t>Ex. Kyrie- Pope Marcellus Mass</a:t>
            </a:r>
          </a:p>
          <a:p>
            <a:pPr lvl="2">
              <a:buNone/>
            </a:pPr>
            <a:endParaRPr lang="en-US" dirty="0"/>
          </a:p>
        </p:txBody>
      </p:sp>
      <p:pic>
        <p:nvPicPr>
          <p:cNvPr id="3074" name="Picture 2" descr="C:\Users\Lornadoone\AppData\Local\Microsoft\Windows\Temporary Internet Files\Content.IE5\7VKGGGOE\MC900078761[1].wmf"/>
          <p:cNvPicPr>
            <a:picLocks noChangeAspect="1" noChangeArrowheads="1"/>
          </p:cNvPicPr>
          <p:nvPr/>
        </p:nvPicPr>
        <p:blipFill>
          <a:blip r:embed="rId3" cstate="print"/>
          <a:srcRect/>
          <a:stretch>
            <a:fillRect/>
          </a:stretch>
        </p:blipFill>
        <p:spPr bwMode="auto">
          <a:xfrm>
            <a:off x="6858000" y="4114800"/>
            <a:ext cx="2068929" cy="1697272"/>
          </a:xfrm>
          <a:prstGeom prst="rect">
            <a:avLst/>
          </a:prstGeom>
          <a:noFill/>
        </p:spPr>
      </p:pic>
      <p:pic>
        <p:nvPicPr>
          <p:cNvPr id="3075" name="Picture 3" descr="C:\Users\Lornadoone\AppData\Local\Microsoft\Windows\Temporary Internet Files\Content.IE5\H2NR19Z0\MC900310402[1].wmf"/>
          <p:cNvPicPr>
            <a:picLocks noChangeAspect="1" noChangeArrowheads="1"/>
          </p:cNvPicPr>
          <p:nvPr/>
        </p:nvPicPr>
        <p:blipFill>
          <a:blip r:embed="rId4" cstate="print"/>
          <a:srcRect/>
          <a:stretch>
            <a:fillRect/>
          </a:stretch>
        </p:blipFill>
        <p:spPr bwMode="auto">
          <a:xfrm>
            <a:off x="6324600" y="1447800"/>
            <a:ext cx="1820570" cy="954634"/>
          </a:xfrm>
          <a:prstGeom prst="rect">
            <a:avLst/>
          </a:prstGeom>
          <a:noFill/>
        </p:spPr>
      </p:pic>
      <p:pic>
        <p:nvPicPr>
          <p:cNvPr id="3078" name="Picture 6" descr="C:\Users\Lornadoone\AppData\Local\Microsoft\Windows\Temporary Internet Files\Content.IE5\7VKGGGOE\MC900331462[1].wmf"/>
          <p:cNvPicPr>
            <a:picLocks noChangeAspect="1" noChangeArrowheads="1"/>
          </p:cNvPicPr>
          <p:nvPr/>
        </p:nvPicPr>
        <p:blipFill>
          <a:blip r:embed="rId5" cstate="print"/>
          <a:srcRect/>
          <a:stretch>
            <a:fillRect/>
          </a:stretch>
        </p:blipFill>
        <p:spPr bwMode="auto">
          <a:xfrm>
            <a:off x="3886200" y="2514600"/>
            <a:ext cx="1577566" cy="1418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Check</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Identify the texture of the following clips being played on your learning guide or in class discussion. </a:t>
            </a:r>
            <a:endParaRPr lang="en-US" dirty="0"/>
          </a:p>
        </p:txBody>
      </p:sp>
      <p:pic>
        <p:nvPicPr>
          <p:cNvPr id="4098" name="Picture 2" descr="C:\Users\Lornadoone\AppData\Local\Microsoft\Windows\Temporary Internet Files\Content.IE5\H2NR19Z0\MC900238192[1].wmf"/>
          <p:cNvPicPr>
            <a:picLocks noChangeAspect="1" noChangeArrowheads="1"/>
          </p:cNvPicPr>
          <p:nvPr/>
        </p:nvPicPr>
        <p:blipFill>
          <a:blip r:embed="rId3" cstate="print"/>
          <a:srcRect/>
          <a:stretch>
            <a:fillRect/>
          </a:stretch>
        </p:blipFill>
        <p:spPr bwMode="auto">
          <a:xfrm>
            <a:off x="3733800" y="2743200"/>
            <a:ext cx="2438400" cy="37378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00600" y="685800"/>
            <a:ext cx="2667000" cy="1143000"/>
          </a:xfrm>
        </p:spPr>
        <p:txBody>
          <a:bodyPr/>
          <a:lstStyle/>
          <a:p>
            <a:pPr eaLnBrk="1" hangingPunct="1"/>
            <a:r>
              <a:rPr lang="en-US" dirty="0" smtClean="0">
                <a:latin typeface="Georgia" pitchFamily="18" charset="0"/>
              </a:rPr>
              <a:t>Tempo</a:t>
            </a:r>
          </a:p>
        </p:txBody>
      </p:sp>
      <p:sp>
        <p:nvSpPr>
          <p:cNvPr id="22531" name="Rectangle 3"/>
          <p:cNvSpPr>
            <a:spLocks noGrp="1" noChangeArrowheads="1"/>
          </p:cNvSpPr>
          <p:nvPr>
            <p:ph type="body" sz="half" idx="1"/>
          </p:nvPr>
        </p:nvSpPr>
        <p:spPr>
          <a:xfrm>
            <a:off x="457200" y="3048000"/>
            <a:ext cx="7924800" cy="3382963"/>
          </a:xfrm>
        </p:spPr>
        <p:txBody>
          <a:bodyPr/>
          <a:lstStyle/>
          <a:p>
            <a:pPr eaLnBrk="1" hangingPunct="1"/>
            <a:r>
              <a:rPr lang="en-US" sz="2400" dirty="0" smtClean="0">
                <a:latin typeface="Georgia" pitchFamily="18" charset="0"/>
              </a:rPr>
              <a:t>The </a:t>
            </a:r>
            <a:r>
              <a:rPr lang="en-US" sz="2400" u="sng" dirty="0" smtClean="0">
                <a:latin typeface="Georgia" pitchFamily="18" charset="0"/>
              </a:rPr>
              <a:t>pace with which music moves.</a:t>
            </a:r>
          </a:p>
          <a:p>
            <a:pPr lvl="1" eaLnBrk="1" hangingPunct="1"/>
            <a:r>
              <a:rPr lang="en-US" sz="2000" dirty="0" smtClean="0">
                <a:latin typeface="Georgia" pitchFamily="18" charset="0"/>
              </a:rPr>
              <a:t>In other words, how fast do you bounce your head to the song?</a:t>
            </a:r>
          </a:p>
          <a:p>
            <a:pPr lvl="1" eaLnBrk="1" hangingPunct="1">
              <a:buFontTx/>
              <a:buNone/>
            </a:pPr>
            <a:r>
              <a:rPr lang="en-US" sz="2000" b="1" dirty="0" smtClean="0">
                <a:latin typeface="Georgia" pitchFamily="18" charset="0"/>
              </a:rPr>
              <a:t>Below, are the terms for the “speed of the beat”</a:t>
            </a:r>
          </a:p>
          <a:p>
            <a:pPr lvl="1" eaLnBrk="1" hangingPunct="1">
              <a:buFontTx/>
              <a:buChar char="•"/>
            </a:pPr>
            <a:r>
              <a:rPr lang="en-US" sz="2000" b="1" u="sng" dirty="0" smtClean="0">
                <a:latin typeface="Georgia" pitchFamily="18" charset="0"/>
              </a:rPr>
              <a:t>allegro:</a:t>
            </a:r>
            <a:r>
              <a:rPr lang="en-US" sz="2000" u="sng" dirty="0" smtClean="0">
                <a:latin typeface="Georgia" pitchFamily="18" charset="0"/>
              </a:rPr>
              <a:t> rapid</a:t>
            </a:r>
            <a:r>
              <a:rPr lang="en-US" sz="2000" dirty="0" smtClean="0">
                <a:latin typeface="Georgia" pitchFamily="18" charset="0"/>
              </a:rPr>
              <a:t>, happy   </a:t>
            </a:r>
          </a:p>
          <a:p>
            <a:pPr lvl="1" eaLnBrk="1" hangingPunct="1">
              <a:buFontTx/>
              <a:buChar char="•"/>
            </a:pPr>
            <a:r>
              <a:rPr lang="en-US" sz="2000" b="1" u="sng" dirty="0" smtClean="0">
                <a:latin typeface="Georgia" pitchFamily="18" charset="0"/>
              </a:rPr>
              <a:t>Andante:</a:t>
            </a:r>
            <a:r>
              <a:rPr lang="en-US" sz="2000" u="sng" dirty="0" smtClean="0">
                <a:latin typeface="Georgia" pitchFamily="18" charset="0"/>
              </a:rPr>
              <a:t> flows at a walking speed</a:t>
            </a:r>
          </a:p>
          <a:p>
            <a:pPr lvl="1" eaLnBrk="1" hangingPunct="1">
              <a:buFontTx/>
              <a:buChar char="•"/>
            </a:pPr>
            <a:r>
              <a:rPr lang="en-US" sz="2000" b="1" u="sng" dirty="0" smtClean="0">
                <a:latin typeface="Georgia" pitchFamily="18" charset="0"/>
              </a:rPr>
              <a:t>Adagio- </a:t>
            </a:r>
            <a:r>
              <a:rPr lang="en-US" sz="2000" u="sng" dirty="0" smtClean="0">
                <a:latin typeface="Georgia" pitchFamily="18" charset="0"/>
              </a:rPr>
              <a:t>dancing pace</a:t>
            </a:r>
            <a:endParaRPr lang="en-US" sz="2000" b="1" u="sng" dirty="0" smtClean="0">
              <a:latin typeface="Georgia" pitchFamily="18" charset="0"/>
            </a:endParaRPr>
          </a:p>
          <a:p>
            <a:pPr lvl="1" eaLnBrk="1" hangingPunct="1">
              <a:buFontTx/>
              <a:buChar char="•"/>
            </a:pPr>
            <a:r>
              <a:rPr lang="en-US" sz="2000" b="1" u="sng" dirty="0" smtClean="0">
                <a:latin typeface="Georgia" pitchFamily="18" charset="0"/>
              </a:rPr>
              <a:t>Moderato: </a:t>
            </a:r>
            <a:r>
              <a:rPr lang="en-US" sz="2000" u="sng" dirty="0" smtClean="0">
                <a:latin typeface="Georgia" pitchFamily="18" charset="0"/>
              </a:rPr>
              <a:t>moderate pace</a:t>
            </a:r>
            <a:endParaRPr lang="en-US" sz="2000" b="1" u="sng" dirty="0" smtClean="0">
              <a:latin typeface="Georgia" pitchFamily="18" charset="0"/>
            </a:endParaRPr>
          </a:p>
          <a:p>
            <a:pPr lvl="1" eaLnBrk="1" hangingPunct="1">
              <a:buFontTx/>
              <a:buChar char="•"/>
            </a:pPr>
            <a:r>
              <a:rPr lang="en-US" sz="2000" b="1" u="sng" dirty="0" smtClean="0">
                <a:latin typeface="Georgia" pitchFamily="18" charset="0"/>
              </a:rPr>
              <a:t>Presto: </a:t>
            </a:r>
            <a:r>
              <a:rPr lang="en-US" sz="2000" dirty="0" smtClean="0">
                <a:latin typeface="Georgia" pitchFamily="18" charset="0"/>
              </a:rPr>
              <a:t>extremely </a:t>
            </a:r>
            <a:r>
              <a:rPr lang="en-US" sz="2000" u="sng" dirty="0" smtClean="0">
                <a:latin typeface="Georgia" pitchFamily="18" charset="0"/>
              </a:rPr>
              <a:t>rapid pace</a:t>
            </a:r>
            <a:endParaRPr lang="en-US" sz="2000" b="1" u="sng" dirty="0" smtClean="0">
              <a:latin typeface="Georgia" pitchFamily="18" charset="0"/>
            </a:endParaRPr>
          </a:p>
          <a:p>
            <a:pPr lvl="1" eaLnBrk="1" hangingPunct="1">
              <a:buFontTx/>
              <a:buChar char="•"/>
            </a:pPr>
            <a:r>
              <a:rPr lang="en-US" sz="2000" b="1" u="sng" dirty="0" smtClean="0">
                <a:latin typeface="Georgia" pitchFamily="18" charset="0"/>
              </a:rPr>
              <a:t>Largo</a:t>
            </a:r>
            <a:r>
              <a:rPr lang="en-US" sz="2000" b="1" dirty="0" smtClean="0">
                <a:latin typeface="Georgia" pitchFamily="18" charset="0"/>
              </a:rPr>
              <a:t>: </a:t>
            </a:r>
            <a:r>
              <a:rPr lang="en-US" sz="2000" dirty="0" smtClean="0">
                <a:latin typeface="Georgia" pitchFamily="18" charset="0"/>
              </a:rPr>
              <a:t>extremely </a:t>
            </a:r>
            <a:r>
              <a:rPr lang="en-US" sz="2000" u="sng" dirty="0" smtClean="0">
                <a:latin typeface="Georgia" pitchFamily="18" charset="0"/>
              </a:rPr>
              <a:t>slow pace</a:t>
            </a:r>
            <a:endParaRPr lang="en-US" sz="2000" b="1" u="sng" dirty="0" smtClean="0">
              <a:latin typeface="Georgia" pitchFamily="18" charset="0"/>
            </a:endParaRPr>
          </a:p>
        </p:txBody>
      </p:sp>
      <p:pic>
        <p:nvPicPr>
          <p:cNvPr id="22532" name="Picture 4" descr="MMj02364150000[1]"/>
          <p:cNvPicPr>
            <a:picLocks noGrp="1" noChangeAspect="1" noChangeArrowheads="1" noCrop="1"/>
          </p:cNvPicPr>
          <p:nvPr>
            <p:ph sz="half" idx="2"/>
          </p:nvPr>
        </p:nvPicPr>
        <p:blipFill>
          <a:blip r:embed="rId5" cstate="print"/>
          <a:srcRect/>
          <a:stretch>
            <a:fillRect/>
          </a:stretch>
        </p:blipFill>
        <p:spPr>
          <a:xfrm>
            <a:off x="1752600" y="609600"/>
            <a:ext cx="2514600" cy="2362200"/>
          </a:xfrm>
          <a:noFill/>
        </p:spPr>
      </p:pic>
      <p:pic>
        <p:nvPicPr>
          <p:cNvPr id="29703" name="Usher-4.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893" fill="hold"/>
                                        <p:tgtEl>
                                          <p:spTgt spid="2970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wipe(down)">
                                      <p:cBhvr>
                                        <p:cTn id="11" dur="500"/>
                                        <p:tgtEl>
                                          <p:spTgt spid="22531">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wipe(down)">
                                      <p:cBhvr>
                                        <p:cTn id="14" dur="500"/>
                                        <p:tgtEl>
                                          <p:spTgt spid="22531">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wipe(down)">
                                      <p:cBhvr>
                                        <p:cTn id="20" dur="500"/>
                                        <p:tgtEl>
                                          <p:spTgt spid="22531">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wipe(down)">
                                      <p:cBhvr>
                                        <p:cTn id="23" dur="500"/>
                                        <p:tgtEl>
                                          <p:spTgt spid="22531">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wipe(down)">
                                      <p:cBhvr>
                                        <p:cTn id="26" dur="500"/>
                                        <p:tgtEl>
                                          <p:spTgt spid="22531">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Effect transition="in" filter="wipe(down)">
                                      <p:cBhvr>
                                        <p:cTn id="29" dur="500"/>
                                        <p:tgtEl>
                                          <p:spTgt spid="22531">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wipe(down)">
                                      <p:cBhvr>
                                        <p:cTn id="32" dur="500"/>
                                        <p:tgtEl>
                                          <p:spTgt spid="22531">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531">
                                            <p:txEl>
                                              <p:pRg st="8" end="8"/>
                                            </p:txEl>
                                          </p:spTgt>
                                        </p:tgtEl>
                                        <p:attrNameLst>
                                          <p:attrName>style.visibility</p:attrName>
                                        </p:attrNameLst>
                                      </p:cBhvr>
                                      <p:to>
                                        <p:strVal val="visible"/>
                                      </p:to>
                                    </p:set>
                                    <p:animEffect transition="in" filter="wipe(down)">
                                      <p:cBhvr>
                                        <p:cTn id="35"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9703"/>
                </p:tgtEl>
              </p:cMediaNode>
            </p:audio>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715963"/>
          </a:xfrm>
        </p:spPr>
        <p:txBody>
          <a:bodyPr/>
          <a:lstStyle/>
          <a:p>
            <a:r>
              <a:rPr lang="en-US" u="sng" smtClean="0"/>
              <a:t>Music and You</a:t>
            </a:r>
          </a:p>
        </p:txBody>
      </p:sp>
      <p:sp>
        <p:nvSpPr>
          <p:cNvPr id="32771" name="Rectangle 1"/>
          <p:cNvSpPr>
            <a:spLocks noGrp="1" noChangeArrowheads="1"/>
          </p:cNvSpPr>
          <p:nvPr>
            <p:ph idx="1"/>
          </p:nvPr>
        </p:nvSpPr>
        <p:spPr>
          <a:xfrm>
            <a:off x="0" y="653425"/>
            <a:ext cx="9144000" cy="5940088"/>
          </a:xfrm>
        </p:spPr>
        <p:txBody>
          <a:bodyPr anchor="ctr">
            <a:spAutoFit/>
          </a:bodyPr>
          <a:lstStyle/>
          <a:p>
            <a:pPr marL="0" indent="0" algn="ctr">
              <a:spcBef>
                <a:spcPct val="0"/>
              </a:spcBef>
              <a:buFontTx/>
              <a:buNone/>
            </a:pPr>
            <a:r>
              <a:rPr lang="en-US" sz="2400" b="1" dirty="0" smtClean="0">
                <a:ea typeface="Calibri" pitchFamily="34" charset="0"/>
                <a:cs typeface="Times New Roman" pitchFamily="18" charset="0"/>
              </a:rPr>
              <a:t>Complete the following questions on the handout provided. </a:t>
            </a:r>
          </a:p>
          <a:p>
            <a:pPr marL="0" indent="0">
              <a:spcBef>
                <a:spcPct val="0"/>
              </a:spcBef>
              <a:buFontTx/>
              <a:buNone/>
            </a:pPr>
            <a:endParaRPr lang="en-US" sz="2400" dirty="0" smtClean="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1) What is music for you? What functions does it serve in your life? Are there times when you prefer to listen to one genre over another? Why? Give an example </a:t>
            </a:r>
            <a:r>
              <a:rPr lang="en-US" sz="2400" b="1" dirty="0" smtClean="0">
                <a:ea typeface="Calibri" pitchFamily="34" charset="0"/>
                <a:cs typeface="Times New Roman" pitchFamily="18" charset="0"/>
              </a:rPr>
              <a:t>and</a:t>
            </a:r>
            <a:r>
              <a:rPr lang="en-US" sz="2400" dirty="0" smtClean="0">
                <a:ea typeface="Calibri" pitchFamily="34" charset="0"/>
                <a:cs typeface="Times New Roman" pitchFamily="18" charset="0"/>
              </a:rPr>
              <a:t> explain. </a:t>
            </a:r>
            <a:endParaRPr lang="en-US" sz="2000" dirty="0" smtClean="0">
              <a:latin typeface="Arial" charset="0"/>
              <a:ea typeface="Calibri" pitchFamily="34" charset="0"/>
              <a:cs typeface="Times New Roman" pitchFamily="18" charset="0"/>
            </a:endParaRPr>
          </a:p>
          <a:p>
            <a:pPr marL="0" indent="0">
              <a:spcBef>
                <a:spcPct val="0"/>
              </a:spcBef>
              <a:buFontTx/>
              <a:buNone/>
            </a:pP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2) Read the article entitled, “</a:t>
            </a:r>
            <a:r>
              <a:rPr lang="en-US" sz="2400" i="1" dirty="0" smtClean="0">
                <a:ea typeface="Calibri" pitchFamily="34" charset="0"/>
                <a:cs typeface="Times New Roman" pitchFamily="18" charset="0"/>
              </a:rPr>
              <a:t>Music tastes link to personality</a:t>
            </a:r>
            <a:r>
              <a:rPr lang="en-US" sz="2400" dirty="0" smtClean="0">
                <a:ea typeface="Calibri" pitchFamily="34" charset="0"/>
                <a:cs typeface="Times New Roman" pitchFamily="18" charset="0"/>
              </a:rPr>
              <a:t>” and answer the following questions.</a:t>
            </a: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	a. What is a personality trait of someone who likes classical music?</a:t>
            </a: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	b. What is a common personality trait between people who like classical music and those who like heavy metal?</a:t>
            </a: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	c. How was this research conducted? </a:t>
            </a: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	d. What does your favorite genre say about your personality according to this article?</a:t>
            </a:r>
            <a:endParaRPr lang="en-US" sz="2000" dirty="0" smtClean="0">
              <a:latin typeface="Arial" charset="0"/>
              <a:ea typeface="Calibri" pitchFamily="34" charset="0"/>
              <a:cs typeface="Times New Roman" pitchFamily="18" charset="0"/>
            </a:endParaRPr>
          </a:p>
          <a:p>
            <a:pPr marL="0" indent="0">
              <a:spcBef>
                <a:spcPct val="0"/>
              </a:spcBef>
              <a:buFontTx/>
              <a:buNone/>
            </a:pPr>
            <a:r>
              <a:rPr lang="en-US" sz="2400" dirty="0" smtClean="0">
                <a:ea typeface="Calibri" pitchFamily="34" charset="0"/>
                <a:cs typeface="Times New Roman" pitchFamily="18" charset="0"/>
              </a:rPr>
              <a:t>	e. Do you agree? Why or Why not? </a:t>
            </a:r>
            <a:r>
              <a:rPr lang="en-US" sz="2400" b="1" dirty="0" smtClean="0">
                <a:ea typeface="Calibri" pitchFamily="34" charset="0"/>
                <a:cs typeface="Times New Roman" pitchFamily="18" charset="0"/>
              </a:rPr>
              <a:t>Be specific</a:t>
            </a:r>
            <a:r>
              <a:rPr lang="en-US" sz="2400" dirty="0" smtClean="0">
                <a:ea typeface="Calibri" pitchFamily="34" charset="0"/>
                <a:cs typeface="Times New Roman" pitchFamily="18" charset="0"/>
              </a:rPr>
              <a:t>. </a:t>
            </a:r>
            <a:endParaRPr lang="en-US" sz="3600" dirty="0" smtClean="0">
              <a:latin typeface="Arial"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 Body Check</a:t>
            </a:r>
            <a:endParaRPr lang="en-US" dirty="0"/>
          </a:p>
        </p:txBody>
      </p:sp>
      <p:sp>
        <p:nvSpPr>
          <p:cNvPr id="3" name="Content Placeholder 2"/>
          <p:cNvSpPr>
            <a:spLocks noGrp="1"/>
          </p:cNvSpPr>
          <p:nvPr>
            <p:ph sz="half" idx="1"/>
          </p:nvPr>
        </p:nvSpPr>
        <p:spPr>
          <a:xfrm>
            <a:off x="457200" y="1600200"/>
            <a:ext cx="8382000" cy="4953000"/>
          </a:xfrm>
        </p:spPr>
        <p:txBody>
          <a:bodyPr/>
          <a:lstStyle/>
          <a:p>
            <a:r>
              <a:rPr lang="en-US" dirty="0" smtClean="0"/>
              <a:t>Objective: </a:t>
            </a:r>
          </a:p>
          <a:p>
            <a:pPr lvl="1"/>
            <a:r>
              <a:rPr lang="en-US" dirty="0" smtClean="0"/>
              <a:t>To demonstrate your knowledge of tempo</a:t>
            </a:r>
          </a:p>
          <a:p>
            <a:r>
              <a:rPr lang="en-US" dirty="0" smtClean="0"/>
              <a:t>Directions: </a:t>
            </a:r>
          </a:p>
          <a:p>
            <a:pPr lvl="1"/>
            <a:r>
              <a:rPr lang="en-US" dirty="0" smtClean="0"/>
              <a:t>When </a:t>
            </a:r>
            <a:r>
              <a:rPr lang="en-US" dirty="0"/>
              <a:t>the teacher announces tempo term move your body at that rate. </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1000"/>
            <a:ext cx="2511425" cy="236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602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Check</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Identify the tempo of the following clips being played on your learning guide or in class discussion. </a:t>
            </a:r>
            <a:endParaRPr lang="en-US" dirty="0"/>
          </a:p>
        </p:txBody>
      </p:sp>
      <p:pic>
        <p:nvPicPr>
          <p:cNvPr id="4098" name="Picture 2" descr="C:\Users\Lornadoone\AppData\Local\Microsoft\Windows\Temporary Internet Files\Content.IE5\H2NR19Z0\MC900238192[1].wmf"/>
          <p:cNvPicPr>
            <a:picLocks noChangeAspect="1" noChangeArrowheads="1"/>
          </p:cNvPicPr>
          <p:nvPr/>
        </p:nvPicPr>
        <p:blipFill>
          <a:blip r:embed="rId3" cstate="print"/>
          <a:srcRect/>
          <a:stretch>
            <a:fillRect/>
          </a:stretch>
        </p:blipFill>
        <p:spPr bwMode="auto">
          <a:xfrm>
            <a:off x="3733800" y="2743200"/>
            <a:ext cx="2438400" cy="3737860"/>
          </a:xfrm>
          <a:prstGeom prst="rect">
            <a:avLst/>
          </a:prstGeom>
          <a:noFill/>
        </p:spPr>
      </p:pic>
      <p:sp>
        <p:nvSpPr>
          <p:cNvPr id="5" name="TextBox 4"/>
          <p:cNvSpPr txBox="1"/>
          <p:nvPr/>
        </p:nvSpPr>
        <p:spPr>
          <a:xfrm>
            <a:off x="4724400" y="3124200"/>
            <a:ext cx="4648200" cy="369332"/>
          </a:xfrm>
          <a:prstGeom prst="rect">
            <a:avLst/>
          </a:prstGeom>
          <a:noFill/>
        </p:spPr>
        <p:txBody>
          <a:bodyPr wrap="square" rtlCol="0">
            <a:spAutoFit/>
          </a:bodyPr>
          <a:lstStyle/>
          <a:p>
            <a:pPr>
              <a:buFont typeface="Arial" pitchFamily="34" charset="0"/>
              <a:buChar char="•"/>
            </a:pPr>
            <a:endParaRPr lang="en-US" dirty="0" smtClean="0">
              <a:solidFill>
                <a:srgbClr val="FF0000"/>
              </a:solidFill>
            </a:endParaRPr>
          </a:p>
        </p:txBody>
      </p:sp>
      <p:sp>
        <p:nvSpPr>
          <p:cNvPr id="6" name="Content Placeholder 2"/>
          <p:cNvSpPr txBox="1">
            <a:spLocks/>
          </p:cNvSpPr>
          <p:nvPr/>
        </p:nvSpPr>
        <p:spPr bwMode="auto">
          <a:xfrm>
            <a:off x="609600" y="3733800"/>
            <a:ext cx="3276600" cy="2544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smtClean="0">
                <a:solidFill>
                  <a:srgbClr val="FF0000"/>
                </a:solidFill>
              </a:rPr>
              <a:t> Largo- Xerxes Largo</a:t>
            </a:r>
          </a:p>
          <a:p>
            <a:pPr>
              <a:buFont typeface="Arial" pitchFamily="34" charset="0"/>
              <a:buChar char="•"/>
            </a:pPr>
            <a:r>
              <a:rPr lang="en-US" sz="2000" dirty="0" smtClean="0">
                <a:solidFill>
                  <a:srgbClr val="FF0000"/>
                </a:solidFill>
              </a:rPr>
              <a:t>Adagio- Hotel California</a:t>
            </a:r>
          </a:p>
          <a:p>
            <a:pPr>
              <a:buFont typeface="Arial" pitchFamily="34" charset="0"/>
              <a:buChar char="•"/>
            </a:pPr>
            <a:r>
              <a:rPr lang="en-US" sz="2000" dirty="0" smtClean="0">
                <a:solidFill>
                  <a:srgbClr val="FF0000"/>
                </a:solidFill>
              </a:rPr>
              <a:t>Andante- Pomp and Circumstance</a:t>
            </a:r>
          </a:p>
          <a:p>
            <a:pPr>
              <a:buFont typeface="Arial" pitchFamily="34" charset="0"/>
              <a:buChar char="•"/>
            </a:pPr>
            <a:r>
              <a:rPr lang="en-US" sz="2000" dirty="0" smtClean="0">
                <a:solidFill>
                  <a:srgbClr val="FF0000"/>
                </a:solidFill>
              </a:rPr>
              <a:t>Allegro- Hazy Shade of Winter</a:t>
            </a:r>
          </a:p>
          <a:p>
            <a:pPr>
              <a:buFont typeface="Arial" pitchFamily="34" charset="0"/>
              <a:buChar char="•"/>
            </a:pPr>
            <a:r>
              <a:rPr lang="en-US" sz="2000" dirty="0" smtClean="0">
                <a:solidFill>
                  <a:srgbClr val="FF0000"/>
                </a:solidFill>
              </a:rPr>
              <a:t>Presto: Flight of the Bumblebee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0" y="274638"/>
            <a:ext cx="4876800" cy="1143000"/>
          </a:xfrm>
        </p:spPr>
        <p:txBody>
          <a:bodyPr/>
          <a:lstStyle/>
          <a:p>
            <a:pPr eaLnBrk="1" hangingPunct="1"/>
            <a:r>
              <a:rPr lang="en-US" smtClean="0">
                <a:latin typeface="Georgia" pitchFamily="18" charset="0"/>
              </a:rPr>
              <a:t>Dynamics</a:t>
            </a:r>
          </a:p>
        </p:txBody>
      </p:sp>
      <p:sp>
        <p:nvSpPr>
          <p:cNvPr id="23555" name="Rectangle 3"/>
          <p:cNvSpPr>
            <a:spLocks noGrp="1" noChangeArrowheads="1"/>
          </p:cNvSpPr>
          <p:nvPr>
            <p:ph type="body" sz="half" idx="1"/>
          </p:nvPr>
        </p:nvSpPr>
        <p:spPr>
          <a:xfrm>
            <a:off x="228600" y="152400"/>
            <a:ext cx="4038600" cy="5791200"/>
          </a:xfrm>
        </p:spPr>
        <p:txBody>
          <a:bodyPr/>
          <a:lstStyle/>
          <a:p>
            <a:pPr eaLnBrk="1" hangingPunct="1"/>
            <a:r>
              <a:rPr lang="en-US" sz="2400" dirty="0" smtClean="0"/>
              <a:t>The </a:t>
            </a:r>
            <a:r>
              <a:rPr lang="en-US" sz="2400" u="sng" dirty="0" smtClean="0"/>
              <a:t>volume</a:t>
            </a:r>
            <a:r>
              <a:rPr lang="en-US" sz="2400" dirty="0" smtClean="0"/>
              <a:t> of the musical passage.</a:t>
            </a:r>
          </a:p>
          <a:p>
            <a:pPr eaLnBrk="1" hangingPunct="1"/>
            <a:r>
              <a:rPr lang="en-US" sz="2400" dirty="0" smtClean="0"/>
              <a:t>Dynamic markings:</a:t>
            </a:r>
          </a:p>
          <a:p>
            <a:pPr lvl="1" eaLnBrk="1" hangingPunct="1"/>
            <a:r>
              <a:rPr lang="en-US" sz="2000" dirty="0" smtClean="0"/>
              <a:t>(&lt;) crescendo- gradually get louder</a:t>
            </a:r>
          </a:p>
          <a:p>
            <a:pPr lvl="1" eaLnBrk="1" hangingPunct="1"/>
            <a:r>
              <a:rPr lang="en-US" sz="2000" dirty="0" smtClean="0"/>
              <a:t>(&gt;) </a:t>
            </a:r>
            <a:r>
              <a:rPr lang="en-US" sz="2000" dirty="0" err="1" smtClean="0"/>
              <a:t>decresecendo</a:t>
            </a:r>
            <a:r>
              <a:rPr lang="en-US" sz="2000" dirty="0" smtClean="0"/>
              <a:t>- gradually get softer</a:t>
            </a:r>
          </a:p>
          <a:p>
            <a:pPr eaLnBrk="1" hangingPunct="1"/>
            <a:r>
              <a:rPr lang="en-US" sz="2400" dirty="0" smtClean="0"/>
              <a:t>The Degrees of Loudness:</a:t>
            </a:r>
          </a:p>
          <a:p>
            <a:pPr lvl="1" eaLnBrk="1" hangingPunct="1"/>
            <a:r>
              <a:rPr lang="en-US" sz="2000" u="sng" dirty="0" smtClean="0"/>
              <a:t>Forte (f): loud</a:t>
            </a:r>
          </a:p>
          <a:p>
            <a:pPr lvl="1" eaLnBrk="1" hangingPunct="1"/>
            <a:r>
              <a:rPr lang="en-US" sz="2000" u="sng" dirty="0" smtClean="0"/>
              <a:t>Piano (p): soft</a:t>
            </a:r>
          </a:p>
          <a:p>
            <a:pPr lvl="1" eaLnBrk="1" hangingPunct="1"/>
            <a:r>
              <a:rPr lang="en-US" sz="2000" u="sng" dirty="0" smtClean="0"/>
              <a:t>Fortissimo (ff): very loud</a:t>
            </a:r>
          </a:p>
          <a:p>
            <a:pPr lvl="1" eaLnBrk="1" hangingPunct="1"/>
            <a:r>
              <a:rPr lang="en-US" sz="2000" u="sng" dirty="0" smtClean="0"/>
              <a:t>Pianissimo (pp)= very soft</a:t>
            </a:r>
          </a:p>
          <a:p>
            <a:pPr lvl="1" eaLnBrk="1" hangingPunct="1"/>
            <a:r>
              <a:rPr lang="en-US" sz="2000" u="sng" dirty="0" smtClean="0"/>
              <a:t>Mezzo (medium)= </a:t>
            </a:r>
          </a:p>
          <a:p>
            <a:pPr lvl="2" eaLnBrk="1" hangingPunct="1"/>
            <a:r>
              <a:rPr lang="en-US" sz="1800" u="sng" dirty="0" smtClean="0"/>
              <a:t>(mf) mezzo-forte</a:t>
            </a:r>
          </a:p>
          <a:p>
            <a:pPr lvl="2" eaLnBrk="1" hangingPunct="1"/>
            <a:r>
              <a:rPr lang="en-US" sz="1800" u="sng" dirty="0" smtClean="0"/>
              <a:t>(mp) mezzo-piano</a:t>
            </a:r>
          </a:p>
          <a:p>
            <a:pPr lvl="2" eaLnBrk="1" hangingPunct="1">
              <a:buFontTx/>
              <a:buNone/>
            </a:pPr>
            <a:endParaRPr lang="en-US" sz="1800" dirty="0" smtClean="0"/>
          </a:p>
        </p:txBody>
      </p:sp>
      <p:pic>
        <p:nvPicPr>
          <p:cNvPr id="23556" name="Picture 5" descr="MPj04021010000[1]"/>
          <p:cNvPicPr>
            <a:picLocks noGrp="1" noChangeAspect="1" noChangeArrowheads="1"/>
          </p:cNvPicPr>
          <p:nvPr>
            <p:ph sz="half" idx="2"/>
          </p:nvPr>
        </p:nvPicPr>
        <p:blipFill>
          <a:blip r:embed="rId5" cstate="print"/>
          <a:srcRect/>
          <a:stretch>
            <a:fillRect/>
          </a:stretch>
        </p:blipFill>
        <p:spPr>
          <a:xfrm>
            <a:off x="4710113" y="2559050"/>
            <a:ext cx="3914775" cy="2608263"/>
          </a:xfrm>
          <a:noFill/>
        </p:spPr>
      </p:pic>
      <p:sp>
        <p:nvSpPr>
          <p:cNvPr id="2" name="TextBox 1"/>
          <p:cNvSpPr txBox="1"/>
          <p:nvPr/>
        </p:nvSpPr>
        <p:spPr>
          <a:xfrm>
            <a:off x="419100" y="6280666"/>
            <a:ext cx="8305800" cy="369332"/>
          </a:xfrm>
          <a:prstGeom prst="rect">
            <a:avLst/>
          </a:prstGeom>
          <a:noFill/>
        </p:spPr>
        <p:txBody>
          <a:bodyPr wrap="square" rtlCol="0">
            <a:spAutoFit/>
          </a:bodyPr>
          <a:lstStyle/>
          <a:p>
            <a:r>
              <a:rPr lang="en-US" dirty="0">
                <a:hlinkClick r:id="rId6"/>
              </a:rPr>
              <a:t>http://</a:t>
            </a:r>
            <a:r>
              <a:rPr lang="en-US" dirty="0" smtClean="0">
                <a:hlinkClick r:id="rId6"/>
              </a:rPr>
              <a:t>www.youtube.com/watch?v=JE-dqW4uBEE</a:t>
            </a:r>
            <a:r>
              <a:rPr lang="en-US" dirty="0" smtClean="0"/>
              <a:t> </a:t>
            </a:r>
            <a:endParaRPr lang="en-US" dirty="0"/>
          </a:p>
        </p:txBody>
      </p:sp>
      <p:pic>
        <p:nvPicPr>
          <p:cNvPr id="3" name="THX-Origina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Learning Check</a:t>
            </a:r>
            <a:endParaRPr lang="en-US" dirty="0"/>
          </a:p>
        </p:txBody>
      </p:sp>
      <p:sp>
        <p:nvSpPr>
          <p:cNvPr id="3" name="Text Placeholder 2"/>
          <p:cNvSpPr>
            <a:spLocks noGrp="1"/>
          </p:cNvSpPr>
          <p:nvPr>
            <p:ph type="body" sz="half" idx="1"/>
          </p:nvPr>
        </p:nvSpPr>
        <p:spPr>
          <a:xfrm>
            <a:off x="457200" y="1600200"/>
            <a:ext cx="8153400" cy="4525963"/>
          </a:xfrm>
        </p:spPr>
        <p:txBody>
          <a:bodyPr/>
          <a:lstStyle/>
          <a:p>
            <a:r>
              <a:rPr lang="en-US" dirty="0" smtClean="0"/>
              <a:t>Objective:</a:t>
            </a:r>
          </a:p>
          <a:p>
            <a:pPr lvl="1"/>
            <a:r>
              <a:rPr lang="en-US" dirty="0" smtClean="0"/>
              <a:t>To demonstrate your knowledge of dynamics by reading a passage</a:t>
            </a:r>
          </a:p>
          <a:p>
            <a:r>
              <a:rPr lang="en-US" dirty="0" smtClean="0"/>
              <a:t>Directions:</a:t>
            </a:r>
          </a:p>
          <a:p>
            <a:pPr lvl="1"/>
            <a:r>
              <a:rPr lang="en-US" dirty="0" smtClean="0"/>
              <a:t>Either as a whole class or individually, you will read the given passage using the dynamic given</a:t>
            </a:r>
          </a:p>
          <a:p>
            <a:r>
              <a:rPr lang="en-US" dirty="0" smtClean="0"/>
              <a:t>Passage: </a:t>
            </a:r>
          </a:p>
          <a:p>
            <a:pPr lvl="1"/>
            <a:r>
              <a:rPr lang="en-US" dirty="0" smtClean="0"/>
              <a:t>Mary Had a Little Lamb</a:t>
            </a:r>
            <a:endParaRPr lang="en-US" dirty="0"/>
          </a:p>
        </p:txBody>
      </p:sp>
    </p:spTree>
    <p:extLst>
      <p:ext uri="{BB962C8B-B14F-4D97-AF65-F5344CB8AC3E}">
        <p14:creationId xmlns:p14="http://schemas.microsoft.com/office/powerpoint/2010/main" val="407686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sz="3600" dirty="0" smtClean="0"/>
              <a:t>Dynamics Reading Passage</a:t>
            </a:r>
            <a:endParaRPr lang="en-US" sz="3600" dirty="0"/>
          </a:p>
        </p:txBody>
      </p:sp>
      <p:sp>
        <p:nvSpPr>
          <p:cNvPr id="3" name="Text Placeholder 2"/>
          <p:cNvSpPr>
            <a:spLocks noGrp="1"/>
          </p:cNvSpPr>
          <p:nvPr>
            <p:ph type="body" sz="half" idx="1"/>
          </p:nvPr>
        </p:nvSpPr>
        <p:spPr>
          <a:xfrm>
            <a:off x="3365810" y="1239284"/>
            <a:ext cx="8001000" cy="4525963"/>
          </a:xfrm>
        </p:spPr>
        <p:txBody>
          <a:bodyPr/>
          <a:lstStyle/>
          <a:p>
            <a:r>
              <a:rPr lang="en-US" b="1" dirty="0"/>
              <a:t>Mary</a:t>
            </a:r>
            <a:r>
              <a:rPr lang="en-US" dirty="0"/>
              <a:t> had a little </a:t>
            </a:r>
            <a:r>
              <a:rPr lang="en-US" dirty="0" smtClean="0"/>
              <a:t>lamb,</a:t>
            </a:r>
          </a:p>
          <a:p>
            <a:r>
              <a:rPr lang="en-US" dirty="0" smtClean="0"/>
              <a:t>Little </a:t>
            </a:r>
            <a:r>
              <a:rPr lang="en-US" dirty="0"/>
              <a:t>lamb, little </a:t>
            </a:r>
            <a:r>
              <a:rPr lang="en-US" dirty="0" smtClean="0"/>
              <a:t>lamb,</a:t>
            </a:r>
          </a:p>
          <a:p>
            <a:r>
              <a:rPr lang="en-US" b="1" dirty="0" smtClean="0"/>
              <a:t>Mary</a:t>
            </a:r>
            <a:r>
              <a:rPr lang="en-US" dirty="0" smtClean="0"/>
              <a:t> </a:t>
            </a:r>
            <a:r>
              <a:rPr lang="en-US" dirty="0"/>
              <a:t>had a little </a:t>
            </a:r>
            <a:r>
              <a:rPr lang="en-US" dirty="0" smtClean="0"/>
              <a:t>lamb,</a:t>
            </a:r>
          </a:p>
          <a:p>
            <a:r>
              <a:rPr lang="en-US" sz="2800" dirty="0" smtClean="0"/>
              <a:t>Its </a:t>
            </a:r>
            <a:r>
              <a:rPr lang="en-US" sz="2800" dirty="0"/>
              <a:t>fleece was white as </a:t>
            </a:r>
            <a:r>
              <a:rPr lang="en-US" sz="2800" dirty="0" smtClean="0"/>
              <a:t>snow</a:t>
            </a:r>
          </a:p>
          <a:p>
            <a:pPr marL="0" indent="0">
              <a:buNone/>
            </a:pPr>
            <a:endParaRPr lang="en-US" dirty="0" smtClean="0"/>
          </a:p>
          <a:p>
            <a:r>
              <a:rPr lang="en-US" sz="2800" dirty="0" smtClean="0"/>
              <a:t>Everywhere </a:t>
            </a:r>
            <a:r>
              <a:rPr lang="en-US" sz="2800" dirty="0"/>
              <a:t>that </a:t>
            </a:r>
            <a:r>
              <a:rPr lang="en-US" sz="2800" b="1" dirty="0"/>
              <a:t>Mary</a:t>
            </a:r>
            <a:r>
              <a:rPr lang="en-US" sz="2800" dirty="0"/>
              <a:t> </a:t>
            </a:r>
            <a:r>
              <a:rPr lang="en-US" sz="2800" dirty="0" smtClean="0"/>
              <a:t>went,</a:t>
            </a:r>
          </a:p>
          <a:p>
            <a:r>
              <a:rPr lang="en-US" b="1" dirty="0" smtClean="0"/>
              <a:t>Mary</a:t>
            </a:r>
            <a:r>
              <a:rPr lang="en-US" dirty="0" smtClean="0"/>
              <a:t> </a:t>
            </a:r>
            <a:r>
              <a:rPr lang="en-US" dirty="0"/>
              <a:t>went, </a:t>
            </a:r>
            <a:r>
              <a:rPr lang="en-US" b="1" dirty="0"/>
              <a:t>Mary</a:t>
            </a:r>
            <a:r>
              <a:rPr lang="en-US" dirty="0"/>
              <a:t> </a:t>
            </a:r>
            <a:r>
              <a:rPr lang="en-US" dirty="0" smtClean="0"/>
              <a:t>went,</a:t>
            </a:r>
          </a:p>
          <a:p>
            <a:r>
              <a:rPr lang="en-US" sz="2800" dirty="0" smtClean="0"/>
              <a:t>Everywhere </a:t>
            </a:r>
            <a:r>
              <a:rPr lang="en-US" sz="2800" dirty="0"/>
              <a:t>that </a:t>
            </a:r>
            <a:r>
              <a:rPr lang="en-US" sz="2800" b="1" dirty="0"/>
              <a:t>Mary</a:t>
            </a:r>
            <a:r>
              <a:rPr lang="en-US" sz="2800" dirty="0"/>
              <a:t> </a:t>
            </a:r>
            <a:r>
              <a:rPr lang="en-US" sz="2800" dirty="0" smtClean="0"/>
              <a:t>went</a:t>
            </a:r>
          </a:p>
          <a:p>
            <a:r>
              <a:rPr lang="en-US" dirty="0" smtClean="0"/>
              <a:t>The </a:t>
            </a:r>
            <a:r>
              <a:rPr lang="en-US" dirty="0"/>
              <a:t>lamb was sure to go</a:t>
            </a:r>
          </a:p>
          <a:p>
            <a:endParaRPr lang="en-US" dirty="0"/>
          </a:p>
        </p:txBody>
      </p:sp>
      <p:sp>
        <p:nvSpPr>
          <p:cNvPr id="5" name="Rectangle 4"/>
          <p:cNvSpPr/>
          <p:nvPr/>
        </p:nvSpPr>
        <p:spPr>
          <a:xfrm>
            <a:off x="-704676" y="1205659"/>
            <a:ext cx="399643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Mezzo-forte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ight Arrow 5"/>
          <p:cNvSpPr/>
          <p:nvPr/>
        </p:nvSpPr>
        <p:spPr>
          <a:xfrm>
            <a:off x="2626112" y="1444082"/>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05668" y="193228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05668" y="252761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605668" y="317809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605668" y="428206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590800" y="48768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605668" y="5480891"/>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590800" y="60198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3634" y="4053868"/>
            <a:ext cx="399643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Mezzo-forte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608322" y="4638643"/>
            <a:ext cx="399643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Piano</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732554" y="5223418"/>
            <a:ext cx="399643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Forte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762000" y="5765247"/>
            <a:ext cx="399643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Pianissimo</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693525" y="1790434"/>
            <a:ext cx="399643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Mezzo-piano</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608322" y="2325469"/>
            <a:ext cx="399643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Forte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44" y="2861391"/>
            <a:ext cx="3998913"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Check</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Identify the dynamics of the following clips being played on your learning guide or in class discussion. </a:t>
            </a:r>
            <a:endParaRPr lang="en-US" dirty="0"/>
          </a:p>
        </p:txBody>
      </p:sp>
      <p:pic>
        <p:nvPicPr>
          <p:cNvPr id="4098" name="Picture 2" descr="C:\Users\Lornadoone\AppData\Local\Microsoft\Windows\Temporary Internet Files\Content.IE5\H2NR19Z0\MC900238192[1].wmf"/>
          <p:cNvPicPr>
            <a:picLocks noChangeAspect="1" noChangeArrowheads="1"/>
          </p:cNvPicPr>
          <p:nvPr/>
        </p:nvPicPr>
        <p:blipFill>
          <a:blip r:embed="rId3" cstate="print"/>
          <a:srcRect/>
          <a:stretch>
            <a:fillRect/>
          </a:stretch>
        </p:blipFill>
        <p:spPr bwMode="auto">
          <a:xfrm>
            <a:off x="5867400" y="2743200"/>
            <a:ext cx="2438400" cy="373786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What is music?</a:t>
            </a:r>
            <a:endParaRPr lang="en-US" dirty="0"/>
          </a:p>
        </p:txBody>
      </p:sp>
      <p:sp>
        <p:nvSpPr>
          <p:cNvPr id="3" name="Text Placeholder 2"/>
          <p:cNvSpPr>
            <a:spLocks noGrp="1"/>
          </p:cNvSpPr>
          <p:nvPr>
            <p:ph type="body" sz="half" idx="1"/>
          </p:nvPr>
        </p:nvSpPr>
        <p:spPr>
          <a:xfrm>
            <a:off x="381000" y="3429000"/>
            <a:ext cx="8305800" cy="2895601"/>
          </a:xfrm>
        </p:spPr>
        <p:txBody>
          <a:bodyPr/>
          <a:lstStyle/>
          <a:p>
            <a:r>
              <a:rPr lang="en-US" b="1" dirty="0" smtClean="0"/>
              <a:t>Write to Demonstrate Your Learning</a:t>
            </a:r>
            <a:endParaRPr lang="en-US" dirty="0" smtClean="0"/>
          </a:p>
          <a:p>
            <a:pPr lvl="1"/>
            <a:r>
              <a:rPr lang="en-US" sz="2400" dirty="0" smtClean="0"/>
              <a:t>On the handout provided, you must answer the following question using all of the </a:t>
            </a:r>
            <a:r>
              <a:rPr lang="en-US" sz="2400" b="1" dirty="0" smtClean="0"/>
              <a:t>categories</a:t>
            </a:r>
            <a:r>
              <a:rPr lang="en-US" sz="2400" dirty="0" smtClean="0"/>
              <a:t> of your music terminology. For each category, you must use one term to explain and support your statement. </a:t>
            </a:r>
          </a:p>
          <a:p>
            <a:pPr lvl="1"/>
            <a:r>
              <a:rPr lang="en-US" sz="2400" dirty="0" smtClean="0">
                <a:solidFill>
                  <a:srgbClr val="FF0000"/>
                </a:solidFill>
              </a:rPr>
              <a:t>Melody, Form, Timbre, Texture, Tempo, Dynamics</a:t>
            </a:r>
            <a:endParaRPr lang="en-US" sz="2400" dirty="0">
              <a:solidFill>
                <a:srgbClr val="FF0000"/>
              </a:solidFill>
            </a:endParaRPr>
          </a:p>
        </p:txBody>
      </p:sp>
      <p:pic>
        <p:nvPicPr>
          <p:cNvPr id="72706" name="Picture 2" descr="C:\Users\Lornadoone\AppData\Local\Microsoft\Windows\Temporary Internet Files\Content.IE5\QZF7KHZL\MC900441491[1].png"/>
          <p:cNvPicPr>
            <a:picLocks noChangeAspect="1" noChangeArrowheads="1"/>
          </p:cNvPicPr>
          <p:nvPr/>
        </p:nvPicPr>
        <p:blipFill>
          <a:blip r:embed="rId3" cstate="print"/>
          <a:srcRect/>
          <a:stretch>
            <a:fillRect/>
          </a:stretch>
        </p:blipFill>
        <p:spPr bwMode="auto">
          <a:xfrm>
            <a:off x="2971800" y="1066800"/>
            <a:ext cx="2971800" cy="2362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9067800" cy="1143000"/>
          </a:xfrm>
        </p:spPr>
        <p:txBody>
          <a:bodyPr/>
          <a:lstStyle/>
          <a:p>
            <a:r>
              <a:rPr lang="en-US" sz="3600" dirty="0" smtClean="0"/>
              <a:t>Dynamics and Tempo  Reading Passage</a:t>
            </a:r>
            <a:endParaRPr lang="en-US" sz="3600" dirty="0"/>
          </a:p>
        </p:txBody>
      </p:sp>
      <p:sp>
        <p:nvSpPr>
          <p:cNvPr id="3" name="Text Placeholder 2"/>
          <p:cNvSpPr>
            <a:spLocks noGrp="1"/>
          </p:cNvSpPr>
          <p:nvPr>
            <p:ph type="body" sz="half" idx="1"/>
          </p:nvPr>
        </p:nvSpPr>
        <p:spPr>
          <a:xfrm>
            <a:off x="3365810" y="1239284"/>
            <a:ext cx="8001000" cy="4525963"/>
          </a:xfrm>
        </p:spPr>
        <p:txBody>
          <a:bodyPr/>
          <a:lstStyle/>
          <a:p>
            <a:r>
              <a:rPr lang="en-US" dirty="0"/>
              <a:t>Jack and Jill went up the hill </a:t>
            </a:r>
            <a:endParaRPr lang="en-US" dirty="0" smtClean="0"/>
          </a:p>
          <a:p>
            <a:r>
              <a:rPr lang="en-US" dirty="0" smtClean="0"/>
              <a:t>To </a:t>
            </a:r>
            <a:r>
              <a:rPr lang="en-US" dirty="0"/>
              <a:t>fetch a pail of water. </a:t>
            </a:r>
            <a:endParaRPr lang="en-US" dirty="0" smtClean="0"/>
          </a:p>
          <a:p>
            <a:r>
              <a:rPr lang="en-US" sz="2400" dirty="0" smtClean="0"/>
              <a:t>Jack </a:t>
            </a:r>
            <a:r>
              <a:rPr lang="en-US" sz="2400" dirty="0"/>
              <a:t>fell down and broke his </a:t>
            </a:r>
            <a:r>
              <a:rPr lang="en-US" sz="2400" dirty="0" smtClean="0"/>
              <a:t>crown</a:t>
            </a:r>
          </a:p>
          <a:p>
            <a:r>
              <a:rPr lang="en-US" dirty="0" smtClean="0"/>
              <a:t>And </a:t>
            </a:r>
            <a:r>
              <a:rPr lang="en-US" dirty="0"/>
              <a:t>Jill came tumbling after.</a:t>
            </a:r>
            <a:endParaRPr lang="en-US" dirty="0" smtClean="0"/>
          </a:p>
          <a:p>
            <a:endParaRPr lang="en-US" sz="2800" dirty="0" smtClean="0"/>
          </a:p>
          <a:p>
            <a:r>
              <a:rPr lang="en-US" sz="2800" dirty="0" smtClean="0"/>
              <a:t>Up </a:t>
            </a:r>
            <a:r>
              <a:rPr lang="en-US" sz="2800" dirty="0"/>
              <a:t>Jack got, and home did trot</a:t>
            </a:r>
            <a:r>
              <a:rPr lang="en-US" sz="2800" dirty="0" smtClean="0"/>
              <a:t>, </a:t>
            </a:r>
          </a:p>
          <a:p>
            <a:r>
              <a:rPr lang="en-US" sz="2800" dirty="0" smtClean="0"/>
              <a:t>As </a:t>
            </a:r>
            <a:r>
              <a:rPr lang="en-US" sz="2800" dirty="0"/>
              <a:t>fast as he could caper; </a:t>
            </a:r>
            <a:endParaRPr lang="en-US" sz="2800" dirty="0" smtClean="0"/>
          </a:p>
          <a:p>
            <a:pPr marL="0" indent="0">
              <a:buNone/>
            </a:pPr>
            <a:endParaRPr lang="en-US" sz="2800" dirty="0" smtClean="0"/>
          </a:p>
          <a:p>
            <a:r>
              <a:rPr lang="en-US" sz="2400" dirty="0" smtClean="0"/>
              <a:t>To </a:t>
            </a:r>
            <a:r>
              <a:rPr lang="en-US" sz="2400" dirty="0"/>
              <a:t>old Dame Dob, who patched his </a:t>
            </a:r>
            <a:r>
              <a:rPr lang="en-US" sz="2400" dirty="0" smtClean="0"/>
              <a:t>nob</a:t>
            </a:r>
          </a:p>
          <a:p>
            <a:r>
              <a:rPr lang="en-US" sz="2800" dirty="0" smtClean="0"/>
              <a:t> </a:t>
            </a:r>
            <a:r>
              <a:rPr lang="en-US" sz="2800" dirty="0"/>
              <a:t>With vinegar and brown paper</a:t>
            </a:r>
            <a:endParaRPr lang="en-US" dirty="0"/>
          </a:p>
        </p:txBody>
      </p:sp>
      <p:sp>
        <p:nvSpPr>
          <p:cNvPr id="5" name="Rectangle 4"/>
          <p:cNvSpPr/>
          <p:nvPr/>
        </p:nvSpPr>
        <p:spPr>
          <a:xfrm>
            <a:off x="-704676" y="1205659"/>
            <a:ext cx="399643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Mezzo-forte</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Largo</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ight Arrow 5"/>
          <p:cNvSpPr/>
          <p:nvPr/>
        </p:nvSpPr>
        <p:spPr>
          <a:xfrm>
            <a:off x="2626112" y="1444082"/>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05668" y="193228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05668" y="252761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605668" y="317809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626112" y="412966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544355">
            <a:off x="2309895" y="4815901"/>
            <a:ext cx="109116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413443" y="5535914"/>
            <a:ext cx="93006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590800" y="60198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3634" y="4053868"/>
            <a:ext cx="399643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Mezzo-forte</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Moderato</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665937" y="4843046"/>
            <a:ext cx="3996434"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Piano- </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Largo </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676325" y="5395915"/>
            <a:ext cx="399643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Forte-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Presto</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762000" y="5765247"/>
            <a:ext cx="399643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Pianissimo</a:t>
            </a:r>
          </a:p>
          <a:p>
            <a:pPr algn="ct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Adante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693525" y="1790434"/>
            <a:ext cx="399643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Mezzo-piano</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Allegro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584161" y="2431629"/>
            <a:ext cx="399643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Forte-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Adante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44" y="2861391"/>
            <a:ext cx="3998913"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41157" y="3469093"/>
            <a:ext cx="95571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Presto</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2806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990600"/>
            <a:ext cx="7772400" cy="914400"/>
          </a:xfrm>
        </p:spPr>
        <p:txBody>
          <a:bodyPr/>
          <a:lstStyle/>
          <a:p>
            <a:pPr eaLnBrk="1" hangingPunct="1"/>
            <a:r>
              <a:rPr lang="en-US" u="sng" dirty="0" smtClean="0">
                <a:latin typeface="Georgia" pitchFamily="18" charset="0"/>
              </a:rPr>
              <a:t>Music Terminology</a:t>
            </a:r>
          </a:p>
        </p:txBody>
      </p:sp>
      <p:sp>
        <p:nvSpPr>
          <p:cNvPr id="9219" name="Rectangle 3"/>
          <p:cNvSpPr>
            <a:spLocks noGrp="1" noChangeArrowheads="1"/>
          </p:cNvSpPr>
          <p:nvPr>
            <p:ph type="subTitle" idx="1"/>
          </p:nvPr>
        </p:nvSpPr>
        <p:spPr>
          <a:xfrm>
            <a:off x="0" y="4495800"/>
            <a:ext cx="9144000" cy="1295400"/>
          </a:xfrm>
        </p:spPr>
        <p:txBody>
          <a:bodyPr/>
          <a:lstStyle/>
          <a:p>
            <a:pPr eaLnBrk="1" hangingPunct="1"/>
            <a:r>
              <a:rPr lang="en-US" dirty="0" smtClean="0">
                <a:latin typeface="Georgia" pitchFamily="18" charset="0"/>
              </a:rPr>
              <a:t>Elements</a:t>
            </a:r>
            <a:r>
              <a:rPr lang="en-US" dirty="0">
                <a:latin typeface="Georgia" pitchFamily="18" charset="0"/>
              </a:rPr>
              <a:t> </a:t>
            </a:r>
            <a:r>
              <a:rPr lang="en-US" dirty="0" smtClean="0">
                <a:latin typeface="Georgia" pitchFamily="18" charset="0"/>
              </a:rPr>
              <a:t>and Forms of Music</a:t>
            </a:r>
          </a:p>
        </p:txBody>
      </p:sp>
      <p:pic>
        <p:nvPicPr>
          <p:cNvPr id="9220" name="Picture 4" descr="MCj02252240000[1]"/>
          <p:cNvPicPr>
            <a:picLocks noChangeAspect="1" noChangeArrowheads="1"/>
          </p:cNvPicPr>
          <p:nvPr/>
        </p:nvPicPr>
        <p:blipFill>
          <a:blip r:embed="rId3" cstate="print"/>
          <a:srcRect/>
          <a:stretch>
            <a:fillRect/>
          </a:stretch>
        </p:blipFill>
        <p:spPr bwMode="auto">
          <a:xfrm>
            <a:off x="0" y="152400"/>
            <a:ext cx="1485900" cy="800100"/>
          </a:xfrm>
          <a:prstGeom prst="rect">
            <a:avLst/>
          </a:prstGeom>
          <a:noFill/>
          <a:ln w="9525">
            <a:noFill/>
            <a:miter lim="800000"/>
            <a:headEnd/>
            <a:tailEnd/>
          </a:ln>
        </p:spPr>
      </p:pic>
      <p:pic>
        <p:nvPicPr>
          <p:cNvPr id="9221" name="Picture 5" descr="MCj00961150000[1]"/>
          <p:cNvPicPr>
            <a:picLocks noChangeAspect="1" noChangeArrowheads="1"/>
          </p:cNvPicPr>
          <p:nvPr/>
        </p:nvPicPr>
        <p:blipFill>
          <a:blip r:embed="rId4" cstate="print"/>
          <a:srcRect/>
          <a:stretch>
            <a:fillRect/>
          </a:stretch>
        </p:blipFill>
        <p:spPr bwMode="auto">
          <a:xfrm>
            <a:off x="1371600" y="228600"/>
            <a:ext cx="1117600" cy="800100"/>
          </a:xfrm>
          <a:prstGeom prst="rect">
            <a:avLst/>
          </a:prstGeom>
          <a:noFill/>
          <a:ln w="9525">
            <a:noFill/>
            <a:miter lim="800000"/>
            <a:headEnd/>
            <a:tailEnd/>
          </a:ln>
        </p:spPr>
      </p:pic>
      <p:pic>
        <p:nvPicPr>
          <p:cNvPr id="9222" name="Picture 6" descr="MCj00961130000[1]"/>
          <p:cNvPicPr>
            <a:picLocks noChangeAspect="1" noChangeArrowheads="1"/>
          </p:cNvPicPr>
          <p:nvPr/>
        </p:nvPicPr>
        <p:blipFill>
          <a:blip r:embed="rId5" cstate="print"/>
          <a:srcRect/>
          <a:stretch>
            <a:fillRect/>
          </a:stretch>
        </p:blipFill>
        <p:spPr bwMode="auto">
          <a:xfrm>
            <a:off x="2362200" y="228600"/>
            <a:ext cx="1123950" cy="800100"/>
          </a:xfrm>
          <a:prstGeom prst="rect">
            <a:avLst/>
          </a:prstGeom>
          <a:noFill/>
          <a:ln w="9525">
            <a:noFill/>
            <a:miter lim="800000"/>
            <a:headEnd/>
            <a:tailEnd/>
          </a:ln>
        </p:spPr>
      </p:pic>
      <p:pic>
        <p:nvPicPr>
          <p:cNvPr id="9223" name="Picture 7" descr="MCj02252240000[1]"/>
          <p:cNvPicPr>
            <a:picLocks noChangeAspect="1" noChangeArrowheads="1"/>
          </p:cNvPicPr>
          <p:nvPr/>
        </p:nvPicPr>
        <p:blipFill>
          <a:blip r:embed="rId3" cstate="print"/>
          <a:srcRect/>
          <a:stretch>
            <a:fillRect/>
          </a:stretch>
        </p:blipFill>
        <p:spPr bwMode="auto">
          <a:xfrm>
            <a:off x="3429000" y="152400"/>
            <a:ext cx="1485900" cy="800100"/>
          </a:xfrm>
          <a:prstGeom prst="rect">
            <a:avLst/>
          </a:prstGeom>
          <a:noFill/>
          <a:ln w="9525">
            <a:noFill/>
            <a:miter lim="800000"/>
            <a:headEnd/>
            <a:tailEnd/>
          </a:ln>
        </p:spPr>
      </p:pic>
      <p:pic>
        <p:nvPicPr>
          <p:cNvPr id="9224" name="Picture 8" descr="MCj00961150000[1]"/>
          <p:cNvPicPr>
            <a:picLocks noChangeAspect="1" noChangeArrowheads="1"/>
          </p:cNvPicPr>
          <p:nvPr/>
        </p:nvPicPr>
        <p:blipFill>
          <a:blip r:embed="rId4" cstate="print"/>
          <a:srcRect/>
          <a:stretch>
            <a:fillRect/>
          </a:stretch>
        </p:blipFill>
        <p:spPr bwMode="auto">
          <a:xfrm>
            <a:off x="4800600" y="152400"/>
            <a:ext cx="1117600" cy="800100"/>
          </a:xfrm>
          <a:prstGeom prst="rect">
            <a:avLst/>
          </a:prstGeom>
          <a:noFill/>
          <a:ln w="9525">
            <a:noFill/>
            <a:miter lim="800000"/>
            <a:headEnd/>
            <a:tailEnd/>
          </a:ln>
        </p:spPr>
      </p:pic>
      <p:pic>
        <p:nvPicPr>
          <p:cNvPr id="9225" name="Picture 9" descr="MCj02252240000[1]"/>
          <p:cNvPicPr>
            <a:picLocks noChangeAspect="1" noChangeArrowheads="1"/>
          </p:cNvPicPr>
          <p:nvPr/>
        </p:nvPicPr>
        <p:blipFill>
          <a:blip r:embed="rId3" cstate="print"/>
          <a:srcRect/>
          <a:stretch>
            <a:fillRect/>
          </a:stretch>
        </p:blipFill>
        <p:spPr bwMode="auto">
          <a:xfrm>
            <a:off x="0" y="5715000"/>
            <a:ext cx="1485900" cy="800100"/>
          </a:xfrm>
          <a:prstGeom prst="rect">
            <a:avLst/>
          </a:prstGeom>
          <a:noFill/>
          <a:ln w="9525">
            <a:noFill/>
            <a:miter lim="800000"/>
            <a:headEnd/>
            <a:tailEnd/>
          </a:ln>
        </p:spPr>
      </p:pic>
      <p:pic>
        <p:nvPicPr>
          <p:cNvPr id="9226" name="Picture 10" descr="MCj02252240000[1]"/>
          <p:cNvPicPr>
            <a:picLocks noChangeAspect="1" noChangeArrowheads="1"/>
          </p:cNvPicPr>
          <p:nvPr/>
        </p:nvPicPr>
        <p:blipFill>
          <a:blip r:embed="rId3" cstate="print"/>
          <a:srcRect/>
          <a:stretch>
            <a:fillRect/>
          </a:stretch>
        </p:blipFill>
        <p:spPr bwMode="auto">
          <a:xfrm>
            <a:off x="5791200" y="152400"/>
            <a:ext cx="1485900" cy="800100"/>
          </a:xfrm>
          <a:prstGeom prst="rect">
            <a:avLst/>
          </a:prstGeom>
          <a:noFill/>
          <a:ln w="9525">
            <a:noFill/>
            <a:miter lim="800000"/>
            <a:headEnd/>
            <a:tailEnd/>
          </a:ln>
        </p:spPr>
      </p:pic>
      <p:pic>
        <p:nvPicPr>
          <p:cNvPr id="9227" name="Picture 11" descr="MCj00961150000[1]"/>
          <p:cNvPicPr>
            <a:picLocks noChangeAspect="1" noChangeArrowheads="1"/>
          </p:cNvPicPr>
          <p:nvPr/>
        </p:nvPicPr>
        <p:blipFill>
          <a:blip r:embed="rId4" cstate="print"/>
          <a:srcRect/>
          <a:stretch>
            <a:fillRect/>
          </a:stretch>
        </p:blipFill>
        <p:spPr bwMode="auto">
          <a:xfrm>
            <a:off x="4648200" y="5791200"/>
            <a:ext cx="1117600" cy="800100"/>
          </a:xfrm>
          <a:prstGeom prst="rect">
            <a:avLst/>
          </a:prstGeom>
          <a:noFill/>
          <a:ln w="9525">
            <a:noFill/>
            <a:miter lim="800000"/>
            <a:headEnd/>
            <a:tailEnd/>
          </a:ln>
        </p:spPr>
      </p:pic>
      <p:pic>
        <p:nvPicPr>
          <p:cNvPr id="9228" name="Picture 12" descr="MCj00961150000[1]"/>
          <p:cNvPicPr>
            <a:picLocks noChangeAspect="1" noChangeArrowheads="1"/>
          </p:cNvPicPr>
          <p:nvPr/>
        </p:nvPicPr>
        <p:blipFill>
          <a:blip r:embed="rId4" cstate="print"/>
          <a:srcRect/>
          <a:stretch>
            <a:fillRect/>
          </a:stretch>
        </p:blipFill>
        <p:spPr bwMode="auto">
          <a:xfrm>
            <a:off x="1295400" y="5791200"/>
            <a:ext cx="1117600" cy="800100"/>
          </a:xfrm>
          <a:prstGeom prst="rect">
            <a:avLst/>
          </a:prstGeom>
          <a:noFill/>
          <a:ln w="9525">
            <a:noFill/>
            <a:miter lim="800000"/>
            <a:headEnd/>
            <a:tailEnd/>
          </a:ln>
        </p:spPr>
      </p:pic>
      <p:pic>
        <p:nvPicPr>
          <p:cNvPr id="9229" name="Picture 13" descr="MCj00961150000[1]"/>
          <p:cNvPicPr>
            <a:picLocks noChangeAspect="1" noChangeArrowheads="1"/>
          </p:cNvPicPr>
          <p:nvPr/>
        </p:nvPicPr>
        <p:blipFill>
          <a:blip r:embed="rId4" cstate="print"/>
          <a:srcRect/>
          <a:stretch>
            <a:fillRect/>
          </a:stretch>
        </p:blipFill>
        <p:spPr bwMode="auto">
          <a:xfrm>
            <a:off x="7010400" y="152400"/>
            <a:ext cx="1117600" cy="800100"/>
          </a:xfrm>
          <a:prstGeom prst="rect">
            <a:avLst/>
          </a:prstGeom>
          <a:noFill/>
          <a:ln w="9525">
            <a:noFill/>
            <a:miter lim="800000"/>
            <a:headEnd/>
            <a:tailEnd/>
          </a:ln>
        </p:spPr>
      </p:pic>
      <p:pic>
        <p:nvPicPr>
          <p:cNvPr id="9230" name="Picture 14" descr="MCj00961130000[1]"/>
          <p:cNvPicPr>
            <a:picLocks noChangeAspect="1" noChangeArrowheads="1"/>
          </p:cNvPicPr>
          <p:nvPr/>
        </p:nvPicPr>
        <p:blipFill>
          <a:blip r:embed="rId5" cstate="print"/>
          <a:srcRect/>
          <a:stretch>
            <a:fillRect/>
          </a:stretch>
        </p:blipFill>
        <p:spPr bwMode="auto">
          <a:xfrm>
            <a:off x="8020050" y="152400"/>
            <a:ext cx="1123950" cy="800100"/>
          </a:xfrm>
          <a:prstGeom prst="rect">
            <a:avLst/>
          </a:prstGeom>
          <a:noFill/>
          <a:ln w="9525">
            <a:noFill/>
            <a:miter lim="800000"/>
            <a:headEnd/>
            <a:tailEnd/>
          </a:ln>
        </p:spPr>
      </p:pic>
      <p:pic>
        <p:nvPicPr>
          <p:cNvPr id="9231" name="Picture 15" descr="MCj00961130000[1]"/>
          <p:cNvPicPr>
            <a:picLocks noChangeAspect="1" noChangeArrowheads="1"/>
          </p:cNvPicPr>
          <p:nvPr/>
        </p:nvPicPr>
        <p:blipFill>
          <a:blip r:embed="rId5" cstate="print"/>
          <a:srcRect/>
          <a:stretch>
            <a:fillRect/>
          </a:stretch>
        </p:blipFill>
        <p:spPr bwMode="auto">
          <a:xfrm>
            <a:off x="6934200" y="5791200"/>
            <a:ext cx="1123950" cy="800100"/>
          </a:xfrm>
          <a:prstGeom prst="rect">
            <a:avLst/>
          </a:prstGeom>
          <a:noFill/>
          <a:ln w="9525">
            <a:noFill/>
            <a:miter lim="800000"/>
            <a:headEnd/>
            <a:tailEnd/>
          </a:ln>
        </p:spPr>
      </p:pic>
      <p:pic>
        <p:nvPicPr>
          <p:cNvPr id="9232" name="Picture 16" descr="MCj00961130000[1]"/>
          <p:cNvPicPr>
            <a:picLocks noChangeAspect="1" noChangeArrowheads="1"/>
          </p:cNvPicPr>
          <p:nvPr/>
        </p:nvPicPr>
        <p:blipFill>
          <a:blip r:embed="rId5" cstate="print"/>
          <a:srcRect/>
          <a:stretch>
            <a:fillRect/>
          </a:stretch>
        </p:blipFill>
        <p:spPr bwMode="auto">
          <a:xfrm>
            <a:off x="2286000" y="5791200"/>
            <a:ext cx="1123950" cy="800100"/>
          </a:xfrm>
          <a:prstGeom prst="rect">
            <a:avLst/>
          </a:prstGeom>
          <a:noFill/>
          <a:ln w="9525">
            <a:noFill/>
            <a:miter lim="800000"/>
            <a:headEnd/>
            <a:tailEnd/>
          </a:ln>
        </p:spPr>
      </p:pic>
      <p:pic>
        <p:nvPicPr>
          <p:cNvPr id="9233" name="Picture 17" descr="MCj02252240000[1]"/>
          <p:cNvPicPr>
            <a:picLocks noChangeAspect="1" noChangeArrowheads="1"/>
          </p:cNvPicPr>
          <p:nvPr/>
        </p:nvPicPr>
        <p:blipFill>
          <a:blip r:embed="rId3" cstate="print"/>
          <a:srcRect/>
          <a:stretch>
            <a:fillRect/>
          </a:stretch>
        </p:blipFill>
        <p:spPr bwMode="auto">
          <a:xfrm>
            <a:off x="5638800" y="5791200"/>
            <a:ext cx="1485900" cy="800100"/>
          </a:xfrm>
          <a:prstGeom prst="rect">
            <a:avLst/>
          </a:prstGeom>
          <a:noFill/>
          <a:ln w="9525">
            <a:noFill/>
            <a:miter lim="800000"/>
            <a:headEnd/>
            <a:tailEnd/>
          </a:ln>
        </p:spPr>
      </p:pic>
      <p:pic>
        <p:nvPicPr>
          <p:cNvPr id="9234" name="Picture 18" descr="MCj02252240000[1]"/>
          <p:cNvPicPr>
            <a:picLocks noChangeAspect="1" noChangeArrowheads="1"/>
          </p:cNvPicPr>
          <p:nvPr/>
        </p:nvPicPr>
        <p:blipFill>
          <a:blip r:embed="rId3" cstate="print"/>
          <a:srcRect/>
          <a:stretch>
            <a:fillRect/>
          </a:stretch>
        </p:blipFill>
        <p:spPr bwMode="auto">
          <a:xfrm>
            <a:off x="3352800" y="5791200"/>
            <a:ext cx="1485900" cy="800100"/>
          </a:xfrm>
          <a:prstGeom prst="rect">
            <a:avLst/>
          </a:prstGeom>
          <a:noFill/>
          <a:ln w="9525">
            <a:noFill/>
            <a:miter lim="800000"/>
            <a:headEnd/>
            <a:tailEnd/>
          </a:ln>
        </p:spPr>
      </p:pic>
      <p:pic>
        <p:nvPicPr>
          <p:cNvPr id="9235" name="Picture 19" descr="MCj00961150000[1]"/>
          <p:cNvPicPr>
            <a:picLocks noChangeAspect="1" noChangeArrowheads="1"/>
          </p:cNvPicPr>
          <p:nvPr/>
        </p:nvPicPr>
        <p:blipFill>
          <a:blip r:embed="rId4" cstate="print"/>
          <a:srcRect/>
          <a:stretch>
            <a:fillRect/>
          </a:stretch>
        </p:blipFill>
        <p:spPr bwMode="auto">
          <a:xfrm>
            <a:off x="8026400" y="5715000"/>
            <a:ext cx="1117600" cy="800100"/>
          </a:xfrm>
          <a:prstGeom prst="rect">
            <a:avLst/>
          </a:prstGeom>
          <a:noFill/>
          <a:ln w="9525">
            <a:noFill/>
            <a:miter lim="800000"/>
            <a:headEnd/>
            <a:tailEnd/>
          </a:ln>
        </p:spPr>
      </p:pic>
      <p:pic>
        <p:nvPicPr>
          <p:cNvPr id="9236" name="Picture 20" descr="MCj04107190000[1]"/>
          <p:cNvPicPr>
            <a:picLocks noChangeAspect="1" noChangeArrowheads="1"/>
          </p:cNvPicPr>
          <p:nvPr/>
        </p:nvPicPr>
        <p:blipFill>
          <a:blip r:embed="rId6" cstate="print"/>
          <a:srcRect/>
          <a:stretch>
            <a:fillRect/>
          </a:stretch>
        </p:blipFill>
        <p:spPr bwMode="auto">
          <a:xfrm>
            <a:off x="2590800" y="1828800"/>
            <a:ext cx="3657600"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An interesting fact…</a:t>
            </a:r>
          </a:p>
        </p:txBody>
      </p:sp>
      <p:sp>
        <p:nvSpPr>
          <p:cNvPr id="10243" name="Rectangle 3"/>
          <p:cNvSpPr>
            <a:spLocks noGrp="1" noChangeArrowheads="1"/>
          </p:cNvSpPr>
          <p:nvPr>
            <p:ph type="body" idx="1"/>
          </p:nvPr>
        </p:nvSpPr>
        <p:spPr/>
        <p:txBody>
          <a:bodyPr/>
          <a:lstStyle/>
          <a:p>
            <a:pPr eaLnBrk="1" hangingPunct="1"/>
            <a:r>
              <a:rPr lang="en-US" b="1" u="sng" dirty="0" smtClean="0"/>
              <a:t>Italian</a:t>
            </a:r>
            <a:r>
              <a:rPr lang="en-US" u="sng" dirty="0" smtClean="0"/>
              <a:t> is the language of music.</a:t>
            </a:r>
          </a:p>
          <a:p>
            <a:pPr lvl="1" eaLnBrk="1" hangingPunct="1"/>
            <a:r>
              <a:rPr lang="en-US" b="1" dirty="0" smtClean="0"/>
              <a:t>Many of the terms used to describe the elements of music are from the Italian language (presto, largo, sonata).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u="sng" dirty="0" smtClean="0">
                <a:latin typeface="Georgia" pitchFamily="18" charset="0"/>
              </a:rPr>
              <a:t>Melody</a:t>
            </a:r>
            <a:r>
              <a:rPr lang="en-US" dirty="0" smtClean="0">
                <a:latin typeface="Georgia" pitchFamily="18" charset="0"/>
              </a:rPr>
              <a:t> </a:t>
            </a:r>
          </a:p>
        </p:txBody>
      </p:sp>
      <p:sp>
        <p:nvSpPr>
          <p:cNvPr id="13315" name="Rectangle 3"/>
          <p:cNvSpPr>
            <a:spLocks noGrp="1" noChangeArrowheads="1"/>
          </p:cNvSpPr>
          <p:nvPr>
            <p:ph type="body" sz="half" idx="1"/>
          </p:nvPr>
        </p:nvSpPr>
        <p:spPr/>
        <p:txBody>
          <a:bodyPr/>
          <a:lstStyle/>
          <a:p>
            <a:pPr eaLnBrk="1" hangingPunct="1"/>
            <a:r>
              <a:rPr lang="en-US" sz="2800" u="sng" dirty="0" smtClean="0">
                <a:latin typeface="Georgia" pitchFamily="18" charset="0"/>
              </a:rPr>
              <a:t>An intentionally organized succession of musical tones. </a:t>
            </a:r>
          </a:p>
          <a:p>
            <a:pPr eaLnBrk="1" hangingPunct="1"/>
            <a:r>
              <a:rPr lang="en-US" sz="2800" dirty="0" smtClean="0">
                <a:latin typeface="Georgia" pitchFamily="18" charset="0"/>
              </a:rPr>
              <a:t>Think of the melody as the part of the song </a:t>
            </a:r>
            <a:r>
              <a:rPr lang="en-US" sz="2800" i="1" dirty="0" smtClean="0">
                <a:latin typeface="Georgia" pitchFamily="18" charset="0"/>
              </a:rPr>
              <a:t>that you hum or think of </a:t>
            </a:r>
            <a:r>
              <a:rPr lang="en-US" sz="2800" dirty="0" smtClean="0">
                <a:latin typeface="Georgia" pitchFamily="18" charset="0"/>
              </a:rPr>
              <a:t>whenever you’re thinking of the song.</a:t>
            </a:r>
          </a:p>
          <a:p>
            <a:pPr eaLnBrk="1" hangingPunct="1"/>
            <a:endParaRPr lang="en-US" sz="2800" dirty="0">
              <a:latin typeface="Georgia" pitchFamily="18" charset="0"/>
            </a:endParaRPr>
          </a:p>
        </p:txBody>
      </p:sp>
      <p:pic>
        <p:nvPicPr>
          <p:cNvPr id="13316" name="Picture 7" descr="MCj02334110000[1]"/>
          <p:cNvPicPr>
            <a:picLocks noGrp="1" noChangeAspect="1" noChangeArrowheads="1"/>
          </p:cNvPicPr>
          <p:nvPr>
            <p:ph sz="half" idx="2"/>
          </p:nvPr>
        </p:nvPicPr>
        <p:blipFill>
          <a:blip r:embed="rId5" cstate="print"/>
          <a:srcRect/>
          <a:stretch>
            <a:fillRect/>
          </a:stretch>
        </p:blipFill>
        <p:spPr>
          <a:xfrm>
            <a:off x="5181600" y="1600200"/>
            <a:ext cx="3352800" cy="4343400"/>
          </a:xfrm>
          <a:noFill/>
        </p:spPr>
      </p:pic>
      <p:pic>
        <p:nvPicPr>
          <p:cNvPr id="9226" name="sinatra-the way you look tonight.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cstate="print"/>
          <a:srcRect/>
          <a:stretch>
            <a:fillRect/>
          </a:stretch>
        </p:blipFill>
        <p:spPr bwMode="auto">
          <a:xfrm>
            <a:off x="4419600" y="3276600"/>
            <a:ext cx="304800" cy="304800"/>
          </a:xfrm>
          <a:prstGeom prst="rect">
            <a:avLst/>
          </a:prstGeom>
          <a:noFill/>
          <a:ln w="9525">
            <a:noFill/>
            <a:miter lim="800000"/>
            <a:headEnd/>
            <a:tailEnd/>
          </a:ln>
        </p:spPr>
      </p:pic>
      <p:sp>
        <p:nvSpPr>
          <p:cNvPr id="2" name="TextBox 1"/>
          <p:cNvSpPr txBox="1"/>
          <p:nvPr/>
        </p:nvSpPr>
        <p:spPr>
          <a:xfrm>
            <a:off x="457200" y="5943600"/>
            <a:ext cx="5562600" cy="369332"/>
          </a:xfrm>
          <a:prstGeom prst="rect">
            <a:avLst/>
          </a:prstGeom>
          <a:noFill/>
        </p:spPr>
        <p:txBody>
          <a:bodyPr wrap="square" rtlCol="0">
            <a:spAutoFit/>
          </a:bodyPr>
          <a:lstStyle/>
          <a:p>
            <a:r>
              <a:rPr lang="en-US" dirty="0">
                <a:hlinkClick r:id="rId7"/>
              </a:rPr>
              <a:t>http://</a:t>
            </a:r>
            <a:r>
              <a:rPr lang="en-US" dirty="0" smtClean="0">
                <a:hlinkClick r:id="rId7"/>
              </a:rPr>
              <a:t>www.youtube.com/watch?v=SkyfRu-dpvc</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013" fill="hold"/>
                                        <p:tgtEl>
                                          <p:spTgt spid="92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u="sng" dirty="0" smtClean="0">
                <a:latin typeface="Georgia" pitchFamily="18" charset="0"/>
              </a:rPr>
              <a:t>Theme</a:t>
            </a:r>
          </a:p>
        </p:txBody>
      </p:sp>
      <p:sp>
        <p:nvSpPr>
          <p:cNvPr id="16387" name="Rectangle 3"/>
          <p:cNvSpPr>
            <a:spLocks noGrp="1" noChangeArrowheads="1"/>
          </p:cNvSpPr>
          <p:nvPr>
            <p:ph type="body" sz="half" idx="1"/>
          </p:nvPr>
        </p:nvSpPr>
        <p:spPr>
          <a:xfrm>
            <a:off x="457200" y="1600200"/>
            <a:ext cx="7543800" cy="4525963"/>
          </a:xfrm>
        </p:spPr>
        <p:txBody>
          <a:bodyPr/>
          <a:lstStyle/>
          <a:p>
            <a:pPr algn="ctr" eaLnBrk="1" hangingPunct="1"/>
            <a:r>
              <a:rPr lang="en-US" sz="3600" dirty="0" smtClean="0">
                <a:latin typeface="Georgia" pitchFamily="18" charset="0"/>
              </a:rPr>
              <a:t>The </a:t>
            </a:r>
            <a:r>
              <a:rPr lang="en-US" sz="3600" u="sng" dirty="0" smtClean="0">
                <a:latin typeface="Georgia" pitchFamily="18" charset="0"/>
              </a:rPr>
              <a:t>melodic idea </a:t>
            </a:r>
            <a:r>
              <a:rPr lang="en-US" sz="3600" dirty="0" smtClean="0">
                <a:latin typeface="Georgia" pitchFamily="18" charset="0"/>
              </a:rPr>
              <a:t>of a piece. </a:t>
            </a:r>
          </a:p>
        </p:txBody>
      </p:sp>
      <p:pic>
        <p:nvPicPr>
          <p:cNvPr id="16388" name="Picture 23" descr="MCj03970380000[1]"/>
          <p:cNvPicPr>
            <a:picLocks noGrp="1" noChangeAspect="1" noChangeArrowheads="1"/>
          </p:cNvPicPr>
          <p:nvPr>
            <p:ph sz="quarter" idx="2"/>
          </p:nvPr>
        </p:nvPicPr>
        <p:blipFill>
          <a:blip r:embed="rId3" cstate="print"/>
          <a:srcRect/>
          <a:stretch>
            <a:fillRect/>
          </a:stretch>
        </p:blipFill>
        <p:spPr>
          <a:xfrm>
            <a:off x="304800" y="5791200"/>
            <a:ext cx="893763" cy="895350"/>
          </a:xfrm>
          <a:noFill/>
        </p:spPr>
      </p:pic>
      <p:sp>
        <p:nvSpPr>
          <p:cNvPr id="16389" name="Rectangle 4"/>
          <p:cNvSpPr>
            <a:spLocks noChangeArrowheads="1"/>
          </p:cNvSpPr>
          <p:nvPr/>
        </p:nvSpPr>
        <p:spPr bwMode="auto">
          <a:xfrm>
            <a:off x="381000" y="3733800"/>
            <a:ext cx="8229600" cy="1143000"/>
          </a:xfrm>
          <a:prstGeom prst="rect">
            <a:avLst/>
          </a:prstGeom>
          <a:noFill/>
          <a:ln w="9525">
            <a:noFill/>
            <a:miter lim="800000"/>
            <a:headEnd/>
            <a:tailEnd/>
          </a:ln>
        </p:spPr>
        <p:txBody>
          <a:bodyPr anchor="ctr"/>
          <a:lstStyle/>
          <a:p>
            <a:pPr algn="ctr"/>
            <a:r>
              <a:rPr lang="en-US" sz="4400" u="sng" dirty="0">
                <a:solidFill>
                  <a:schemeClr val="tx2"/>
                </a:solidFill>
              </a:rPr>
              <a:t>Variations</a:t>
            </a:r>
          </a:p>
        </p:txBody>
      </p:sp>
      <p:sp>
        <p:nvSpPr>
          <p:cNvPr id="16390" name="Rectangle 5"/>
          <p:cNvSpPr>
            <a:spLocks noChangeArrowheads="1"/>
          </p:cNvSpPr>
          <p:nvPr/>
        </p:nvSpPr>
        <p:spPr bwMode="auto">
          <a:xfrm>
            <a:off x="381000" y="4724400"/>
            <a:ext cx="8229600" cy="990600"/>
          </a:xfrm>
          <a:prstGeom prst="rect">
            <a:avLst/>
          </a:prstGeom>
          <a:noFill/>
          <a:ln w="9525">
            <a:noFill/>
            <a:miter lim="800000"/>
            <a:headEnd/>
            <a:tailEnd/>
          </a:ln>
        </p:spPr>
        <p:txBody>
          <a:bodyPr/>
          <a:lstStyle/>
          <a:p>
            <a:pPr marL="342900" indent="-342900">
              <a:spcBef>
                <a:spcPct val="20000"/>
              </a:spcBef>
              <a:buFontTx/>
              <a:buChar char="•"/>
            </a:pPr>
            <a:r>
              <a:rPr lang="en-US" sz="3200" dirty="0"/>
              <a:t>When the </a:t>
            </a:r>
            <a:r>
              <a:rPr lang="en-US" sz="3200" u="sng" dirty="0"/>
              <a:t>melodic idea is stated </a:t>
            </a:r>
            <a:r>
              <a:rPr lang="en-US" sz="3200" dirty="0"/>
              <a:t>and </a:t>
            </a:r>
            <a:r>
              <a:rPr lang="en-US" sz="3200" u="sng" dirty="0"/>
              <a:t>then varied </a:t>
            </a:r>
            <a:r>
              <a:rPr lang="en-US" sz="3200" dirty="0"/>
              <a:t>in a piece.  </a:t>
            </a:r>
          </a:p>
          <a:p>
            <a:pPr marL="342900" indent="-342900">
              <a:spcBef>
                <a:spcPct val="20000"/>
              </a:spcBef>
            </a:pPr>
            <a:r>
              <a:rPr lang="en-US" dirty="0">
                <a:hlinkClick r:id="rId4"/>
              </a:rPr>
              <a:t>		</a:t>
            </a:r>
            <a:r>
              <a:rPr lang="en-US" dirty="0" smtClean="0">
                <a:hlinkClick r:id="rId5"/>
              </a:rPr>
              <a:t> http://www.youtube.com/watch?v=tLfrdRgpKfI</a:t>
            </a:r>
            <a:endParaRPr lang="en-US" dirty="0"/>
          </a:p>
        </p:txBody>
      </p:sp>
      <p:pic>
        <p:nvPicPr>
          <p:cNvPr id="16391" name="Picture 10" descr="MCj03971220000[1]"/>
          <p:cNvPicPr>
            <a:picLocks noChangeAspect="1" noChangeArrowheads="1"/>
          </p:cNvPicPr>
          <p:nvPr/>
        </p:nvPicPr>
        <p:blipFill>
          <a:blip r:embed="rId6" cstate="print"/>
          <a:srcRect/>
          <a:stretch>
            <a:fillRect/>
          </a:stretch>
        </p:blipFill>
        <p:spPr bwMode="auto">
          <a:xfrm>
            <a:off x="0" y="2895600"/>
            <a:ext cx="898525" cy="930275"/>
          </a:xfrm>
          <a:prstGeom prst="rect">
            <a:avLst/>
          </a:prstGeom>
          <a:noFill/>
          <a:ln w="9525">
            <a:noFill/>
            <a:miter lim="800000"/>
            <a:headEnd/>
            <a:tailEnd/>
          </a:ln>
        </p:spPr>
      </p:pic>
      <p:pic>
        <p:nvPicPr>
          <p:cNvPr id="16392" name="Picture 11" descr="MCj03970380000[1]"/>
          <p:cNvPicPr>
            <a:picLocks noChangeAspect="1" noChangeArrowheads="1"/>
          </p:cNvPicPr>
          <p:nvPr/>
        </p:nvPicPr>
        <p:blipFill>
          <a:blip r:embed="rId3" cstate="print"/>
          <a:srcRect/>
          <a:stretch>
            <a:fillRect/>
          </a:stretch>
        </p:blipFill>
        <p:spPr bwMode="auto">
          <a:xfrm>
            <a:off x="7696200" y="304800"/>
            <a:ext cx="893763" cy="819150"/>
          </a:xfrm>
          <a:prstGeom prst="rect">
            <a:avLst/>
          </a:prstGeom>
          <a:noFill/>
          <a:ln w="9525">
            <a:noFill/>
            <a:miter lim="800000"/>
            <a:headEnd/>
            <a:tailEnd/>
          </a:ln>
        </p:spPr>
      </p:pic>
      <p:pic>
        <p:nvPicPr>
          <p:cNvPr id="16393" name="Picture 12" descr="MCj03970380000[1]"/>
          <p:cNvPicPr>
            <a:picLocks noChangeAspect="1" noChangeArrowheads="1"/>
          </p:cNvPicPr>
          <p:nvPr/>
        </p:nvPicPr>
        <p:blipFill>
          <a:blip r:embed="rId3" cstate="print"/>
          <a:srcRect/>
          <a:stretch>
            <a:fillRect/>
          </a:stretch>
        </p:blipFill>
        <p:spPr bwMode="auto">
          <a:xfrm>
            <a:off x="914400" y="2895600"/>
            <a:ext cx="893763" cy="895350"/>
          </a:xfrm>
          <a:prstGeom prst="rect">
            <a:avLst/>
          </a:prstGeom>
          <a:noFill/>
          <a:ln w="9525">
            <a:noFill/>
            <a:miter lim="800000"/>
            <a:headEnd/>
            <a:tailEnd/>
          </a:ln>
        </p:spPr>
      </p:pic>
      <p:pic>
        <p:nvPicPr>
          <p:cNvPr id="16394" name="Picture 13" descr="MCj03970380000[1]"/>
          <p:cNvPicPr>
            <a:picLocks noChangeAspect="1" noChangeArrowheads="1"/>
          </p:cNvPicPr>
          <p:nvPr/>
        </p:nvPicPr>
        <p:blipFill>
          <a:blip r:embed="rId3" cstate="print"/>
          <a:srcRect/>
          <a:stretch>
            <a:fillRect/>
          </a:stretch>
        </p:blipFill>
        <p:spPr bwMode="auto">
          <a:xfrm>
            <a:off x="2743200" y="2895600"/>
            <a:ext cx="893763" cy="895350"/>
          </a:xfrm>
          <a:prstGeom prst="rect">
            <a:avLst/>
          </a:prstGeom>
          <a:noFill/>
          <a:ln w="9525">
            <a:noFill/>
            <a:miter lim="800000"/>
            <a:headEnd/>
            <a:tailEnd/>
          </a:ln>
        </p:spPr>
      </p:pic>
      <p:pic>
        <p:nvPicPr>
          <p:cNvPr id="16395" name="Picture 14" descr="MCj03970380000[1]"/>
          <p:cNvPicPr>
            <a:picLocks noChangeAspect="1" noChangeArrowheads="1"/>
          </p:cNvPicPr>
          <p:nvPr/>
        </p:nvPicPr>
        <p:blipFill>
          <a:blip r:embed="rId3" cstate="print"/>
          <a:srcRect/>
          <a:stretch>
            <a:fillRect/>
          </a:stretch>
        </p:blipFill>
        <p:spPr bwMode="auto">
          <a:xfrm>
            <a:off x="4572000" y="2895600"/>
            <a:ext cx="893763" cy="895350"/>
          </a:xfrm>
          <a:prstGeom prst="rect">
            <a:avLst/>
          </a:prstGeom>
          <a:noFill/>
          <a:ln w="9525">
            <a:noFill/>
            <a:miter lim="800000"/>
            <a:headEnd/>
            <a:tailEnd/>
          </a:ln>
        </p:spPr>
      </p:pic>
      <p:pic>
        <p:nvPicPr>
          <p:cNvPr id="16396" name="Picture 15" descr="MCj03970380000[1]"/>
          <p:cNvPicPr>
            <a:picLocks noChangeAspect="1" noChangeArrowheads="1"/>
          </p:cNvPicPr>
          <p:nvPr/>
        </p:nvPicPr>
        <p:blipFill>
          <a:blip r:embed="rId3" cstate="print"/>
          <a:srcRect/>
          <a:stretch>
            <a:fillRect/>
          </a:stretch>
        </p:blipFill>
        <p:spPr bwMode="auto">
          <a:xfrm>
            <a:off x="6400800" y="2895600"/>
            <a:ext cx="893763" cy="895350"/>
          </a:xfrm>
          <a:prstGeom prst="rect">
            <a:avLst/>
          </a:prstGeom>
          <a:noFill/>
          <a:ln w="9525">
            <a:noFill/>
            <a:miter lim="800000"/>
            <a:headEnd/>
            <a:tailEnd/>
          </a:ln>
        </p:spPr>
      </p:pic>
      <p:pic>
        <p:nvPicPr>
          <p:cNvPr id="16397" name="Picture 16" descr="MCj03970380000[1]"/>
          <p:cNvPicPr>
            <a:picLocks noChangeAspect="1" noChangeArrowheads="1"/>
          </p:cNvPicPr>
          <p:nvPr/>
        </p:nvPicPr>
        <p:blipFill>
          <a:blip r:embed="rId3" cstate="print"/>
          <a:srcRect/>
          <a:stretch>
            <a:fillRect/>
          </a:stretch>
        </p:blipFill>
        <p:spPr bwMode="auto">
          <a:xfrm>
            <a:off x="8250238" y="2895600"/>
            <a:ext cx="893762" cy="895350"/>
          </a:xfrm>
          <a:prstGeom prst="rect">
            <a:avLst/>
          </a:prstGeom>
          <a:noFill/>
          <a:ln w="9525">
            <a:noFill/>
            <a:miter lim="800000"/>
            <a:headEnd/>
            <a:tailEnd/>
          </a:ln>
        </p:spPr>
      </p:pic>
      <p:pic>
        <p:nvPicPr>
          <p:cNvPr id="16398" name="Picture 17" descr="MCj03971220000[1]"/>
          <p:cNvPicPr>
            <a:picLocks noChangeAspect="1" noChangeArrowheads="1"/>
          </p:cNvPicPr>
          <p:nvPr/>
        </p:nvPicPr>
        <p:blipFill>
          <a:blip r:embed="rId6" cstate="print"/>
          <a:srcRect/>
          <a:stretch>
            <a:fillRect/>
          </a:stretch>
        </p:blipFill>
        <p:spPr bwMode="auto">
          <a:xfrm>
            <a:off x="3657600" y="2895600"/>
            <a:ext cx="898525" cy="930275"/>
          </a:xfrm>
          <a:prstGeom prst="rect">
            <a:avLst/>
          </a:prstGeom>
          <a:noFill/>
          <a:ln w="9525">
            <a:noFill/>
            <a:miter lim="800000"/>
            <a:headEnd/>
            <a:tailEnd/>
          </a:ln>
        </p:spPr>
      </p:pic>
      <p:pic>
        <p:nvPicPr>
          <p:cNvPr id="16399" name="Picture 18" descr="MCj03971220000[1]"/>
          <p:cNvPicPr>
            <a:picLocks noChangeAspect="1" noChangeArrowheads="1"/>
          </p:cNvPicPr>
          <p:nvPr/>
        </p:nvPicPr>
        <p:blipFill>
          <a:blip r:embed="rId6" cstate="print"/>
          <a:srcRect/>
          <a:stretch>
            <a:fillRect/>
          </a:stretch>
        </p:blipFill>
        <p:spPr bwMode="auto">
          <a:xfrm>
            <a:off x="1828800" y="2895600"/>
            <a:ext cx="898525" cy="930275"/>
          </a:xfrm>
          <a:prstGeom prst="rect">
            <a:avLst/>
          </a:prstGeom>
          <a:noFill/>
          <a:ln w="9525">
            <a:noFill/>
            <a:miter lim="800000"/>
            <a:headEnd/>
            <a:tailEnd/>
          </a:ln>
        </p:spPr>
      </p:pic>
      <p:pic>
        <p:nvPicPr>
          <p:cNvPr id="16400" name="Picture 19" descr="MCj03971220000[1]"/>
          <p:cNvPicPr>
            <a:picLocks noChangeAspect="1" noChangeArrowheads="1"/>
          </p:cNvPicPr>
          <p:nvPr/>
        </p:nvPicPr>
        <p:blipFill>
          <a:blip r:embed="rId6" cstate="print"/>
          <a:srcRect/>
          <a:stretch>
            <a:fillRect/>
          </a:stretch>
        </p:blipFill>
        <p:spPr bwMode="auto">
          <a:xfrm>
            <a:off x="5486400" y="2895600"/>
            <a:ext cx="898525" cy="930275"/>
          </a:xfrm>
          <a:prstGeom prst="rect">
            <a:avLst/>
          </a:prstGeom>
          <a:noFill/>
          <a:ln w="9525">
            <a:noFill/>
            <a:miter lim="800000"/>
            <a:headEnd/>
            <a:tailEnd/>
          </a:ln>
        </p:spPr>
      </p:pic>
      <p:pic>
        <p:nvPicPr>
          <p:cNvPr id="16401" name="Picture 20" descr="MCj03971220000[1]"/>
          <p:cNvPicPr>
            <a:picLocks noChangeAspect="1" noChangeArrowheads="1"/>
          </p:cNvPicPr>
          <p:nvPr/>
        </p:nvPicPr>
        <p:blipFill>
          <a:blip r:embed="rId6" cstate="print"/>
          <a:srcRect/>
          <a:stretch>
            <a:fillRect/>
          </a:stretch>
        </p:blipFill>
        <p:spPr bwMode="auto">
          <a:xfrm>
            <a:off x="7315200" y="2895600"/>
            <a:ext cx="898525" cy="930275"/>
          </a:xfrm>
          <a:prstGeom prst="rect">
            <a:avLst/>
          </a:prstGeom>
          <a:noFill/>
          <a:ln w="9525">
            <a:noFill/>
            <a:miter lim="800000"/>
            <a:headEnd/>
            <a:tailEnd/>
          </a:ln>
        </p:spPr>
      </p:pic>
      <p:pic>
        <p:nvPicPr>
          <p:cNvPr id="16402" name="Picture 25" descr="MCj03970380000[1]"/>
          <p:cNvPicPr>
            <a:picLocks noGrp="1" noChangeAspect="1" noChangeArrowheads="1"/>
          </p:cNvPicPr>
          <p:nvPr>
            <p:ph sz="quarter" idx="3"/>
          </p:nvPr>
        </p:nvPicPr>
        <p:blipFill>
          <a:blip r:embed="rId3" cstate="print"/>
          <a:srcRect/>
          <a:stretch>
            <a:fillRect/>
          </a:stretch>
        </p:blipFill>
        <p:spPr>
          <a:xfrm>
            <a:off x="7848600" y="5791200"/>
            <a:ext cx="893763" cy="895350"/>
          </a:xfrm>
          <a:noFill/>
        </p:spPr>
      </p:pic>
      <p:pic>
        <p:nvPicPr>
          <p:cNvPr id="16403" name="Picture 27" descr="MCj03970380000[1]"/>
          <p:cNvPicPr>
            <a:picLocks noChangeAspect="1" noChangeArrowheads="1"/>
          </p:cNvPicPr>
          <p:nvPr/>
        </p:nvPicPr>
        <p:blipFill>
          <a:blip r:embed="rId3" cstate="print"/>
          <a:srcRect/>
          <a:stretch>
            <a:fillRect/>
          </a:stretch>
        </p:blipFill>
        <p:spPr bwMode="auto">
          <a:xfrm>
            <a:off x="533400" y="304800"/>
            <a:ext cx="893763"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Check</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Identify the form of the following clips being played on your learning guide or in class discussion. </a:t>
            </a:r>
            <a:endParaRPr lang="en-US" dirty="0"/>
          </a:p>
        </p:txBody>
      </p:sp>
      <p:pic>
        <p:nvPicPr>
          <p:cNvPr id="4098" name="Picture 2" descr="C:\Users\Lornadoone\AppData\Local\Microsoft\Windows\Temporary Internet Files\Content.IE5\H2NR19Z0\MC900238192[1].wmf"/>
          <p:cNvPicPr>
            <a:picLocks noChangeAspect="1" noChangeArrowheads="1"/>
          </p:cNvPicPr>
          <p:nvPr/>
        </p:nvPicPr>
        <p:blipFill>
          <a:blip r:embed="rId3" cstate="print"/>
          <a:srcRect/>
          <a:stretch>
            <a:fillRect/>
          </a:stretch>
        </p:blipFill>
        <p:spPr bwMode="auto">
          <a:xfrm>
            <a:off x="5334000" y="2667000"/>
            <a:ext cx="2438400" cy="3737860"/>
          </a:xfrm>
          <a:prstGeom prst="rect">
            <a:avLst/>
          </a:prstGeom>
          <a:noFill/>
        </p:spPr>
      </p:pic>
      <p:sp>
        <p:nvSpPr>
          <p:cNvPr id="9" name="Content Placeholder 8"/>
          <p:cNvSpPr>
            <a:spLocks noGrp="1"/>
          </p:cNvSpPr>
          <p:nvPr>
            <p:ph sz="half" idx="1"/>
          </p:nvPr>
        </p:nvSpPr>
        <p:spPr>
          <a:xfrm>
            <a:off x="0" y="3276600"/>
            <a:ext cx="5257800" cy="2133600"/>
          </a:xfrm>
        </p:spPr>
        <p:txBody>
          <a:bodyPr/>
          <a:lstStyle/>
          <a:p>
            <a:r>
              <a:rPr lang="en-US" sz="2400" dirty="0" smtClean="0">
                <a:solidFill>
                  <a:srgbClr val="FF0000"/>
                </a:solidFill>
              </a:rPr>
              <a:t>Melody: </a:t>
            </a:r>
          </a:p>
          <a:p>
            <a:pPr lvl="1"/>
            <a:r>
              <a:rPr lang="en-US" sz="2000" dirty="0" smtClean="0">
                <a:solidFill>
                  <a:srgbClr val="FF0000"/>
                </a:solidFill>
              </a:rPr>
              <a:t>Nelly in </a:t>
            </a:r>
            <a:r>
              <a:rPr lang="en-US" sz="2000" i="1" dirty="0" smtClean="0">
                <a:solidFill>
                  <a:srgbClr val="FF0000"/>
                </a:solidFill>
              </a:rPr>
              <a:t>Just a Dream</a:t>
            </a:r>
            <a:endParaRPr lang="en-US" sz="2000" dirty="0">
              <a:solidFill>
                <a:srgbClr val="FF0000"/>
              </a:solidFill>
            </a:endParaRPr>
          </a:p>
          <a:p>
            <a:pPr lvl="1"/>
            <a:r>
              <a:rPr lang="en-US" sz="2000" dirty="0" smtClean="0">
                <a:solidFill>
                  <a:srgbClr val="FF0000"/>
                </a:solidFill>
              </a:rPr>
              <a:t>Indiana Jones Orchestration (Trumpets) </a:t>
            </a:r>
          </a:p>
          <a:p>
            <a:r>
              <a:rPr lang="en-US" sz="2400" dirty="0" smtClean="0">
                <a:solidFill>
                  <a:srgbClr val="FF0000"/>
                </a:solidFill>
              </a:rPr>
              <a:t>Theme:</a:t>
            </a:r>
          </a:p>
          <a:p>
            <a:pPr lvl="1"/>
            <a:r>
              <a:rPr lang="en-US" sz="2000" dirty="0" smtClean="0">
                <a:solidFill>
                  <a:srgbClr val="FF0000"/>
                </a:solidFill>
              </a:rPr>
              <a:t>Darth Vader Theme </a:t>
            </a:r>
          </a:p>
          <a:p>
            <a:pPr lvl="1"/>
            <a:r>
              <a:rPr lang="en-US" sz="2000" dirty="0" smtClean="0">
                <a:solidFill>
                  <a:srgbClr val="FF0000"/>
                </a:solidFill>
              </a:rPr>
              <a:t>Bob Dylan- Forever Young</a:t>
            </a:r>
          </a:p>
          <a:p>
            <a:r>
              <a:rPr lang="en-US" sz="2400" dirty="0" smtClean="0">
                <a:solidFill>
                  <a:srgbClr val="FF0000"/>
                </a:solidFill>
              </a:rPr>
              <a:t>Variation: </a:t>
            </a:r>
          </a:p>
          <a:p>
            <a:pPr lvl="1"/>
            <a:r>
              <a:rPr lang="en-US" sz="2000" dirty="0" smtClean="0">
                <a:solidFill>
                  <a:srgbClr val="FF0000"/>
                </a:solidFill>
              </a:rPr>
              <a:t>Will.i.am- Forever Young</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2000"/>
                                        <p:tgtEl>
                                          <p:spTgt spid="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2000"/>
                                        <p:tgtEl>
                                          <p:spTgt spid="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20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20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latin typeface="Georgia" pitchFamily="18" charset="0"/>
              </a:rPr>
              <a:t>Form</a:t>
            </a:r>
          </a:p>
        </p:txBody>
      </p:sp>
      <p:sp>
        <p:nvSpPr>
          <p:cNvPr id="14339" name="Rectangle 4"/>
          <p:cNvSpPr>
            <a:spLocks noGrp="1" noChangeArrowheads="1"/>
          </p:cNvSpPr>
          <p:nvPr>
            <p:ph sz="half" idx="1"/>
          </p:nvPr>
        </p:nvSpPr>
        <p:spPr/>
        <p:txBody>
          <a:bodyPr/>
          <a:lstStyle/>
          <a:p>
            <a:pPr eaLnBrk="1" hangingPunct="1">
              <a:lnSpc>
                <a:spcPct val="90000"/>
              </a:lnSpc>
            </a:pPr>
            <a:endParaRPr lang="en-US" sz="2800" dirty="0" smtClean="0"/>
          </a:p>
        </p:txBody>
      </p:sp>
      <p:sp>
        <p:nvSpPr>
          <p:cNvPr id="14340" name="Rectangle 5"/>
          <p:cNvSpPr>
            <a:spLocks noGrp="1" noChangeArrowheads="1"/>
          </p:cNvSpPr>
          <p:nvPr>
            <p:ph type="body" sz="half" idx="2"/>
          </p:nvPr>
        </p:nvSpPr>
        <p:spPr/>
        <p:txBody>
          <a:bodyPr/>
          <a:lstStyle/>
          <a:p>
            <a:pPr eaLnBrk="1" hangingPunct="1">
              <a:lnSpc>
                <a:spcPct val="90000"/>
              </a:lnSpc>
            </a:pPr>
            <a:r>
              <a:rPr lang="en-US" sz="2800" u="sng" dirty="0" smtClean="0">
                <a:latin typeface="Georgia" pitchFamily="18" charset="0"/>
              </a:rPr>
              <a:t>The structure and design of a composition</a:t>
            </a:r>
            <a:r>
              <a:rPr lang="en-US" sz="2800" dirty="0" smtClean="0">
                <a:latin typeface="Georgia" pitchFamily="18" charset="0"/>
              </a:rPr>
              <a:t>, incorporating repetition, contrast, unity, and variety.</a:t>
            </a:r>
          </a:p>
          <a:p>
            <a:pPr eaLnBrk="1" hangingPunct="1">
              <a:lnSpc>
                <a:spcPct val="90000"/>
              </a:lnSpc>
            </a:pPr>
            <a:r>
              <a:rPr lang="en-US" sz="2800" dirty="0" smtClean="0">
                <a:latin typeface="Georgia" pitchFamily="18" charset="0"/>
              </a:rPr>
              <a:t>In other words, form is everything you hear but don’t realize your hearing when you listen to any song. </a:t>
            </a:r>
          </a:p>
          <a:p>
            <a:pPr eaLnBrk="1" hangingPunct="1">
              <a:lnSpc>
                <a:spcPct val="90000"/>
              </a:lnSpc>
            </a:pPr>
            <a:endParaRPr lang="en-US" sz="2800" dirty="0" smtClean="0">
              <a:latin typeface="Georgia" pitchFamily="18" charset="0"/>
            </a:endParaRPr>
          </a:p>
        </p:txBody>
      </p:sp>
      <p:pic>
        <p:nvPicPr>
          <p:cNvPr id="14341" name="Picture 7" descr="Music Note"/>
          <p:cNvPicPr>
            <a:picLocks noChangeAspect="1" noChangeArrowheads="1"/>
          </p:cNvPicPr>
          <p:nvPr/>
        </p:nvPicPr>
        <p:blipFill>
          <a:blip r:embed="rId3" cstate="print"/>
          <a:srcRect/>
          <a:stretch>
            <a:fillRect/>
          </a:stretch>
        </p:blipFill>
        <p:spPr bwMode="auto">
          <a:xfrm>
            <a:off x="838200" y="1371600"/>
            <a:ext cx="35242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762000"/>
          </a:xfrm>
        </p:spPr>
        <p:txBody>
          <a:bodyPr/>
          <a:lstStyle/>
          <a:p>
            <a:pPr eaLnBrk="1" hangingPunct="1"/>
            <a:r>
              <a:rPr lang="en-US" dirty="0" smtClean="0">
                <a:latin typeface="Georgia" pitchFamily="18" charset="0"/>
              </a:rPr>
              <a:t>Form- Types </a:t>
            </a:r>
          </a:p>
        </p:txBody>
      </p:sp>
      <p:sp>
        <p:nvSpPr>
          <p:cNvPr id="15363" name="Rectangle 4"/>
          <p:cNvSpPr>
            <a:spLocks noGrp="1" noChangeArrowheads="1"/>
          </p:cNvSpPr>
          <p:nvPr>
            <p:ph type="body" sz="half" idx="2"/>
          </p:nvPr>
        </p:nvSpPr>
        <p:spPr>
          <a:xfrm>
            <a:off x="3962400" y="838200"/>
            <a:ext cx="4953000" cy="5715000"/>
          </a:xfrm>
        </p:spPr>
        <p:txBody>
          <a:bodyPr/>
          <a:lstStyle/>
          <a:p>
            <a:pPr eaLnBrk="1" hangingPunct="1"/>
            <a:r>
              <a:rPr lang="en-US" sz="2000" b="1" u="sng" dirty="0" smtClean="0">
                <a:latin typeface="Georgia" pitchFamily="18" charset="0"/>
              </a:rPr>
              <a:t>AB:</a:t>
            </a:r>
            <a:r>
              <a:rPr lang="en-US" sz="2000" dirty="0" smtClean="0">
                <a:latin typeface="Georgia" pitchFamily="18" charset="0"/>
              </a:rPr>
              <a:t> </a:t>
            </a:r>
            <a:r>
              <a:rPr lang="en-US" sz="2000" u="sng" dirty="0" smtClean="0">
                <a:latin typeface="Georgia" pitchFamily="18" charset="0"/>
              </a:rPr>
              <a:t>2 contrasting sections</a:t>
            </a:r>
          </a:p>
          <a:p>
            <a:pPr eaLnBrk="1" hangingPunct="1"/>
            <a:r>
              <a:rPr lang="en-US" sz="2000" b="1" u="sng" dirty="0" smtClean="0">
                <a:latin typeface="Georgia" pitchFamily="18" charset="0"/>
              </a:rPr>
              <a:t>ABA:</a:t>
            </a:r>
            <a:r>
              <a:rPr lang="en-US" sz="2000" u="sng" dirty="0" smtClean="0">
                <a:latin typeface="Georgia" pitchFamily="18" charset="0"/>
              </a:rPr>
              <a:t> 3 sections with contras</a:t>
            </a:r>
            <a:r>
              <a:rPr lang="en-US" sz="2000" dirty="0" smtClean="0">
                <a:latin typeface="Georgia" pitchFamily="18" charset="0"/>
              </a:rPr>
              <a:t>t in the middle</a:t>
            </a:r>
          </a:p>
          <a:p>
            <a:pPr eaLnBrk="1" hangingPunct="1"/>
            <a:r>
              <a:rPr lang="en-US" sz="2000" b="1" u="sng" dirty="0" smtClean="0">
                <a:latin typeface="Georgia" pitchFamily="18" charset="0"/>
              </a:rPr>
              <a:t>Call and Response:</a:t>
            </a:r>
            <a:r>
              <a:rPr lang="en-US" sz="2000" dirty="0" smtClean="0">
                <a:latin typeface="Georgia" pitchFamily="18" charset="0"/>
              </a:rPr>
              <a:t> one voice or instrument plays or sings a phrase, </a:t>
            </a:r>
            <a:r>
              <a:rPr lang="en-US" sz="2000" u="sng" dirty="0" smtClean="0">
                <a:latin typeface="Georgia" pitchFamily="18" charset="0"/>
              </a:rPr>
              <a:t>followed</a:t>
            </a:r>
            <a:r>
              <a:rPr lang="en-US" sz="2000" dirty="0" smtClean="0">
                <a:latin typeface="Georgia" pitchFamily="18" charset="0"/>
              </a:rPr>
              <a:t> by a responding phrase played or sung by a different voice or instrument. </a:t>
            </a:r>
          </a:p>
          <a:p>
            <a:pPr eaLnBrk="1" hangingPunct="1"/>
            <a:r>
              <a:rPr lang="en-US" sz="2000" b="1" u="sng" dirty="0" smtClean="0">
                <a:latin typeface="Georgia" pitchFamily="18" charset="0"/>
              </a:rPr>
              <a:t>Closed:</a:t>
            </a:r>
            <a:r>
              <a:rPr lang="en-US" sz="2000" u="sng" dirty="0" smtClean="0">
                <a:latin typeface="Georgia" pitchFamily="18" charset="0"/>
              </a:rPr>
              <a:t> </a:t>
            </a:r>
            <a:r>
              <a:rPr lang="en-US" sz="2000" dirty="0" smtClean="0">
                <a:latin typeface="Georgia" pitchFamily="18" charset="0"/>
              </a:rPr>
              <a:t>the song has a </a:t>
            </a:r>
            <a:r>
              <a:rPr lang="en-US" sz="2000" u="sng" dirty="0" smtClean="0">
                <a:latin typeface="Georgia" pitchFamily="18" charset="0"/>
              </a:rPr>
              <a:t>clear ending</a:t>
            </a:r>
            <a:r>
              <a:rPr lang="en-US" sz="2000" dirty="0" smtClean="0">
                <a:latin typeface="Georgia" pitchFamily="18" charset="0"/>
              </a:rPr>
              <a:t>- the song stops.</a:t>
            </a:r>
          </a:p>
          <a:p>
            <a:pPr eaLnBrk="1" hangingPunct="1"/>
            <a:r>
              <a:rPr lang="en-US" sz="2000" b="1" u="sng" dirty="0" smtClean="0">
                <a:latin typeface="Georgia" pitchFamily="18" charset="0"/>
              </a:rPr>
              <a:t>Open:</a:t>
            </a:r>
            <a:r>
              <a:rPr lang="en-US" sz="2000" u="sng" dirty="0" smtClean="0">
                <a:latin typeface="Georgia" pitchFamily="18" charset="0"/>
              </a:rPr>
              <a:t> </a:t>
            </a:r>
            <a:r>
              <a:rPr lang="en-US" sz="2000" dirty="0" smtClean="0">
                <a:latin typeface="Georgia" pitchFamily="18" charset="0"/>
              </a:rPr>
              <a:t>the </a:t>
            </a:r>
            <a:r>
              <a:rPr lang="en-US" sz="2000" u="sng" dirty="0" smtClean="0">
                <a:latin typeface="Georgia" pitchFamily="18" charset="0"/>
              </a:rPr>
              <a:t>ending</a:t>
            </a:r>
            <a:r>
              <a:rPr lang="en-US" sz="2000" dirty="0" smtClean="0">
                <a:latin typeface="Georgia" pitchFamily="18" charset="0"/>
              </a:rPr>
              <a:t> of the song </a:t>
            </a:r>
            <a:r>
              <a:rPr lang="en-US" sz="2000" u="sng" dirty="0" smtClean="0">
                <a:latin typeface="Georgia" pitchFamily="18" charset="0"/>
              </a:rPr>
              <a:t>fades out. </a:t>
            </a:r>
          </a:p>
          <a:p>
            <a:pPr eaLnBrk="1" hangingPunct="1"/>
            <a:r>
              <a:rPr lang="en-US" sz="2000" b="1" u="sng" dirty="0" smtClean="0">
                <a:latin typeface="Georgia" pitchFamily="18" charset="0"/>
              </a:rPr>
              <a:t>Rondo: </a:t>
            </a:r>
            <a:r>
              <a:rPr lang="en-US" sz="2000" u="sng" dirty="0" smtClean="0">
                <a:latin typeface="Georgia" pitchFamily="18" charset="0"/>
              </a:rPr>
              <a:t>A composition consisting of a recurring theme alternating with contrasting sections. </a:t>
            </a:r>
          </a:p>
          <a:p>
            <a:pPr lvl="1" eaLnBrk="1" hangingPunct="1"/>
            <a:r>
              <a:rPr lang="en-US" sz="2000" dirty="0" smtClean="0">
                <a:latin typeface="Georgia" pitchFamily="18" charset="0"/>
              </a:rPr>
              <a:t>Usually occurs in the last movement of a symphony, since it is fast in tempo and merry in mood</a:t>
            </a:r>
            <a:endParaRPr lang="en-US" sz="2000" u="sng" dirty="0" smtClean="0">
              <a:latin typeface="Georgia" pitchFamily="18" charset="0"/>
            </a:endParaRPr>
          </a:p>
          <a:p>
            <a:pPr lvl="1" eaLnBrk="1" hangingPunct="1"/>
            <a:endParaRPr lang="en-US" sz="2000" b="1" dirty="0" smtClean="0">
              <a:latin typeface="Georgia" pitchFamily="18" charset="0"/>
            </a:endParaRPr>
          </a:p>
          <a:p>
            <a:pPr eaLnBrk="1" hangingPunct="1"/>
            <a:endParaRPr lang="en-US" sz="2400" b="1" dirty="0" smtClean="0">
              <a:latin typeface="Georgia" pitchFamily="18" charset="0"/>
            </a:endParaRPr>
          </a:p>
          <a:p>
            <a:pPr eaLnBrk="1" hangingPunct="1"/>
            <a:endParaRPr lang="en-US" sz="2400" b="1" dirty="0" smtClean="0">
              <a:latin typeface="Georgia" pitchFamily="18" charset="0"/>
            </a:endParaRPr>
          </a:p>
        </p:txBody>
      </p:sp>
      <p:pic>
        <p:nvPicPr>
          <p:cNvPr id="15364" name="Picture 6" descr="Music Note"/>
          <p:cNvPicPr>
            <a:picLocks noGrp="1" noChangeAspect="1" noChangeArrowheads="1"/>
          </p:cNvPicPr>
          <p:nvPr>
            <p:ph sz="half" idx="1"/>
          </p:nvPr>
        </p:nvPicPr>
        <p:blipFill>
          <a:blip r:embed="rId3" cstate="print"/>
          <a:srcRect/>
          <a:stretch>
            <a:fillRect/>
          </a:stretch>
        </p:blipFill>
        <p:spPr>
          <a:xfrm>
            <a:off x="381000" y="1600200"/>
            <a:ext cx="3349625" cy="45259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Effect transition="in" filter="fade">
                                      <p:cBhvr>
                                        <p:cTn id="35" dur="2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1449</Words>
  <Application>Microsoft Office PowerPoint</Application>
  <PresentationFormat>On-screen Show (4:3)</PresentationFormat>
  <Paragraphs>246</Paragraphs>
  <Slides>27</Slides>
  <Notes>22</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Times New Roman</vt:lpstr>
      <vt:lpstr>Wingdings</vt:lpstr>
      <vt:lpstr>Default Design</vt:lpstr>
      <vt:lpstr>What is music?</vt:lpstr>
      <vt:lpstr>Music and You</vt:lpstr>
      <vt:lpstr>Music Terminology</vt:lpstr>
      <vt:lpstr>An interesting fact…</vt:lpstr>
      <vt:lpstr>Melody </vt:lpstr>
      <vt:lpstr>Theme</vt:lpstr>
      <vt:lpstr>Listening Check</vt:lpstr>
      <vt:lpstr>Form</vt:lpstr>
      <vt:lpstr>Form- Types </vt:lpstr>
      <vt:lpstr>Listening Check</vt:lpstr>
      <vt:lpstr>Rhythm</vt:lpstr>
      <vt:lpstr>Can you perform different rhythms with your right hand, left hand, and right foot?</vt:lpstr>
      <vt:lpstr>Timbre</vt:lpstr>
      <vt:lpstr>Use these images to identify the  timbre category</vt:lpstr>
      <vt:lpstr>Can you identify an instrument’s timbre?</vt:lpstr>
      <vt:lpstr>Texture</vt:lpstr>
      <vt:lpstr>Texture: Cont’d</vt:lpstr>
      <vt:lpstr>Listening Check</vt:lpstr>
      <vt:lpstr>Tempo</vt:lpstr>
      <vt:lpstr>Tempo Body Check</vt:lpstr>
      <vt:lpstr>Listening Check</vt:lpstr>
      <vt:lpstr>Dynamics</vt:lpstr>
      <vt:lpstr>Dynamics Learning Check</vt:lpstr>
      <vt:lpstr>Dynamics Reading Passage</vt:lpstr>
      <vt:lpstr>Listening Check</vt:lpstr>
      <vt:lpstr>Exit Slip- What is music?</vt:lpstr>
      <vt:lpstr>Dynamics and Tempo  Reading Passage</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Terminology</dc:title>
  <dc:creator>twilite</dc:creator>
  <cp:lastModifiedBy>McDonald, Benjamin</cp:lastModifiedBy>
  <cp:revision>210</cp:revision>
  <cp:lastPrinted>2012-09-13T14:12:44Z</cp:lastPrinted>
  <dcterms:created xsi:type="dcterms:W3CDTF">2006-09-06T22:50:37Z</dcterms:created>
  <dcterms:modified xsi:type="dcterms:W3CDTF">2016-09-13T17:58:51Z</dcterms:modified>
</cp:coreProperties>
</file>