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26" r:id="rId2"/>
    <p:sldId id="325" r:id="rId3"/>
    <p:sldId id="273" r:id="rId4"/>
    <p:sldId id="263" r:id="rId5"/>
    <p:sldId id="292" r:id="rId6"/>
    <p:sldId id="293" r:id="rId7"/>
    <p:sldId id="265" r:id="rId8"/>
    <p:sldId id="320" r:id="rId9"/>
    <p:sldId id="314" r:id="rId10"/>
    <p:sldId id="315" r:id="rId11"/>
    <p:sldId id="316" r:id="rId12"/>
    <p:sldId id="317" r:id="rId13"/>
    <p:sldId id="318" r:id="rId14"/>
    <p:sldId id="319" r:id="rId15"/>
    <p:sldId id="347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21" r:id="rId37"/>
    <p:sldId id="323" r:id="rId38"/>
    <p:sldId id="322" r:id="rId39"/>
    <p:sldId id="324" r:id="rId4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09" autoAdjust="0"/>
    <p:restoredTop sz="99248" autoAdjust="0"/>
  </p:normalViewPr>
  <p:slideViewPr>
    <p:cSldViewPr>
      <p:cViewPr>
        <p:scale>
          <a:sx n="39" d="100"/>
          <a:sy n="39" d="100"/>
        </p:scale>
        <p:origin x="1926" y="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345"/>
          </a:xfrm>
          <a:prstGeom prst="rect">
            <a:avLst/>
          </a:prstGeom>
        </p:spPr>
        <p:txBody>
          <a:bodyPr vert="horz" lIns="93534" tIns="46767" rIns="93534" bIns="46767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345"/>
          </a:xfrm>
          <a:prstGeom prst="rect">
            <a:avLst/>
          </a:prstGeom>
        </p:spPr>
        <p:txBody>
          <a:bodyPr vert="horz" lIns="93534" tIns="46767" rIns="93534" bIns="46767" rtlCol="0"/>
          <a:lstStyle>
            <a:lvl1pPr algn="r">
              <a:defRPr sz="1200"/>
            </a:lvl1pPr>
          </a:lstStyle>
          <a:p>
            <a:pPr>
              <a:defRPr/>
            </a:pPr>
            <a:fld id="{4B94BFB2-D49E-459D-9E83-AFD069506344}" type="datetimeFigureOut">
              <a:rPr lang="en-US"/>
              <a:pPr>
                <a:defRPr/>
              </a:pPr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71"/>
            <a:ext cx="3037840" cy="464345"/>
          </a:xfrm>
          <a:prstGeom prst="rect">
            <a:avLst/>
          </a:prstGeom>
        </p:spPr>
        <p:txBody>
          <a:bodyPr vert="horz" lIns="93534" tIns="46767" rIns="93534" bIns="4676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471"/>
            <a:ext cx="3037840" cy="464345"/>
          </a:xfrm>
          <a:prstGeom prst="rect">
            <a:avLst/>
          </a:prstGeom>
        </p:spPr>
        <p:txBody>
          <a:bodyPr vert="horz" lIns="93534" tIns="46767" rIns="93534" bIns="46767" rtlCol="0" anchor="b"/>
          <a:lstStyle>
            <a:lvl1pPr algn="r">
              <a:defRPr sz="1200"/>
            </a:lvl1pPr>
          </a:lstStyle>
          <a:p>
            <a:pPr>
              <a:defRPr/>
            </a:pPr>
            <a:fld id="{01AF8E55-C2E9-4B87-A551-ACD0BCA04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45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235"/>
            <a:ext cx="5608320" cy="418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471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30471"/>
            <a:ext cx="3037840" cy="46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4" tIns="46767" rIns="93534" bIns="467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DD791CB-327C-4BC9-A0B0-01212CC32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52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D4BF05-A048-4450-AD63-397C15839A8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4046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82DE2C-65BE-4F79-A306-BEE2929DF3EC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 eaLnBrk="1" hangingPunct="1">
              <a:buFont typeface="Arial" pitchFamily="34" charset="0"/>
              <a:buChar char="•"/>
            </a:pPr>
            <a:r>
              <a:rPr lang="en-US" dirty="0" smtClean="0"/>
              <a:t>AB</a:t>
            </a:r>
          </a:p>
          <a:p>
            <a:pPr marL="628650" lvl="1" indent="-171450" eaLnBrk="1" hangingPunct="1">
              <a:buFont typeface="Arial" pitchFamily="34" charset="0"/>
              <a:buChar char="•"/>
            </a:pPr>
            <a:r>
              <a:rPr lang="en-US" dirty="0" smtClean="0"/>
              <a:t>Part One: http://www.youtube.com/watch?v=nT7_IZPHHb0 </a:t>
            </a:r>
          </a:p>
          <a:p>
            <a:pPr marL="628650" lvl="1" indent="-171450" eaLnBrk="1" hangingPunct="1">
              <a:buFont typeface="Arial" pitchFamily="34" charset="0"/>
              <a:buChar char="•"/>
            </a:pPr>
            <a:r>
              <a:rPr lang="en-US" dirty="0" smtClean="0"/>
              <a:t>Part Two: http://www.youtube.com/watch?v=oqSulR9Fymg&amp;playnext=1&amp;list=PL7D223A69CEBE1300&amp;feature=results_video </a:t>
            </a:r>
          </a:p>
          <a:p>
            <a:pPr marL="171450" indent="-171450" eaLnBrk="1" hangingPunct="1">
              <a:buFont typeface="Arial" pitchFamily="34" charset="0"/>
              <a:buChar char="•"/>
            </a:pPr>
            <a:r>
              <a:rPr lang="en-US" dirty="0" smtClean="0"/>
              <a:t>ABA</a:t>
            </a:r>
          </a:p>
          <a:p>
            <a:pPr marL="628650" lvl="1" indent="-171450" eaLnBrk="1" hangingPunct="1">
              <a:buFont typeface="Arial" pitchFamily="34" charset="0"/>
              <a:buChar char="•"/>
            </a:pPr>
            <a:r>
              <a:rPr lang="en-US" dirty="0" smtClean="0"/>
              <a:t>http://www.youtube.com/watch?v=3aKgKHmZ9WI</a:t>
            </a:r>
          </a:p>
        </p:txBody>
      </p:sp>
    </p:spTree>
    <p:extLst>
      <p:ext uri="{BB962C8B-B14F-4D97-AF65-F5344CB8AC3E}">
        <p14:creationId xmlns:p14="http://schemas.microsoft.com/office/powerpoint/2010/main" val="1349388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40655-1B7F-4C9F-9674-48C279980AC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1861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D791CB-327C-4BC9-A0B0-01212CC32EC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16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D791CB-327C-4BC9-A0B0-01212CC32EC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18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B361A4-0810-4D0F-A34C-934A0708773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2042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C9248-4DCF-4CB6-AB6C-D0053FCCE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89077-A7D7-4976-BEEB-D78A9B26F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CB7DE-370A-4837-8398-0E43D7072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387AD-2EAA-4655-AA92-AD35E1D17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51A1D-C8AE-4188-9E8C-235794FB2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F1ACF-5813-4C94-B310-EDB137EE8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2E562-10A3-424D-9A9F-44553017C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895AB-BB10-4AF4-8BE8-077E828B7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20D4-89D8-4F0A-B00F-306E7644C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04E41-7E1C-49F8-87E0-F5F28A061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EC8C3-65D6-4BA4-99C8-EDBDE1443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ED413-42B4-48B8-82DD-BDCA5004C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A34D2-8D0A-4613-8962-3383CEBA3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BD4ED-D7C7-4354-8100-CD60F2A94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50072-3DC9-40BF-9B6A-F6A37975A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7C32C86-82FE-4294-875D-0644AB170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longwood.edu/staff/swansoncl/Sightsinging/hand.gif" TargetMode="External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triciagray.net/Musichtmls/Flash/guido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WAV"/><Relationship Id="rId13" Type="http://schemas.openxmlformats.org/officeDocument/2006/relationships/image" Target="../media/image3.jpeg"/><Relationship Id="rId18" Type="http://schemas.openxmlformats.org/officeDocument/2006/relationships/image" Target="../media/image8.png"/><Relationship Id="rId3" Type="http://schemas.microsoft.com/office/2007/relationships/media" Target="../media/media2.WAV"/><Relationship Id="rId7" Type="http://schemas.microsoft.com/office/2007/relationships/media" Target="../media/media4.WAV"/><Relationship Id="rId12" Type="http://schemas.openxmlformats.org/officeDocument/2006/relationships/notesSlide" Target="../notesSlides/notesSlide3.xml"/><Relationship Id="rId17" Type="http://schemas.openxmlformats.org/officeDocument/2006/relationships/image" Target="../media/image7.png"/><Relationship Id="rId2" Type="http://schemas.openxmlformats.org/officeDocument/2006/relationships/audio" Target="../media/media1.WAV"/><Relationship Id="rId16" Type="http://schemas.openxmlformats.org/officeDocument/2006/relationships/image" Target="../media/image6.jpe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slideLayout" Target="../slideLayouts/slideLayout2.xml"/><Relationship Id="rId5" Type="http://schemas.microsoft.com/office/2007/relationships/media" Target="../media/media3.WAV"/><Relationship Id="rId15" Type="http://schemas.openxmlformats.org/officeDocument/2006/relationships/image" Target="../media/image5.jpeg"/><Relationship Id="rId10" Type="http://schemas.openxmlformats.org/officeDocument/2006/relationships/audio" Target="file:///C:\Documents%20and%20Settings\lgallicchio\My%20Documents\My%20Pictures\Microsoft%20Clip%20Organizer\j0074221.mid" TargetMode="External"/><Relationship Id="rId4" Type="http://schemas.openxmlformats.org/officeDocument/2006/relationships/audio" Target="../media/media2.WAV"/><Relationship Id="rId9" Type="http://schemas.microsoft.com/office/2007/relationships/media" Target="file:///C:\Documents%20and%20Settings\lgallicchio\My%20Documents\My%20Pictures\Microsoft%20Clip%20Organizer\j0074221.mid" TargetMode="External"/><Relationship Id="rId1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youtube.com/watch?v=gMLPnk9-6MM" TargetMode="External"/><Relationship Id="rId5" Type="http://schemas.openxmlformats.org/officeDocument/2006/relationships/image" Target="../media/image11.wmf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648355"/>
            <a:ext cx="7170553" cy="54476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2228850" algn="ctr"/>
                <a:tab pos="4457700" algn="r"/>
              </a:tabLst>
            </a:pPr>
            <a:r>
              <a:rPr lang="en-US" sz="36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MUSIC BASICS &amp; NOTATION </a:t>
            </a:r>
            <a:endParaRPr lang="en-US" sz="36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228850" algn="ctr"/>
                <a:tab pos="4457700" algn="r"/>
              </a:tabLst>
            </a:pPr>
            <a:endParaRPr lang="en-US" sz="36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228850" algn="ctr"/>
                <a:tab pos="4457700" algn="r"/>
              </a:tabLst>
            </a:pPr>
            <a:endParaRPr lang="en-US" sz="36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228850" algn="ctr"/>
                <a:tab pos="4457700" algn="r"/>
              </a:tabLst>
            </a:pPr>
            <a:endParaRPr lang="en-US" sz="36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228850" algn="ctr"/>
                <a:tab pos="4457700" algn="r"/>
              </a:tabLst>
            </a:pPr>
            <a:endParaRPr lang="en-US" sz="3600" b="1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228850" algn="ctr"/>
                <a:tab pos="4457700" algn="r"/>
              </a:tabLst>
            </a:pPr>
            <a:endParaRPr lang="en-US" sz="36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228850" algn="ctr"/>
                <a:tab pos="4457700" algn="r"/>
              </a:tabLst>
            </a:pPr>
            <a:endParaRPr lang="en-US" sz="36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228850" algn="ctr"/>
                <a:tab pos="4457700" algn="r"/>
              </a:tabLst>
            </a:pPr>
            <a:endParaRPr lang="en-US" sz="4400" b="1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2228850" algn="ctr"/>
                <a:tab pos="4457700" algn="r"/>
              </a:tabLst>
            </a:pPr>
            <a:r>
              <a:rPr lang="en-US" sz="44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NOTES REVIEW</a:t>
            </a:r>
            <a:endParaRPr lang="en-US" sz="4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C:\Users\lgallicchio\AppData\Local\Microsoft\Windows\Temporary Internet Files\Content.IE5\20U9ILOG\MC900389954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1524000"/>
            <a:ext cx="3733799" cy="352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4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longwood.edu/staff/swansoncl/Sightsinging/hand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867400" y="1459468"/>
            <a:ext cx="3276599" cy="501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The Guido Hand Method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10640"/>
            <a:ext cx="62484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 smtClean="0"/>
              <a:t>Answer the following questions as you read the article on the paper provided on your own paper:</a:t>
            </a:r>
          </a:p>
          <a:p>
            <a:pPr marL="274320" lvl="1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1) Why </a:t>
            </a:r>
            <a:r>
              <a:rPr lang="en-US" sz="2500" dirty="0">
                <a:solidFill>
                  <a:schemeClr val="tx1"/>
                </a:solidFill>
              </a:rPr>
              <a:t>is Guido an important person in the history of music</a:t>
            </a:r>
            <a:r>
              <a:rPr lang="en-US" sz="2500" dirty="0" smtClean="0">
                <a:solidFill>
                  <a:schemeClr val="tx1"/>
                </a:solidFill>
              </a:rPr>
              <a:t>?</a:t>
            </a:r>
            <a:endParaRPr lang="en-US" sz="2500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2) What </a:t>
            </a:r>
            <a:r>
              <a:rPr lang="en-US" sz="2500" dirty="0">
                <a:solidFill>
                  <a:schemeClr val="tx1"/>
                </a:solidFill>
              </a:rPr>
              <a:t>are his two most important musical innovations</a:t>
            </a:r>
            <a:r>
              <a:rPr lang="en-US" sz="2500" dirty="0" smtClean="0">
                <a:solidFill>
                  <a:schemeClr val="tx1"/>
                </a:solidFill>
              </a:rPr>
              <a:t>?</a:t>
            </a:r>
            <a:endParaRPr lang="en-US" sz="2500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3) Define </a:t>
            </a:r>
            <a:r>
              <a:rPr lang="en-US" sz="2500" dirty="0">
                <a:solidFill>
                  <a:schemeClr val="tx1"/>
                </a:solidFill>
              </a:rPr>
              <a:t>“Do, Re, Mi</a:t>
            </a:r>
            <a:r>
              <a:rPr lang="en-US" sz="2500" dirty="0" smtClean="0">
                <a:solidFill>
                  <a:schemeClr val="tx1"/>
                </a:solidFill>
              </a:rPr>
              <a:t>.”</a:t>
            </a:r>
            <a:r>
              <a:rPr lang="en-US" sz="2500" dirty="0">
                <a:solidFill>
                  <a:schemeClr val="tx1"/>
                </a:solidFill>
              </a:rPr>
              <a:t> </a:t>
            </a:r>
          </a:p>
          <a:p>
            <a:pPr marL="274320" lvl="1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4) Where </a:t>
            </a:r>
            <a:r>
              <a:rPr lang="en-US" sz="2500" dirty="0">
                <a:solidFill>
                  <a:schemeClr val="tx1"/>
                </a:solidFill>
              </a:rPr>
              <a:t>did Guido get the terms above</a:t>
            </a:r>
            <a:r>
              <a:rPr lang="en-US" sz="2500" dirty="0" smtClean="0">
                <a:solidFill>
                  <a:schemeClr val="tx1"/>
                </a:solidFill>
              </a:rPr>
              <a:t>?</a:t>
            </a:r>
            <a:endParaRPr lang="en-US" sz="2500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5) What </a:t>
            </a:r>
            <a:r>
              <a:rPr lang="en-US" sz="2500" dirty="0">
                <a:solidFill>
                  <a:schemeClr val="tx1"/>
                </a:solidFill>
              </a:rPr>
              <a:t>modifications or changes have been made to “Do, Re, </a:t>
            </a:r>
            <a:r>
              <a:rPr lang="en-US" sz="2500" dirty="0" err="1">
                <a:solidFill>
                  <a:schemeClr val="tx1"/>
                </a:solidFill>
              </a:rPr>
              <a:t>Mi</a:t>
            </a:r>
            <a:r>
              <a:rPr lang="en-US" sz="2500" dirty="0">
                <a:solidFill>
                  <a:schemeClr val="tx1"/>
                </a:solidFill>
              </a:rPr>
              <a:t>” since Guido created it?</a:t>
            </a:r>
          </a:p>
          <a:p>
            <a:pPr marL="274320" lvl="1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6) Describe </a:t>
            </a:r>
            <a:r>
              <a:rPr lang="en-US" sz="2500" dirty="0">
                <a:solidFill>
                  <a:schemeClr val="tx1"/>
                </a:solidFill>
              </a:rPr>
              <a:t>the </a:t>
            </a:r>
            <a:r>
              <a:rPr lang="en-US" sz="2500" dirty="0" err="1">
                <a:solidFill>
                  <a:schemeClr val="tx1"/>
                </a:solidFill>
              </a:rPr>
              <a:t>Guidonian</a:t>
            </a:r>
            <a:r>
              <a:rPr lang="en-US" sz="2500" dirty="0">
                <a:solidFill>
                  <a:schemeClr val="tx1"/>
                </a:solidFill>
              </a:rPr>
              <a:t> Hand Method.</a:t>
            </a:r>
          </a:p>
          <a:p>
            <a:pPr lvl="2"/>
            <a:r>
              <a:rPr lang="en-US" sz="2100" dirty="0" smtClean="0"/>
              <a:t>A) Why </a:t>
            </a:r>
            <a:r>
              <a:rPr lang="en-US" sz="2100" dirty="0"/>
              <a:t>was it needed</a:t>
            </a:r>
            <a:r>
              <a:rPr lang="en-US" sz="2100" dirty="0" smtClean="0"/>
              <a:t>?</a:t>
            </a:r>
            <a:endParaRPr lang="en-US" sz="2500" dirty="0"/>
          </a:p>
          <a:p>
            <a:pPr lvl="2"/>
            <a:r>
              <a:rPr lang="en-US" sz="2100" dirty="0" smtClean="0"/>
              <a:t>B)  </a:t>
            </a:r>
            <a:r>
              <a:rPr lang="en-US" sz="2100" dirty="0"/>
              <a:t>How did it work</a:t>
            </a:r>
            <a:r>
              <a:rPr lang="en-US" sz="2100" dirty="0" smtClean="0"/>
              <a:t>?</a:t>
            </a:r>
            <a:endParaRPr lang="en-US" sz="2100" dirty="0"/>
          </a:p>
        </p:txBody>
      </p:sp>
      <p:sp>
        <p:nvSpPr>
          <p:cNvPr id="5" name="Rectangle 4"/>
          <p:cNvSpPr/>
          <p:nvPr/>
        </p:nvSpPr>
        <p:spPr>
          <a:xfrm>
            <a:off x="609600" y="6332696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http://www.patriciagray.net/Musichtmls/Flash/guido.html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6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8448"/>
            <a:ext cx="7467600" cy="5789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Note Name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Whole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Half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Quarter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Eighth 	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Sixteenth</a:t>
            </a:r>
            <a:endParaRPr lang="en-US" sz="2800" dirty="0"/>
          </a:p>
        </p:txBody>
      </p:sp>
      <p:pic>
        <p:nvPicPr>
          <p:cNvPr id="4" name="Picture 3" descr="http://artsedge.kennedy-center.org/students/features/making-art/~/media/ArtsEdge/Images/Articles/Students/features/music-symbols/note%20values.ashx?w=306&amp;h=312&amp;as=1"/>
          <p:cNvPicPr/>
          <p:nvPr/>
        </p:nvPicPr>
        <p:blipFill rotWithShape="1">
          <a:blip r:embed="rId2" cstate="print"/>
          <a:srcRect l="39437" t="17949" r="40130"/>
          <a:stretch/>
        </p:blipFill>
        <p:spPr bwMode="auto">
          <a:xfrm>
            <a:off x="3657600" y="1524000"/>
            <a:ext cx="1371600" cy="4876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867400" y="458448"/>
            <a:ext cx="2209800" cy="57899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en-US" b="1" u="sng" dirty="0" smtClean="0"/>
              <a:t>Note Value</a:t>
            </a:r>
          </a:p>
          <a:p>
            <a:pPr marL="0" indent="0">
              <a:buFont typeface="Wingdings 3"/>
              <a:buNone/>
            </a:pPr>
            <a:endParaRPr lang="en-US" sz="2800" dirty="0" smtClean="0"/>
          </a:p>
          <a:p>
            <a:pPr marL="0" indent="0">
              <a:buFont typeface="Wingdings 3"/>
              <a:buNone/>
            </a:pPr>
            <a:r>
              <a:rPr lang="en-US" sz="2800" dirty="0" smtClean="0"/>
              <a:t>4 counts</a:t>
            </a:r>
          </a:p>
          <a:p>
            <a:pPr marL="0" indent="0">
              <a:buFont typeface="Wingdings 3"/>
              <a:buNone/>
            </a:pPr>
            <a:endParaRPr lang="en-US" sz="2800" dirty="0" smtClean="0"/>
          </a:p>
          <a:p>
            <a:pPr marL="0" indent="0">
              <a:buFont typeface="Wingdings 3"/>
              <a:buNone/>
            </a:pPr>
            <a:r>
              <a:rPr lang="en-US" sz="2800" dirty="0" smtClean="0"/>
              <a:t>2 counts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	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1 count	</a:t>
            </a:r>
          </a:p>
          <a:p>
            <a:pPr marL="0" indent="0">
              <a:buFont typeface="Wingdings 3"/>
              <a:buNone/>
            </a:pPr>
            <a:endParaRPr lang="en-US" sz="2800" dirty="0" smtClean="0"/>
          </a:p>
          <a:p>
            <a:pPr marL="0" indent="0">
              <a:buFont typeface="Wingdings 3"/>
              <a:buNone/>
            </a:pPr>
            <a:r>
              <a:rPr lang="en-US" sz="2800" dirty="0" smtClean="0"/>
              <a:t>½ count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	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¼ count	</a:t>
            </a:r>
            <a:endParaRPr lang="en-US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29000" y="457200"/>
            <a:ext cx="2209800" cy="57899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en-US" b="1" u="sng" dirty="0" smtClean="0"/>
              <a:t>Note Image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39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edia.wiley.com/Lux/33/105033.image0.jpg"/>
          <p:cNvPicPr>
            <a:picLocks noChangeAspect="1" noChangeArrowheads="1"/>
          </p:cNvPicPr>
          <p:nvPr/>
        </p:nvPicPr>
        <p:blipFill rotWithShape="1">
          <a:blip r:embed="rId2" cstate="print"/>
          <a:srcRect b="6500"/>
          <a:stretch/>
        </p:blipFill>
        <p:spPr bwMode="auto">
          <a:xfrm>
            <a:off x="1447800" y="1219200"/>
            <a:ext cx="6858000" cy="5029200"/>
          </a:xfrm>
          <a:prstGeom prst="rect">
            <a:avLst/>
          </a:prstGeom>
          <a:noFill/>
        </p:spPr>
      </p:pic>
      <p:pic>
        <p:nvPicPr>
          <p:cNvPr id="4" name="Picture 3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6" t="15950" r="65713" b="76148"/>
          <a:stretch/>
        </p:blipFill>
        <p:spPr bwMode="auto">
          <a:xfrm>
            <a:off x="838200" y="1361996"/>
            <a:ext cx="1600200" cy="390604"/>
          </a:xfrm>
          <a:prstGeom prst="rect">
            <a:avLst/>
          </a:prstGeom>
          <a:noFill/>
        </p:spPr>
      </p:pic>
      <p:pic>
        <p:nvPicPr>
          <p:cNvPr id="5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7" t="34447" r="67693" b="54763"/>
          <a:stretch/>
        </p:blipFill>
        <p:spPr bwMode="auto">
          <a:xfrm>
            <a:off x="1019908" y="2514600"/>
            <a:ext cx="1494692" cy="533400"/>
          </a:xfrm>
          <a:prstGeom prst="rect">
            <a:avLst/>
          </a:prstGeom>
          <a:noFill/>
        </p:spPr>
      </p:pic>
      <p:pic>
        <p:nvPicPr>
          <p:cNvPr id="6" name="Picture 5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6485" t="49861" r="64945" b="38859"/>
          <a:stretch/>
        </p:blipFill>
        <p:spPr bwMode="auto">
          <a:xfrm>
            <a:off x="533400" y="3352800"/>
            <a:ext cx="1524000" cy="557602"/>
          </a:xfrm>
          <a:prstGeom prst="rect">
            <a:avLst/>
          </a:prstGeom>
          <a:noFill/>
        </p:spPr>
      </p:pic>
      <p:pic>
        <p:nvPicPr>
          <p:cNvPr id="8" name="Picture 7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090" t="85817" r="75912" b="3197"/>
          <a:stretch/>
        </p:blipFill>
        <p:spPr bwMode="auto">
          <a:xfrm>
            <a:off x="304800" y="5486400"/>
            <a:ext cx="1066800" cy="543004"/>
          </a:xfrm>
          <a:prstGeom prst="rect">
            <a:avLst/>
          </a:prstGeom>
          <a:noFill/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Note Values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11" name="Picture 10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6486" t="69153" r="65912" b="21500"/>
          <a:stretch/>
        </p:blipFill>
        <p:spPr bwMode="auto">
          <a:xfrm>
            <a:off x="381000" y="4419600"/>
            <a:ext cx="1320018" cy="4620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70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2" cstate="print"/>
          <a:srcRect l="60000" t="11690" r="7143" b="5073"/>
          <a:stretch/>
        </p:blipFill>
        <p:spPr bwMode="auto">
          <a:xfrm>
            <a:off x="3505200" y="1162176"/>
            <a:ext cx="1905000" cy="4909988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2542" b="16349"/>
          <a:stretch/>
        </p:blipFill>
        <p:spPr>
          <a:xfrm>
            <a:off x="609600" y="533400"/>
            <a:ext cx="2819400" cy="5740966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867400" y="572132"/>
            <a:ext cx="2209800" cy="57899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/>
              <a:buNone/>
            </a:pPr>
            <a:r>
              <a:rPr lang="en-US" b="1" u="sng" dirty="0" smtClean="0"/>
              <a:t>Rest Value</a:t>
            </a:r>
          </a:p>
          <a:p>
            <a:pPr marL="0" indent="0">
              <a:buFont typeface="Wingdings 3"/>
              <a:buNone/>
            </a:pPr>
            <a:endParaRPr lang="en-US" sz="2800" dirty="0" smtClean="0"/>
          </a:p>
          <a:p>
            <a:pPr marL="0" indent="0">
              <a:buFont typeface="Wingdings 3"/>
              <a:buNone/>
            </a:pPr>
            <a:r>
              <a:rPr lang="en-US" sz="2800" dirty="0" smtClean="0"/>
              <a:t>4 counts</a:t>
            </a:r>
          </a:p>
          <a:p>
            <a:pPr marL="0" indent="0">
              <a:buFont typeface="Wingdings 3"/>
              <a:buNone/>
            </a:pPr>
            <a:endParaRPr lang="en-US" sz="2800" dirty="0" smtClean="0"/>
          </a:p>
          <a:p>
            <a:pPr marL="0" indent="0">
              <a:buFont typeface="Wingdings 3"/>
              <a:buNone/>
            </a:pPr>
            <a:r>
              <a:rPr lang="en-US" sz="2800" dirty="0" smtClean="0"/>
              <a:t>2 counts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	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1 count	</a:t>
            </a:r>
          </a:p>
          <a:p>
            <a:pPr marL="0" indent="0">
              <a:buFont typeface="Wingdings 3"/>
              <a:buNone/>
            </a:pPr>
            <a:endParaRPr lang="en-US" sz="2800" dirty="0" smtClean="0"/>
          </a:p>
          <a:p>
            <a:pPr marL="0" indent="0">
              <a:buFont typeface="Wingdings 3"/>
              <a:buNone/>
            </a:pPr>
            <a:r>
              <a:rPr lang="en-US" sz="2800" dirty="0" smtClean="0"/>
              <a:t>½ count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	</a:t>
            </a:r>
          </a:p>
          <a:p>
            <a:pPr marL="0" indent="0">
              <a:buFont typeface="Wingdings 3"/>
              <a:buNone/>
            </a:pPr>
            <a:r>
              <a:rPr lang="en-US" sz="2800" dirty="0" smtClean="0"/>
              <a:t>¼ count	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 rot="459826">
            <a:off x="4888933" y="1234622"/>
            <a:ext cx="1111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 HOLE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587230">
            <a:off x="4878994" y="2372926"/>
            <a:ext cx="939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 HAT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624352" y="2603722"/>
            <a:ext cx="1243048" cy="25478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622928" y="1529232"/>
            <a:ext cx="1243048" cy="25478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0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media.wiley.com/Lux/44/140244.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19200"/>
            <a:ext cx="7391400" cy="5457203"/>
          </a:xfrm>
          <a:prstGeom prst="rect">
            <a:avLst/>
          </a:prstGeom>
          <a:noFill/>
        </p:spPr>
      </p:pic>
      <p:pic>
        <p:nvPicPr>
          <p:cNvPr id="5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6" t="15950" r="78571" b="74801"/>
          <a:stretch/>
        </p:blipFill>
        <p:spPr bwMode="auto">
          <a:xfrm>
            <a:off x="762000" y="1295400"/>
            <a:ext cx="914400" cy="457200"/>
          </a:xfrm>
          <a:prstGeom prst="rect">
            <a:avLst/>
          </a:prstGeom>
          <a:noFill/>
        </p:spPr>
      </p:pic>
      <p:pic>
        <p:nvPicPr>
          <p:cNvPr id="6" name="Picture 5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287" t="32905" r="80549" b="54763"/>
          <a:stretch/>
        </p:blipFill>
        <p:spPr bwMode="auto">
          <a:xfrm>
            <a:off x="638908" y="2209800"/>
            <a:ext cx="808892" cy="609599"/>
          </a:xfrm>
          <a:prstGeom prst="rect">
            <a:avLst/>
          </a:prstGeom>
          <a:noFill/>
        </p:spPr>
      </p:pic>
      <p:pic>
        <p:nvPicPr>
          <p:cNvPr id="7" name="Picture 6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6485" t="49861" r="76373" b="36265"/>
          <a:stretch/>
        </p:blipFill>
        <p:spPr bwMode="auto">
          <a:xfrm>
            <a:off x="762000" y="3338202"/>
            <a:ext cx="914400" cy="685800"/>
          </a:xfrm>
          <a:prstGeom prst="rect">
            <a:avLst/>
          </a:prstGeom>
          <a:noFill/>
        </p:spPr>
      </p:pic>
      <p:pic>
        <p:nvPicPr>
          <p:cNvPr id="8" name="Picture 7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6485" t="69153" r="76923" b="20056"/>
          <a:stretch/>
        </p:blipFill>
        <p:spPr bwMode="auto">
          <a:xfrm>
            <a:off x="508782" y="4576802"/>
            <a:ext cx="885092" cy="533399"/>
          </a:xfrm>
          <a:prstGeom prst="rect">
            <a:avLst/>
          </a:prstGeom>
          <a:noFill/>
        </p:spPr>
      </p:pic>
      <p:pic>
        <p:nvPicPr>
          <p:cNvPr id="9" name="Picture 8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3" cstate="print"/>
          <a:srcRect l="4090" t="85817" r="75912" b="3197"/>
          <a:stretch/>
        </p:blipFill>
        <p:spPr bwMode="auto">
          <a:xfrm>
            <a:off x="381000" y="6248400"/>
            <a:ext cx="1066800" cy="543004"/>
          </a:xfrm>
          <a:prstGeom prst="rect">
            <a:avLst/>
          </a:prstGeom>
          <a:noFill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Rest Values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21152141">
            <a:off x="7871028" y="1771513"/>
            <a:ext cx="10227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 HAT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916310" y="2057400"/>
            <a:ext cx="933063" cy="35791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 rot="21152141">
            <a:off x="6422420" y="665744"/>
            <a:ext cx="1213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A HOLE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182373" y="990600"/>
            <a:ext cx="1237863" cy="46703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12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78161" y="657203"/>
            <a:ext cx="42274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tabLst>
                <a:tab pos="2228850" algn="ctr"/>
                <a:tab pos="4457700" algn="r"/>
              </a:tabLst>
            </a:pPr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SELF-TEST</a:t>
            </a:r>
            <a:endParaRPr lang="en-US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C:\Users\lgallicchio\AppData\Local\Microsoft\Windows\Temporary Internet Files\Content.IE5\20U9ILOG\MC900389954[1].wmf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2109468"/>
            <a:ext cx="3733799" cy="352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0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9976" y="1395502"/>
            <a:ext cx="816600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Music is written on a staff. How many horizontal lines compose a staff?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</a:p>
          <a:p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62283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9976" y="1395502"/>
            <a:ext cx="816600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Music is written on a staff. How many horizontal lines compose a staff?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</a:p>
          <a:p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500" b="1" dirty="0"/>
          </a:p>
        </p:txBody>
      </p:sp>
      <p:pic>
        <p:nvPicPr>
          <p:cNvPr id="3" name="Picture 2" descr="http://t2.gstatic.com/images?q=tbn:ANd9GcTzfitk_KZln39HvNNcyRTqzlTuxae47o5JS7FfltNO_cQ_t2un_KWFLchx"/>
          <p:cNvPicPr>
            <a:picLocks noChangeAspect="1" noChangeArrowheads="1"/>
          </p:cNvPicPr>
          <p:nvPr/>
        </p:nvPicPr>
        <p:blipFill rotWithShape="1">
          <a:blip r:embed="rId2" cstate="print"/>
          <a:srcRect b="54025"/>
          <a:stretch/>
        </p:blipFill>
        <p:spPr bwMode="auto">
          <a:xfrm>
            <a:off x="2498122" y="3155804"/>
            <a:ext cx="5902928" cy="2134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74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8892" y="1518373"/>
            <a:ext cx="741317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Vertical bar lines cut the staff into segments. What are these segments called?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Clefs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Measures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Notes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Octaves</a:t>
            </a:r>
          </a:p>
          <a:p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213110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8892" y="1518373"/>
            <a:ext cx="741317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Vertical bar lines cut the staff into segments. What are these segments called?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Clefs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Measures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Notes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Octaves</a:t>
            </a:r>
          </a:p>
          <a:p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500" b="1" dirty="0"/>
          </a:p>
        </p:txBody>
      </p:sp>
      <p:pic>
        <p:nvPicPr>
          <p:cNvPr id="3" name="Picture 4" descr="http://www.igdb.co.uk/pages/music-theory-lessons/images/time-signature.png"/>
          <p:cNvPicPr>
            <a:picLocks noChangeAspect="1" noChangeArrowheads="1"/>
          </p:cNvPicPr>
          <p:nvPr/>
        </p:nvPicPr>
        <p:blipFill rotWithShape="1">
          <a:blip r:embed="rId2" cstate="print"/>
          <a:srcRect t="51078" r="45091" b="12368"/>
          <a:stretch/>
        </p:blipFill>
        <p:spPr bwMode="auto">
          <a:xfrm>
            <a:off x="3935837" y="3502478"/>
            <a:ext cx="4626034" cy="17732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34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46237"/>
            <a:ext cx="8458200" cy="4906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u="sng" dirty="0" smtClean="0"/>
              <a:t>Ceremonial</a:t>
            </a:r>
            <a:r>
              <a:rPr lang="en-US" sz="2400" b="1" dirty="0" smtClean="0"/>
              <a:t> - music created or performed for rituals or celebrations (e.g., patriotic music, music for worship)</a:t>
            </a:r>
          </a:p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u="sng" dirty="0" smtClean="0"/>
              <a:t>Recreational</a:t>
            </a:r>
            <a:r>
              <a:rPr lang="en-US" sz="2400" b="1" dirty="0" smtClean="0"/>
              <a:t> - music for entertainment (e.g., music for play such as game songs, music for dances and social events, music for physical activities, music as a hobby)</a:t>
            </a:r>
          </a:p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u="sng" dirty="0" smtClean="0"/>
              <a:t>Artistic Expression </a:t>
            </a:r>
            <a:r>
              <a:rPr lang="en-US" sz="2400" b="1" dirty="0" smtClean="0"/>
              <a:t>- music created with the intent to express or communicate one’s emotions, feelings, ideas, experience (e.g., music created and performed in a concert setting for an audience)</a:t>
            </a:r>
            <a:r>
              <a:rPr lang="en-US" sz="2400" dirty="0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-60136" y="602159"/>
            <a:ext cx="94327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Purposes of Music Notes</a:t>
            </a:r>
            <a:endParaRPr lang="en-US" sz="4400" b="1" u="sng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88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1937" y="1535785"/>
            <a:ext cx="8082643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Which note is one fourth of a measure long?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Quarter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Half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Eighth </a:t>
            </a: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05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1937" y="1535785"/>
            <a:ext cx="8082643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Which note is one fourth of a measure long?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Quarter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Half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Eighth </a:t>
            </a: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http://artsedge.kennedy-center.org/students/features/making-art/~/media/ArtsEdge/Images/Articles/Students/features/music-symbols/note%20values.ashx?w=306&amp;h=312&amp;as=1"/>
          <p:cNvPicPr/>
          <p:nvPr/>
        </p:nvPicPr>
        <p:blipFill rotWithShape="1">
          <a:blip r:embed="rId2" cstate="print"/>
          <a:srcRect l="39437" t="48571" r="42076" b="36572"/>
          <a:stretch/>
        </p:blipFill>
        <p:spPr bwMode="auto">
          <a:xfrm>
            <a:off x="3780064" y="2449286"/>
            <a:ext cx="4278086" cy="30616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295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514" y="1339365"/>
            <a:ext cx="8515349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What is the name of the symbol that represents higher notes on the grand staff?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Treble Clef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Bass Clef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Sharp Clef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Flat Clef</a:t>
            </a: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8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514" y="1339365"/>
            <a:ext cx="8515349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What is the name of the symbol that represents higher notes on the grand staff?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Treble Clef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Bass Clef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Sharp Clef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Flat Clef</a:t>
            </a: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http://www.igdb.co.uk/pages/music-theory-lessons/images/time-signature.png"/>
          <p:cNvPicPr>
            <a:picLocks noChangeAspect="1" noChangeArrowheads="1"/>
          </p:cNvPicPr>
          <p:nvPr/>
        </p:nvPicPr>
        <p:blipFill rotWithShape="1">
          <a:blip r:embed="rId2" cstate="print"/>
          <a:srcRect l="4325" t="54400" r="88665" b="11458"/>
          <a:stretch/>
        </p:blipFill>
        <p:spPr bwMode="auto">
          <a:xfrm>
            <a:off x="5812968" y="2505178"/>
            <a:ext cx="1338947" cy="3205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541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" y="1339843"/>
            <a:ext cx="8049986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What is the term for the numbers specifying the beats to a measure and time value of each note? It tells you what note receives one beat.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Key Signature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Time Signature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Note Signature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Rest Signature</a:t>
            </a: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" y="1339843"/>
            <a:ext cx="8049986" cy="3808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What is the term for the numbers specifying the beats to a measure and time value of each note? It tells you what note receives one beat.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Key Signature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Time Signature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Note Signature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Rest Signature</a:t>
            </a: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http://www.igdb.co.uk/pages/music-theory-lessons/images/time-signature.png"/>
          <p:cNvPicPr>
            <a:picLocks noChangeAspect="1" noChangeArrowheads="1"/>
          </p:cNvPicPr>
          <p:nvPr/>
        </p:nvPicPr>
        <p:blipFill rotWithShape="1">
          <a:blip r:embed="rId2" cstate="print"/>
          <a:srcRect l="10737" t="13699" r="76568" b="65343"/>
          <a:stretch/>
        </p:blipFill>
        <p:spPr bwMode="auto">
          <a:xfrm>
            <a:off x="5045529" y="3232669"/>
            <a:ext cx="1983922" cy="1836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908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4978" y="1412843"/>
            <a:ext cx="8245929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Which note is held for four beats?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Half Note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Whole Note 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Quarter Note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Eighth Note </a:t>
            </a: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3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4978" y="1412843"/>
            <a:ext cx="8245929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Which note is held for four beats?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Half Note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Whole Note 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Quarter Note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Eighth Note </a:t>
            </a: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://media.wiley.com/Lux/33/105033.image0.jpg"/>
          <p:cNvPicPr>
            <a:picLocks noChangeAspect="1" noChangeArrowheads="1"/>
          </p:cNvPicPr>
          <p:nvPr/>
        </p:nvPicPr>
        <p:blipFill rotWithShape="1">
          <a:blip r:embed="rId2" cstate="print"/>
          <a:srcRect l="43175" t="1012" r="40159" b="91637"/>
          <a:stretch/>
        </p:blipFill>
        <p:spPr bwMode="auto">
          <a:xfrm>
            <a:off x="4408714" y="2774754"/>
            <a:ext cx="4482194" cy="15503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200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485" y="1241392"/>
            <a:ext cx="8245929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What is a pause in music called?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Note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Rest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Octave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Sharp</a:t>
            </a: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81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0485" y="1241392"/>
            <a:ext cx="8245929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What is a pause in music called?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Note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Rest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Octave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Sharp</a:t>
            </a: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2" cstate="print"/>
          <a:srcRect l="60204" b="5073"/>
          <a:stretch/>
        </p:blipFill>
        <p:spPr bwMode="auto">
          <a:xfrm>
            <a:off x="6396716" y="1241392"/>
            <a:ext cx="2077812" cy="45934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97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eorgia" pitchFamily="18" charset="0"/>
              </a:rPr>
              <a:t>Form- Types 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838200"/>
            <a:ext cx="4953000" cy="5715000"/>
          </a:xfrm>
        </p:spPr>
        <p:txBody>
          <a:bodyPr/>
          <a:lstStyle/>
          <a:p>
            <a:pPr eaLnBrk="1" hangingPunct="1"/>
            <a:r>
              <a:rPr lang="en-US" sz="2000" b="1" u="sng" dirty="0" smtClean="0">
                <a:latin typeface="Georgia" pitchFamily="18" charset="0"/>
              </a:rPr>
              <a:t>AB:</a:t>
            </a:r>
            <a:r>
              <a:rPr lang="en-US" sz="2000" dirty="0" smtClean="0">
                <a:latin typeface="Georgia" pitchFamily="18" charset="0"/>
              </a:rPr>
              <a:t> </a:t>
            </a:r>
            <a:r>
              <a:rPr lang="en-US" sz="2000" u="sng" dirty="0" smtClean="0">
                <a:latin typeface="Georgia" pitchFamily="18" charset="0"/>
              </a:rPr>
              <a:t>2 contrasting sections</a:t>
            </a:r>
          </a:p>
          <a:p>
            <a:pPr eaLnBrk="1" hangingPunct="1"/>
            <a:r>
              <a:rPr lang="en-US" sz="2000" b="1" u="sng" dirty="0" smtClean="0">
                <a:latin typeface="Georgia" pitchFamily="18" charset="0"/>
              </a:rPr>
              <a:t>ABA:</a:t>
            </a:r>
            <a:r>
              <a:rPr lang="en-US" sz="2000" u="sng" dirty="0" smtClean="0">
                <a:latin typeface="Georgia" pitchFamily="18" charset="0"/>
              </a:rPr>
              <a:t> 3 sections with contras</a:t>
            </a:r>
            <a:r>
              <a:rPr lang="en-US" sz="2000" dirty="0" smtClean="0">
                <a:latin typeface="Georgia" pitchFamily="18" charset="0"/>
              </a:rPr>
              <a:t>t in the middle</a:t>
            </a:r>
          </a:p>
          <a:p>
            <a:pPr eaLnBrk="1" hangingPunct="1"/>
            <a:r>
              <a:rPr lang="en-US" sz="2000" b="1" u="sng" dirty="0" smtClean="0">
                <a:latin typeface="Georgia" pitchFamily="18" charset="0"/>
              </a:rPr>
              <a:t>Call and Response:</a:t>
            </a:r>
            <a:r>
              <a:rPr lang="en-US" sz="2000" dirty="0" smtClean="0">
                <a:latin typeface="Georgia" pitchFamily="18" charset="0"/>
              </a:rPr>
              <a:t> one voice or instrument plays or sings a phrase, </a:t>
            </a:r>
            <a:r>
              <a:rPr lang="en-US" sz="2000" u="sng" dirty="0" smtClean="0">
                <a:latin typeface="Georgia" pitchFamily="18" charset="0"/>
              </a:rPr>
              <a:t>followed</a:t>
            </a:r>
            <a:r>
              <a:rPr lang="en-US" sz="2000" dirty="0" smtClean="0">
                <a:latin typeface="Georgia" pitchFamily="18" charset="0"/>
              </a:rPr>
              <a:t> by a responding phrase played or sung by a different voice or instrument. </a:t>
            </a:r>
          </a:p>
          <a:p>
            <a:pPr eaLnBrk="1" hangingPunct="1"/>
            <a:r>
              <a:rPr lang="en-US" sz="2000" b="1" u="sng" dirty="0" smtClean="0">
                <a:latin typeface="Georgia" pitchFamily="18" charset="0"/>
              </a:rPr>
              <a:t>Closed:</a:t>
            </a:r>
            <a:r>
              <a:rPr lang="en-US" sz="2000" u="sng" dirty="0" smtClean="0">
                <a:latin typeface="Georgia" pitchFamily="18" charset="0"/>
              </a:rPr>
              <a:t> </a:t>
            </a:r>
            <a:r>
              <a:rPr lang="en-US" sz="2000" dirty="0" smtClean="0">
                <a:latin typeface="Georgia" pitchFamily="18" charset="0"/>
              </a:rPr>
              <a:t>the song has a </a:t>
            </a:r>
            <a:r>
              <a:rPr lang="en-US" sz="2000" u="sng" dirty="0" smtClean="0">
                <a:latin typeface="Georgia" pitchFamily="18" charset="0"/>
              </a:rPr>
              <a:t>clear ending</a:t>
            </a:r>
            <a:r>
              <a:rPr lang="en-US" sz="2000" dirty="0" smtClean="0">
                <a:latin typeface="Georgia" pitchFamily="18" charset="0"/>
              </a:rPr>
              <a:t>- the song stops.</a:t>
            </a:r>
          </a:p>
          <a:p>
            <a:pPr eaLnBrk="1" hangingPunct="1"/>
            <a:r>
              <a:rPr lang="en-US" sz="2000" b="1" u="sng" dirty="0" smtClean="0">
                <a:latin typeface="Georgia" pitchFamily="18" charset="0"/>
              </a:rPr>
              <a:t>Open:</a:t>
            </a:r>
            <a:r>
              <a:rPr lang="en-US" sz="2000" u="sng" dirty="0" smtClean="0">
                <a:latin typeface="Georgia" pitchFamily="18" charset="0"/>
              </a:rPr>
              <a:t> </a:t>
            </a:r>
            <a:r>
              <a:rPr lang="en-US" sz="2000" dirty="0" smtClean="0">
                <a:latin typeface="Georgia" pitchFamily="18" charset="0"/>
              </a:rPr>
              <a:t>the </a:t>
            </a:r>
            <a:r>
              <a:rPr lang="en-US" sz="2000" u="sng" dirty="0" smtClean="0">
                <a:latin typeface="Georgia" pitchFamily="18" charset="0"/>
              </a:rPr>
              <a:t>ending</a:t>
            </a:r>
            <a:r>
              <a:rPr lang="en-US" sz="2000" dirty="0" smtClean="0">
                <a:latin typeface="Georgia" pitchFamily="18" charset="0"/>
              </a:rPr>
              <a:t> of the song </a:t>
            </a:r>
            <a:r>
              <a:rPr lang="en-US" sz="2000" u="sng" dirty="0" smtClean="0">
                <a:latin typeface="Georgia" pitchFamily="18" charset="0"/>
              </a:rPr>
              <a:t>fades out. </a:t>
            </a:r>
          </a:p>
          <a:p>
            <a:pPr eaLnBrk="1" hangingPunct="1"/>
            <a:r>
              <a:rPr lang="en-US" sz="2000" b="1" u="sng" dirty="0" smtClean="0">
                <a:latin typeface="Georgia" pitchFamily="18" charset="0"/>
              </a:rPr>
              <a:t>Rondo: </a:t>
            </a:r>
            <a:r>
              <a:rPr lang="en-US" sz="2000" u="sng" dirty="0" smtClean="0">
                <a:latin typeface="Georgia" pitchFamily="18" charset="0"/>
              </a:rPr>
              <a:t>A composition consisting of a recurring theme alternating with contrasting sections. </a:t>
            </a:r>
          </a:p>
          <a:p>
            <a:pPr lvl="1" eaLnBrk="1" hangingPunct="1"/>
            <a:r>
              <a:rPr lang="en-US" sz="2000" dirty="0" smtClean="0">
                <a:latin typeface="Georgia" pitchFamily="18" charset="0"/>
              </a:rPr>
              <a:t>Usually occurs in the last movement of a symphony, since it is fast in tempo and merry in mood</a:t>
            </a:r>
            <a:endParaRPr lang="en-US" sz="2000" u="sng" dirty="0" smtClean="0">
              <a:latin typeface="Georgia" pitchFamily="18" charset="0"/>
            </a:endParaRPr>
          </a:p>
          <a:p>
            <a:pPr lvl="1" eaLnBrk="1" hangingPunct="1"/>
            <a:endParaRPr lang="en-US" sz="2000" b="1" dirty="0" smtClean="0">
              <a:latin typeface="Georgia" pitchFamily="18" charset="0"/>
            </a:endParaRPr>
          </a:p>
          <a:p>
            <a:pPr eaLnBrk="1" hangingPunct="1"/>
            <a:endParaRPr lang="en-US" sz="2400" b="1" dirty="0" smtClean="0">
              <a:latin typeface="Georgia" pitchFamily="18" charset="0"/>
            </a:endParaRPr>
          </a:p>
          <a:p>
            <a:pPr eaLnBrk="1" hangingPunct="1"/>
            <a:endParaRPr lang="en-US" sz="2400" b="1" dirty="0" smtClean="0">
              <a:latin typeface="Georgia" pitchFamily="18" charset="0"/>
            </a:endParaRPr>
          </a:p>
        </p:txBody>
      </p:sp>
      <p:pic>
        <p:nvPicPr>
          <p:cNvPr id="15364" name="Picture 6" descr="Music Not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1600200"/>
            <a:ext cx="334962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470" y="1437814"/>
            <a:ext cx="8319407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How many beats does a half note receive?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2" cstate="print"/>
          <a:srcRect l="44956" t="32128" r="44082" b="57419"/>
          <a:stretch/>
        </p:blipFill>
        <p:spPr bwMode="auto">
          <a:xfrm>
            <a:off x="5119007" y="2130879"/>
            <a:ext cx="2669721" cy="26942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976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470" y="1437814"/>
            <a:ext cx="8319407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How many beats does a half note receive?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2" cstate="print"/>
          <a:srcRect l="44956" t="32128" r="44082" b="52857"/>
          <a:stretch/>
        </p:blipFill>
        <p:spPr bwMode="auto">
          <a:xfrm>
            <a:off x="5119007" y="2130879"/>
            <a:ext cx="2669721" cy="38698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0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763243"/>
            <a:ext cx="138564" cy="5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endParaRPr lang="en-US" altLang="en-US" sz="3000" b="1">
              <a:latin typeface="Arial" panose="020B0604020202020204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75657" y="1639255"/>
            <a:ext cx="5447389" cy="2377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What is the name of this note: </a:t>
            </a:r>
            <a:endParaRPr lang="en-US" altLang="en-US" sz="3000" b="1" dirty="0"/>
          </a:p>
          <a:p>
            <a:pPr marL="342900" lvl="1" defTabSz="685800"/>
            <a:r>
              <a:rPr lang="en-US" alt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Half Note</a:t>
            </a:r>
            <a:endParaRPr lang="en-US" altLang="en-US" sz="3000" b="1" dirty="0"/>
          </a:p>
          <a:p>
            <a:pPr marL="342900" lvl="1" defTabSz="685800"/>
            <a:r>
              <a:rPr lang="en-US" alt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Whole Note </a:t>
            </a:r>
            <a:endParaRPr lang="en-US" altLang="en-US" sz="3000" b="1" dirty="0"/>
          </a:p>
          <a:p>
            <a:pPr marL="342900" lvl="1" defTabSz="685800"/>
            <a:r>
              <a:rPr lang="en-US" alt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Quarter Note</a:t>
            </a:r>
            <a:endParaRPr lang="en-US" altLang="en-US" sz="3000" b="1" dirty="0"/>
          </a:p>
          <a:p>
            <a:pPr marL="342900" lvl="1" defTabSz="685800"/>
            <a:r>
              <a:rPr lang="en-US" alt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Eighth Note </a:t>
            </a:r>
            <a:endParaRPr lang="en-US" altLang="en-US" sz="3000" b="1" dirty="0"/>
          </a:p>
        </p:txBody>
      </p:sp>
      <p:pic>
        <p:nvPicPr>
          <p:cNvPr id="5" name="Picture 4" descr="http://staff.fcps.net/eisaacs/paws%20performers/eighth%20n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5" t="8000" r="26460" b="26801"/>
          <a:stretch>
            <a:fillRect/>
          </a:stretch>
        </p:blipFill>
        <p:spPr bwMode="auto">
          <a:xfrm>
            <a:off x="5267325" y="2488418"/>
            <a:ext cx="2007054" cy="231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" y="763243"/>
            <a:ext cx="138564" cy="5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endParaRPr lang="en-US" altLang="en-US" sz="3000" b="1">
              <a:latin typeface="Arial" panose="020B0604020202020204" pitchFamily="34" charset="0"/>
            </a:endParaRPr>
          </a:p>
        </p:txBody>
      </p:sp>
      <p:pic>
        <p:nvPicPr>
          <p:cNvPr id="3073" name="Picture 4" descr="http://staff.fcps.net/eisaacs/paws%20performers/eighth%20no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5" t="8000" r="26460" b="26801"/>
          <a:stretch>
            <a:fillRect/>
          </a:stretch>
        </p:blipFill>
        <p:spPr bwMode="auto">
          <a:xfrm>
            <a:off x="5267325" y="2488418"/>
            <a:ext cx="2007054" cy="231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75657" y="1639255"/>
            <a:ext cx="5447389" cy="2377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What is the name of this note: </a:t>
            </a:r>
            <a:endParaRPr lang="en-US" altLang="en-US" sz="3000" b="1" dirty="0"/>
          </a:p>
          <a:p>
            <a:pPr marL="342900" lvl="1" defTabSz="685800"/>
            <a:r>
              <a:rPr lang="en-US" alt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Half Note</a:t>
            </a:r>
            <a:endParaRPr lang="en-US" altLang="en-US" sz="3000" b="1" dirty="0"/>
          </a:p>
          <a:p>
            <a:pPr marL="342900" lvl="1" defTabSz="685800"/>
            <a:r>
              <a:rPr lang="en-US" alt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Whole Note </a:t>
            </a:r>
            <a:endParaRPr lang="en-US" altLang="en-US" sz="3000" b="1" dirty="0"/>
          </a:p>
          <a:p>
            <a:pPr marL="342900" lvl="1" defTabSz="685800"/>
            <a:r>
              <a:rPr lang="en-US" alt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 Quarter Note</a:t>
            </a:r>
            <a:endParaRPr lang="en-US" altLang="en-US" sz="3000" b="1" dirty="0"/>
          </a:p>
          <a:p>
            <a:pPr marL="342900" lvl="1" defTabSz="685800"/>
            <a:r>
              <a:rPr lang="en-US" altLang="en-US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Eighth Note </a:t>
            </a:r>
            <a:endParaRPr lang="en-US" altLang="en-US" sz="3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35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1935" y="1509858"/>
            <a:ext cx="756012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a quarter rest and a quarter note have the same value?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8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1935" y="1509858"/>
            <a:ext cx="756012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Do a quarter rest and a quarter note have the same value?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30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</a:p>
          <a:p>
            <a:pPr marL="557213" lvl="1" indent="-214313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Font typeface="+mj-lt"/>
              <a:buAutoNum type="alphaLcPeriod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http://library.thinkquest.org/15413/media/images/note_values.gif"/>
          <p:cNvPicPr>
            <a:picLocks noChangeAspect="1" noChangeArrowheads="1"/>
          </p:cNvPicPr>
          <p:nvPr/>
        </p:nvPicPr>
        <p:blipFill rotWithShape="1">
          <a:blip r:embed="rId2" cstate="print"/>
          <a:srcRect l="44007" t="46482" r="9250" b="37776"/>
          <a:stretch/>
        </p:blipFill>
        <p:spPr bwMode="auto">
          <a:xfrm>
            <a:off x="2829455" y="3125990"/>
            <a:ext cx="5522609" cy="17235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731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381000"/>
            <a:ext cx="9372600" cy="56388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38200" y="2743200"/>
            <a:ext cx="1600200" cy="944477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38200" y="5029200"/>
            <a:ext cx="1981200" cy="8382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6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51749"/>
          <a:stretch/>
        </p:blipFill>
        <p:spPr>
          <a:xfrm>
            <a:off x="82500" y="92246"/>
            <a:ext cx="9061500" cy="6308554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914400" y="2713123"/>
            <a:ext cx="1752600" cy="1096877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7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2331"/>
          <a:stretch/>
        </p:blipFill>
        <p:spPr>
          <a:xfrm>
            <a:off x="158700" y="914400"/>
            <a:ext cx="9061500" cy="62323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92546"/>
          <a:stretch/>
        </p:blipFill>
        <p:spPr>
          <a:xfrm>
            <a:off x="82500" y="0"/>
            <a:ext cx="9061500" cy="97455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14400" y="2743200"/>
            <a:ext cx="1752600" cy="1096877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7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762000"/>
            <a:ext cx="9397944" cy="50292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724400" y="1219201"/>
            <a:ext cx="1524000" cy="9906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24400" y="2819400"/>
            <a:ext cx="2286000" cy="9906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24400" y="4419600"/>
            <a:ext cx="1524000" cy="9906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 Rounded MT Bold" panose="020F0704030504030204" pitchFamily="34" charset="0"/>
              </a:rPr>
              <a:t>Timbre</a:t>
            </a: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01000" cy="4830763"/>
          </a:xfrm>
        </p:spPr>
        <p:txBody>
          <a:bodyPr/>
          <a:lstStyle/>
          <a:p>
            <a:pPr eaLnBrk="1" hangingPunct="1"/>
            <a:r>
              <a:rPr lang="en-US" sz="2400" u="sng" dirty="0" err="1" smtClean="0">
                <a:latin typeface="Georgia" pitchFamily="18" charset="0"/>
              </a:rPr>
              <a:t>Aerophones</a:t>
            </a:r>
            <a:r>
              <a:rPr lang="en-US" sz="2400" u="sng" dirty="0" smtClean="0">
                <a:latin typeface="Georgia" pitchFamily="18" charset="0"/>
              </a:rPr>
              <a:t>:</a:t>
            </a:r>
            <a:r>
              <a:rPr lang="en-US" sz="2400" dirty="0" smtClean="0">
                <a:latin typeface="Georgia" pitchFamily="18" charset="0"/>
              </a:rPr>
              <a:t> sound is made when </a:t>
            </a:r>
            <a:r>
              <a:rPr lang="en-US" sz="2400" u="sng" dirty="0" smtClean="0">
                <a:latin typeface="Georgia" pitchFamily="18" charset="0"/>
              </a:rPr>
              <a:t>wind travels </a:t>
            </a:r>
            <a:r>
              <a:rPr lang="en-US" sz="2400" dirty="0" smtClean="0">
                <a:latin typeface="Georgia" pitchFamily="18" charset="0"/>
              </a:rPr>
              <a:t>through the instrument.</a:t>
            </a:r>
          </a:p>
          <a:p>
            <a:pPr eaLnBrk="1" hangingPunct="1"/>
            <a:r>
              <a:rPr lang="en-US" sz="2000" dirty="0" smtClean="0">
                <a:latin typeface="Georgia" pitchFamily="18" charset="0"/>
              </a:rPr>
              <a:t>Class example: clarinet</a:t>
            </a:r>
          </a:p>
          <a:p>
            <a:pPr eaLnBrk="1" hangingPunct="1"/>
            <a:r>
              <a:rPr lang="en-US" sz="2400" u="sng" dirty="0" smtClean="0">
                <a:latin typeface="Georgia" pitchFamily="18" charset="0"/>
              </a:rPr>
              <a:t>Idiophones:</a:t>
            </a:r>
            <a:r>
              <a:rPr lang="en-US" sz="2400" dirty="0" smtClean="0">
                <a:latin typeface="Georgia" pitchFamily="18" charset="0"/>
              </a:rPr>
              <a:t> sound is made whenever the </a:t>
            </a:r>
            <a:r>
              <a:rPr lang="en-US" sz="2400" u="sng" dirty="0" smtClean="0">
                <a:latin typeface="Georgia" pitchFamily="18" charset="0"/>
              </a:rPr>
              <a:t>instrument is struck</a:t>
            </a:r>
            <a:r>
              <a:rPr lang="en-US" sz="2400" dirty="0" smtClean="0">
                <a:latin typeface="Georgia" pitchFamily="18" charset="0"/>
              </a:rPr>
              <a:t>.</a:t>
            </a:r>
          </a:p>
          <a:p>
            <a:pPr eaLnBrk="1" hangingPunct="1"/>
            <a:r>
              <a:rPr lang="en-US" sz="2000" dirty="0" smtClean="0">
                <a:latin typeface="Georgia" pitchFamily="18" charset="0"/>
              </a:rPr>
              <a:t>Class example: triangle </a:t>
            </a:r>
          </a:p>
          <a:p>
            <a:pPr eaLnBrk="1" hangingPunct="1"/>
            <a:r>
              <a:rPr lang="en-US" sz="2400" u="sng" dirty="0" err="1" smtClean="0">
                <a:latin typeface="Georgia" pitchFamily="18" charset="0"/>
              </a:rPr>
              <a:t>Membranophones</a:t>
            </a:r>
            <a:r>
              <a:rPr lang="en-US" sz="2400" u="sng" dirty="0" smtClean="0">
                <a:latin typeface="Georgia" pitchFamily="18" charset="0"/>
              </a:rPr>
              <a:t>:</a:t>
            </a:r>
            <a:r>
              <a:rPr lang="en-US" sz="2400" dirty="0" smtClean="0">
                <a:latin typeface="Georgia" pitchFamily="18" charset="0"/>
              </a:rPr>
              <a:t> sound is made when </a:t>
            </a:r>
            <a:r>
              <a:rPr lang="en-US" sz="2400" u="sng" dirty="0" smtClean="0">
                <a:latin typeface="Georgia" pitchFamily="18" charset="0"/>
              </a:rPr>
              <a:t>a skin is rubbed or struck</a:t>
            </a:r>
            <a:r>
              <a:rPr lang="en-US" sz="2400" dirty="0" smtClean="0">
                <a:latin typeface="Georgia" pitchFamily="18" charset="0"/>
              </a:rPr>
              <a:t>.</a:t>
            </a:r>
          </a:p>
          <a:p>
            <a:pPr eaLnBrk="1" hangingPunct="1"/>
            <a:r>
              <a:rPr lang="en-US" sz="2000" dirty="0" smtClean="0">
                <a:latin typeface="Georgia" pitchFamily="18" charset="0"/>
              </a:rPr>
              <a:t>Class example: bongos</a:t>
            </a:r>
          </a:p>
          <a:p>
            <a:pPr eaLnBrk="1" hangingPunct="1"/>
            <a:r>
              <a:rPr lang="en-US" sz="2400" u="sng" dirty="0" smtClean="0">
                <a:latin typeface="Georgia" pitchFamily="18" charset="0"/>
              </a:rPr>
              <a:t>Chordophones:</a:t>
            </a:r>
            <a:r>
              <a:rPr lang="en-US" sz="2400" dirty="0" smtClean="0">
                <a:latin typeface="Georgia" pitchFamily="18" charset="0"/>
              </a:rPr>
              <a:t> sound is made when a </a:t>
            </a:r>
            <a:r>
              <a:rPr lang="en-US" sz="2400" u="sng" dirty="0" smtClean="0">
                <a:latin typeface="Georgia" pitchFamily="18" charset="0"/>
              </a:rPr>
              <a:t>cord is struck</a:t>
            </a:r>
            <a:r>
              <a:rPr lang="en-US" sz="2400" dirty="0" smtClean="0">
                <a:latin typeface="Georgia" pitchFamily="18" charset="0"/>
              </a:rPr>
              <a:t>. </a:t>
            </a:r>
          </a:p>
          <a:p>
            <a:pPr eaLnBrk="1" hangingPunct="1"/>
            <a:r>
              <a:rPr lang="en-US" sz="2000" dirty="0" smtClean="0">
                <a:latin typeface="Georgia" pitchFamily="18" charset="0"/>
              </a:rPr>
              <a:t>Class example: Harp</a:t>
            </a:r>
          </a:p>
          <a:p>
            <a:pPr eaLnBrk="1" hangingPunct="1"/>
            <a:r>
              <a:rPr lang="en-US" sz="2400" u="sng" dirty="0" smtClean="0">
                <a:latin typeface="Georgia" pitchFamily="18" charset="0"/>
              </a:rPr>
              <a:t>Electrophones:</a:t>
            </a:r>
            <a:r>
              <a:rPr lang="en-US" sz="2400" dirty="0" smtClean="0">
                <a:latin typeface="Georgia" pitchFamily="18" charset="0"/>
              </a:rPr>
              <a:t> sound is made from </a:t>
            </a:r>
            <a:r>
              <a:rPr lang="en-US" sz="2400" u="sng" dirty="0" smtClean="0">
                <a:latin typeface="Georgia" pitchFamily="18" charset="0"/>
              </a:rPr>
              <a:t>electricity</a:t>
            </a:r>
            <a:r>
              <a:rPr lang="en-US" dirty="0" smtClean="0"/>
              <a:t>.</a:t>
            </a:r>
          </a:p>
          <a:p>
            <a:pPr lvl="1" eaLnBrk="1" hangingPunct="1">
              <a:buNone/>
            </a:pPr>
            <a:r>
              <a:rPr lang="en-US" dirty="0" smtClean="0"/>
              <a:t>    </a:t>
            </a:r>
            <a:r>
              <a:rPr lang="en-US" sz="2000" dirty="0" smtClean="0"/>
              <a:t>Class example:  </a:t>
            </a:r>
            <a:r>
              <a:rPr lang="en-US" sz="2000" dirty="0" smtClean="0"/>
              <a:t>Synthesizer</a:t>
            </a:r>
            <a:endParaRPr lang="en-US" dirty="0" smtClean="0"/>
          </a:p>
        </p:txBody>
      </p:sp>
      <p:pic>
        <p:nvPicPr>
          <p:cNvPr id="18436" name="Picture 9" descr="MPj04036900000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13" cstate="print"/>
          <a:srcRect/>
          <a:stretch>
            <a:fillRect/>
          </a:stretch>
        </p:blipFill>
        <p:spPr>
          <a:xfrm>
            <a:off x="0" y="5791200"/>
            <a:ext cx="1285875" cy="1066800"/>
          </a:xfrm>
          <a:noFill/>
        </p:spPr>
      </p:pic>
      <p:pic>
        <p:nvPicPr>
          <p:cNvPr id="18437" name="Picture 4" descr="MPj04019550000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14" cstate="print"/>
          <a:srcRect/>
          <a:stretch>
            <a:fillRect/>
          </a:stretch>
        </p:blipFill>
        <p:spPr>
          <a:xfrm>
            <a:off x="0" y="0"/>
            <a:ext cx="1066800" cy="1371600"/>
          </a:xfrm>
          <a:noFill/>
        </p:spPr>
      </p:pic>
      <p:pic>
        <p:nvPicPr>
          <p:cNvPr id="18438" name="Picture 6" descr="MPj04036900000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15" cstate="print"/>
          <a:srcRect/>
          <a:stretch>
            <a:fillRect/>
          </a:stretch>
        </p:blipFill>
        <p:spPr>
          <a:xfrm>
            <a:off x="7924800" y="0"/>
            <a:ext cx="1219200" cy="1219200"/>
          </a:xfrm>
          <a:noFill/>
        </p:spPr>
      </p:pic>
      <p:pic>
        <p:nvPicPr>
          <p:cNvPr id="18439" name="Picture 11" descr="MPj04019550000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16" cstate="print"/>
          <a:srcRect/>
          <a:stretch>
            <a:fillRect/>
          </a:stretch>
        </p:blipFill>
        <p:spPr>
          <a:xfrm>
            <a:off x="7989888" y="5702300"/>
            <a:ext cx="1154112" cy="1155700"/>
          </a:xfrm>
          <a:noFill/>
        </p:spPr>
      </p:pic>
      <p:pic>
        <p:nvPicPr>
          <p:cNvPr id="18446" name="Picture 14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86200" y="196266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16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747809" y="4260292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17">
            <a:hlinkClick r:id="" action="ppaction://media"/>
          </p:cNvPr>
          <p:cNvPicPr>
            <a:picLocks noRot="1" noChangeAspect="1" noChangeArrowheads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657600" y="5083346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j0388248.wav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810000" y="3059627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j0074221.mid">
            <a:hlinkClick r:id="" action="ppaction://media"/>
          </p:cNvPr>
          <p:cNvPicPr>
            <a:picLocks noRot="1"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link="rId9"/>
              </p:ext>
            </p:ext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029200" y="6172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4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4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84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4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4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84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6234" fill="hold"/>
                                        <p:tgtEl>
                                          <p:spTgt spid="184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6"/>
                  </p:tgtEl>
                </p:cond>
              </p:nextCondLst>
            </p:seq>
            <p:audio>
              <p:cMediaNode>
                <p:cTn id="5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6"/>
                </p:tgtEl>
              </p:cMediaNode>
            </p:audio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4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1" dur="9252" fill="hold"/>
                                        <p:tgtEl>
                                          <p:spTgt spid="184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8"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8"/>
                </p:tgtEl>
              </p:cMediaNode>
            </p:audio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8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7" dur="2766" fill="hold"/>
                                        <p:tgtEl>
                                          <p:spTgt spid="184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49"/>
                  </p:tgtEl>
                </p:cond>
              </p:nextCondLst>
            </p:seq>
            <p:audio>
              <p:cMediaNode>
                <p:cTn id="6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9"/>
                </p:tgtEl>
              </p:cMediaNode>
            </p:audio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3" dur="5420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7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9" dur="31753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8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844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Texture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95400"/>
            <a:ext cx="8534400" cy="5562600"/>
          </a:xfrm>
        </p:spPr>
        <p:txBody>
          <a:bodyPr/>
          <a:lstStyle/>
          <a:p>
            <a:r>
              <a:rPr lang="en-US" dirty="0" smtClean="0">
                <a:latin typeface="Georgia" pitchFamily="18" charset="0"/>
              </a:rPr>
              <a:t>Harmony:</a:t>
            </a:r>
          </a:p>
          <a:p>
            <a:pPr marL="742950" lvl="2" indent="-342900"/>
            <a:r>
              <a:rPr lang="en-US" dirty="0" smtClean="0">
                <a:latin typeface="Georgia" pitchFamily="18" charset="0"/>
              </a:rPr>
              <a:t>The combination of </a:t>
            </a:r>
            <a:r>
              <a:rPr lang="en-US" u="sng" dirty="0" smtClean="0">
                <a:latin typeface="Georgia" pitchFamily="18" charset="0"/>
              </a:rPr>
              <a:t>simultaneous notes of different tones</a:t>
            </a:r>
            <a:r>
              <a:rPr lang="en-US" dirty="0" smtClean="0">
                <a:latin typeface="Georgia" pitchFamily="18" charset="0"/>
              </a:rPr>
              <a:t>. </a:t>
            </a:r>
          </a:p>
          <a:p>
            <a:r>
              <a:rPr lang="en-US" sz="2000" dirty="0" smtClean="0">
                <a:latin typeface="Georgia" pitchFamily="18" charset="0"/>
              </a:rPr>
              <a:t>ex. </a:t>
            </a:r>
            <a:r>
              <a:rPr lang="en-US" sz="2000" dirty="0" err="1" smtClean="0">
                <a:latin typeface="Georgia" pitchFamily="18" charset="0"/>
              </a:rPr>
              <a:t>Boyz</a:t>
            </a:r>
            <a:r>
              <a:rPr lang="en-US" sz="2000" dirty="0" smtClean="0">
                <a:latin typeface="Georgia" pitchFamily="18" charset="0"/>
              </a:rPr>
              <a:t> to Men- Yesterday</a:t>
            </a:r>
          </a:p>
          <a:p>
            <a:r>
              <a:rPr lang="en-US" dirty="0" smtClean="0">
                <a:latin typeface="Georgia" pitchFamily="18" charset="0"/>
              </a:rPr>
              <a:t>Consonance:</a:t>
            </a:r>
          </a:p>
          <a:p>
            <a:pPr lvl="1"/>
            <a:r>
              <a:rPr lang="en-US" sz="2400" dirty="0" smtClean="0">
                <a:latin typeface="Georgia" pitchFamily="18" charset="0"/>
              </a:rPr>
              <a:t>created when notes that </a:t>
            </a:r>
            <a:r>
              <a:rPr lang="en-US" sz="2400" u="sng" dirty="0" smtClean="0">
                <a:latin typeface="Georgia" pitchFamily="18" charset="0"/>
              </a:rPr>
              <a:t>sound good together </a:t>
            </a:r>
            <a:r>
              <a:rPr lang="en-US" sz="2400" dirty="0" smtClean="0">
                <a:latin typeface="Georgia" pitchFamily="18" charset="0"/>
              </a:rPr>
              <a:t>are played</a:t>
            </a:r>
          </a:p>
          <a:p>
            <a:r>
              <a:rPr lang="en-US" sz="2000" dirty="0" smtClean="0">
                <a:latin typeface="Georgia" pitchFamily="18" charset="0"/>
              </a:rPr>
              <a:t>Ex. </a:t>
            </a:r>
            <a:r>
              <a:rPr lang="en-US" sz="2000" dirty="0" err="1" smtClean="0">
                <a:latin typeface="Georgia" pitchFamily="18" charset="0"/>
              </a:rPr>
              <a:t>Weezer</a:t>
            </a:r>
            <a:r>
              <a:rPr lang="en-US" sz="2000" dirty="0" smtClean="0">
                <a:latin typeface="Georgia" pitchFamily="18" charset="0"/>
              </a:rPr>
              <a:t>- My </a:t>
            </a:r>
            <a:r>
              <a:rPr lang="en-US" sz="2000" dirty="0" err="1" smtClean="0">
                <a:latin typeface="Georgia" pitchFamily="18" charset="0"/>
              </a:rPr>
              <a:t>Eveline</a:t>
            </a:r>
            <a:r>
              <a:rPr lang="en-US" sz="2000" dirty="0" smtClean="0">
                <a:latin typeface="Georgia" pitchFamily="18" charset="0"/>
              </a:rPr>
              <a:t> </a:t>
            </a:r>
          </a:p>
          <a:p>
            <a:r>
              <a:rPr lang="en-US" dirty="0" smtClean="0">
                <a:latin typeface="Georgia" pitchFamily="18" charset="0"/>
              </a:rPr>
              <a:t>Dissonance: </a:t>
            </a:r>
          </a:p>
          <a:p>
            <a:pPr lvl="1"/>
            <a:r>
              <a:rPr lang="en-US" sz="2400" dirty="0" smtClean="0">
                <a:latin typeface="Georgia" pitchFamily="18" charset="0"/>
              </a:rPr>
              <a:t>created when notes that </a:t>
            </a:r>
            <a:r>
              <a:rPr lang="en-US" sz="2400" b="1" u="sng" dirty="0" smtClean="0">
                <a:latin typeface="Georgia" pitchFamily="18" charset="0"/>
              </a:rPr>
              <a:t>DON’T</a:t>
            </a:r>
            <a:r>
              <a:rPr lang="en-US" sz="2400" u="sng" dirty="0" smtClean="0">
                <a:latin typeface="Georgia" pitchFamily="18" charset="0"/>
              </a:rPr>
              <a:t> sound good </a:t>
            </a:r>
            <a:r>
              <a:rPr lang="en-US" sz="2400" dirty="0" smtClean="0">
                <a:latin typeface="Georgia" pitchFamily="18" charset="0"/>
              </a:rPr>
              <a:t>together are played</a:t>
            </a:r>
          </a:p>
          <a:p>
            <a:pPr lvl="2"/>
            <a:r>
              <a:rPr lang="en-US" sz="2000" dirty="0" smtClean="0">
                <a:latin typeface="Georgia" pitchFamily="18" charset="0"/>
              </a:rPr>
              <a:t>Done on purpose to create a mood, contrast, or emphasis</a:t>
            </a:r>
          </a:p>
          <a:p>
            <a:r>
              <a:rPr lang="en-US" sz="2000" dirty="0" smtClean="0">
                <a:latin typeface="Georgia" pitchFamily="18" charset="0"/>
              </a:rPr>
              <a:t>Ex. Halloween Theme</a:t>
            </a:r>
          </a:p>
          <a:p>
            <a:pPr>
              <a:buNone/>
            </a:pPr>
            <a:endParaRPr lang="en-US" dirty="0" smtClean="0">
              <a:latin typeface="Georgia" pitchFamily="18" charset="0"/>
            </a:endParaRPr>
          </a:p>
        </p:txBody>
      </p:sp>
      <p:pic>
        <p:nvPicPr>
          <p:cNvPr id="5" name="Content Placeholder 4" descr="MCj041733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553200" y="0"/>
            <a:ext cx="1741428" cy="1919288"/>
          </a:xfrm>
          <a:noFill/>
        </p:spPr>
      </p:pic>
      <p:pic>
        <p:nvPicPr>
          <p:cNvPr id="2050" name="Picture 2" descr="C:\Users\Lornadoone\AppData\Local\Microsoft\Windows\Temporary Internet Files\Content.IE5\7VKGGGOE\MP90042219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2590800"/>
            <a:ext cx="990600" cy="990600"/>
          </a:xfrm>
          <a:prstGeom prst="rect">
            <a:avLst/>
          </a:prstGeom>
          <a:noFill/>
        </p:spPr>
      </p:pic>
      <p:pic>
        <p:nvPicPr>
          <p:cNvPr id="2052" name="Picture 4" descr="C:\Users\Lornadoone\AppData\Local\Microsoft\Windows\Temporary Internet Files\Content.IE5\7VKGGGOE\MC90018715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038600"/>
            <a:ext cx="1295400" cy="1062035"/>
          </a:xfrm>
          <a:prstGeom prst="rect">
            <a:avLst/>
          </a:prstGeom>
          <a:noFill/>
        </p:spPr>
      </p:pic>
      <p:sp>
        <p:nvSpPr>
          <p:cNvPr id="9" name="Moon 8"/>
          <p:cNvSpPr/>
          <p:nvPr/>
        </p:nvSpPr>
        <p:spPr>
          <a:xfrm rot="4648273">
            <a:off x="3990017" y="4694162"/>
            <a:ext cx="304800" cy="457200"/>
          </a:xfrm>
          <a:prstGeom prst="mo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05200" y="62484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www.youtube.com/watch?v=gMLPnk9-6MM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en-US" dirty="0" smtClean="0"/>
              <a:t>Texture: Cont’d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914400"/>
            <a:ext cx="9144000" cy="5562600"/>
          </a:xfrm>
        </p:spPr>
        <p:txBody>
          <a:bodyPr/>
          <a:lstStyle/>
          <a:p>
            <a:r>
              <a:rPr lang="en-US" dirty="0" smtClean="0">
                <a:latin typeface="Georgia" pitchFamily="18" charset="0"/>
              </a:rPr>
              <a:t>There are multiple layers found in music:</a:t>
            </a:r>
          </a:p>
          <a:p>
            <a:r>
              <a:rPr lang="en-US" u="sng" dirty="0" smtClean="0">
                <a:latin typeface="Georgia" pitchFamily="18" charset="0"/>
              </a:rPr>
              <a:t>Monophony:</a:t>
            </a:r>
          </a:p>
          <a:p>
            <a:pPr lvl="1"/>
            <a:r>
              <a:rPr lang="en-US" dirty="0" smtClean="0">
                <a:latin typeface="Georgia" pitchFamily="18" charset="0"/>
              </a:rPr>
              <a:t>everybody sings the </a:t>
            </a:r>
            <a:r>
              <a:rPr lang="en-US" u="sng" dirty="0" smtClean="0">
                <a:latin typeface="Georgia" pitchFamily="18" charset="0"/>
              </a:rPr>
              <a:t>same parts</a:t>
            </a:r>
          </a:p>
          <a:p>
            <a:r>
              <a:rPr lang="en-US" sz="1600" dirty="0" smtClean="0">
                <a:latin typeface="Georgia" pitchFamily="18" charset="0"/>
              </a:rPr>
              <a:t>Ex. The </a:t>
            </a:r>
            <a:r>
              <a:rPr lang="en-US" sz="1600" dirty="0" err="1" smtClean="0">
                <a:latin typeface="Georgia" pitchFamily="18" charset="0"/>
              </a:rPr>
              <a:t>Byrds</a:t>
            </a:r>
            <a:r>
              <a:rPr lang="en-US" sz="1600" dirty="0" smtClean="0">
                <a:latin typeface="Georgia" pitchFamily="18" charset="0"/>
              </a:rPr>
              <a:t>- Turn, Turn, Turn</a:t>
            </a:r>
          </a:p>
          <a:p>
            <a:pPr>
              <a:buNone/>
            </a:pPr>
            <a:endParaRPr lang="en-US" sz="1600" dirty="0" smtClean="0">
              <a:latin typeface="Georgia" pitchFamily="18" charset="0"/>
            </a:endParaRPr>
          </a:p>
          <a:p>
            <a:r>
              <a:rPr lang="en-US" u="sng" dirty="0" smtClean="0">
                <a:latin typeface="Georgia" pitchFamily="18" charset="0"/>
              </a:rPr>
              <a:t>Homophony</a:t>
            </a:r>
            <a:r>
              <a:rPr lang="en-US" dirty="0" smtClean="0">
                <a:latin typeface="Georgia" pitchFamily="18" charset="0"/>
              </a:rPr>
              <a:t>:</a:t>
            </a:r>
          </a:p>
          <a:p>
            <a:pPr lvl="1"/>
            <a:r>
              <a:rPr lang="en-US" u="sng" dirty="0" smtClean="0">
                <a:latin typeface="Georgia" pitchFamily="18" charset="0"/>
              </a:rPr>
              <a:t>same rhythm</a:t>
            </a:r>
            <a:r>
              <a:rPr lang="en-US" dirty="0" smtClean="0">
                <a:latin typeface="Georgia" pitchFamily="18" charset="0"/>
              </a:rPr>
              <a:t>, </a:t>
            </a:r>
            <a:r>
              <a:rPr lang="en-US" u="sng" dirty="0" smtClean="0">
                <a:latin typeface="Georgia" pitchFamily="18" charset="0"/>
              </a:rPr>
              <a:t>different pitches</a:t>
            </a:r>
          </a:p>
          <a:p>
            <a:r>
              <a:rPr lang="en-US" sz="1600" dirty="0" smtClean="0">
                <a:latin typeface="Georgia" pitchFamily="18" charset="0"/>
              </a:rPr>
              <a:t>Ex. Pink- I Have Seen the Rain</a:t>
            </a:r>
          </a:p>
          <a:p>
            <a:endParaRPr lang="en-US" dirty="0" smtClean="0">
              <a:latin typeface="Georgia" pitchFamily="18" charset="0"/>
            </a:endParaRPr>
          </a:p>
          <a:p>
            <a:r>
              <a:rPr lang="en-US" u="sng" dirty="0" smtClean="0">
                <a:latin typeface="Georgia" pitchFamily="18" charset="0"/>
              </a:rPr>
              <a:t>Polyphony</a:t>
            </a:r>
            <a:r>
              <a:rPr lang="en-US" dirty="0" smtClean="0">
                <a:latin typeface="Georgia" pitchFamily="18" charset="0"/>
              </a:rPr>
              <a:t>: </a:t>
            </a:r>
          </a:p>
          <a:p>
            <a:pPr lvl="1"/>
            <a:r>
              <a:rPr lang="en-US" u="sng" dirty="0" smtClean="0">
                <a:latin typeface="Georgia" pitchFamily="18" charset="0"/>
              </a:rPr>
              <a:t>two parts </a:t>
            </a:r>
            <a:r>
              <a:rPr lang="en-US" dirty="0" smtClean="0">
                <a:latin typeface="Georgia" pitchFamily="18" charset="0"/>
              </a:rPr>
              <a:t>that are </a:t>
            </a:r>
            <a:r>
              <a:rPr lang="en-US" u="sng" dirty="0" smtClean="0">
                <a:latin typeface="Georgia" pitchFamily="18" charset="0"/>
              </a:rPr>
              <a:t>totally different </a:t>
            </a:r>
            <a:r>
              <a:rPr lang="en-US" dirty="0" smtClean="0">
                <a:latin typeface="Georgia" pitchFamily="18" charset="0"/>
              </a:rPr>
              <a:t>at the </a:t>
            </a:r>
            <a:r>
              <a:rPr lang="en-US" u="sng" dirty="0" smtClean="0">
                <a:latin typeface="Georgia" pitchFamily="18" charset="0"/>
              </a:rPr>
              <a:t>same time </a:t>
            </a:r>
          </a:p>
          <a:p>
            <a:r>
              <a:rPr lang="en-US" sz="1600" dirty="0" smtClean="0">
                <a:latin typeface="Georgia" pitchFamily="18" charset="0"/>
              </a:rPr>
              <a:t>Ex. Kyrie- Pope Marcellus Mass</a:t>
            </a:r>
          </a:p>
          <a:p>
            <a:pPr lvl="2">
              <a:buNone/>
            </a:pPr>
            <a:endParaRPr lang="en-US" dirty="0"/>
          </a:p>
        </p:txBody>
      </p:sp>
      <p:pic>
        <p:nvPicPr>
          <p:cNvPr id="3074" name="Picture 2" descr="C:\Users\Lornadoone\AppData\Local\Microsoft\Windows\Temporary Internet Files\Content.IE5\7VKGGGOE\MC90007876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4114800"/>
            <a:ext cx="2068929" cy="1697272"/>
          </a:xfrm>
          <a:prstGeom prst="rect">
            <a:avLst/>
          </a:prstGeom>
          <a:noFill/>
        </p:spPr>
      </p:pic>
      <p:pic>
        <p:nvPicPr>
          <p:cNvPr id="3075" name="Picture 3" descr="C:\Users\Lornadoone\AppData\Local\Microsoft\Windows\Temporary Internet Files\Content.IE5\H2NR19Z0\MC90031040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447800"/>
            <a:ext cx="1820570" cy="954634"/>
          </a:xfrm>
          <a:prstGeom prst="rect">
            <a:avLst/>
          </a:prstGeom>
          <a:noFill/>
        </p:spPr>
      </p:pic>
      <p:pic>
        <p:nvPicPr>
          <p:cNvPr id="3078" name="Picture 6" descr="C:\Users\Lornadoone\AppData\Local\Microsoft\Windows\Temporary Internet Files\Content.IE5\7VKGGGOE\MC90033146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2514600"/>
            <a:ext cx="1577566" cy="1418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245533"/>
            <a:ext cx="26670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Georgia" pitchFamily="18" charset="0"/>
              </a:rPr>
              <a:t>Tempo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8305800" cy="3840163"/>
          </a:xfrm>
        </p:spPr>
        <p:txBody>
          <a:bodyPr/>
          <a:lstStyle/>
          <a:p>
            <a:pPr eaLnBrk="1" hangingPunct="1"/>
            <a:r>
              <a:rPr lang="en-US" sz="2400" i="1" u="sng" dirty="0" smtClean="0">
                <a:latin typeface="Georgia" pitchFamily="18" charset="0"/>
              </a:rPr>
              <a:t>The pace with which music moves.</a:t>
            </a:r>
          </a:p>
          <a:p>
            <a:pPr lvl="1" eaLnBrk="1" hangingPunct="1"/>
            <a:r>
              <a:rPr lang="en-US" sz="2000" dirty="0" smtClean="0">
                <a:latin typeface="Georgia" pitchFamily="18" charset="0"/>
              </a:rPr>
              <a:t>In other words, how fast do you tap to the song?</a:t>
            </a:r>
          </a:p>
          <a:p>
            <a:pPr marL="457200" lvl="1" indent="0" eaLnBrk="1" hangingPunct="1">
              <a:buNone/>
            </a:pPr>
            <a:endParaRPr lang="en-US" sz="2000" dirty="0" smtClean="0">
              <a:latin typeface="Georgia" pitchFamily="18" charset="0"/>
            </a:endParaRPr>
          </a:p>
          <a:p>
            <a:pPr lvl="1" eaLnBrk="1" hangingPunct="1">
              <a:buFontTx/>
              <a:buNone/>
            </a:pPr>
            <a:r>
              <a:rPr lang="en-US" sz="2200" b="1" dirty="0" smtClean="0">
                <a:latin typeface="Georgia" pitchFamily="18" charset="0"/>
              </a:rPr>
              <a:t>Below, are the terms for the “speed of the beat”</a:t>
            </a:r>
          </a:p>
          <a:p>
            <a:pPr lvl="1" eaLnBrk="1" hangingPunct="1">
              <a:buFontTx/>
              <a:buChar char="•"/>
            </a:pPr>
            <a:r>
              <a:rPr lang="en-US" sz="2200" b="1" u="sng" dirty="0">
                <a:latin typeface="Georgia" pitchFamily="18" charset="0"/>
              </a:rPr>
              <a:t>Presto: </a:t>
            </a:r>
            <a:r>
              <a:rPr lang="en-US" sz="2200" dirty="0">
                <a:latin typeface="Georgia" pitchFamily="18" charset="0"/>
              </a:rPr>
              <a:t>extremely rapid pace</a:t>
            </a:r>
            <a:endParaRPr lang="en-US" sz="2200" b="1" dirty="0">
              <a:latin typeface="Georgia" pitchFamily="18" charset="0"/>
            </a:endParaRPr>
          </a:p>
          <a:p>
            <a:pPr lvl="1" eaLnBrk="1" hangingPunct="1">
              <a:buFontTx/>
              <a:buChar char="•"/>
            </a:pPr>
            <a:r>
              <a:rPr lang="en-US" sz="2200" b="1" u="sng" dirty="0" smtClean="0">
                <a:latin typeface="Georgia" pitchFamily="18" charset="0"/>
              </a:rPr>
              <a:t>Allegro:</a:t>
            </a:r>
            <a:r>
              <a:rPr lang="en-US" sz="2200" dirty="0" smtClean="0">
                <a:latin typeface="Georgia" pitchFamily="18" charset="0"/>
              </a:rPr>
              <a:t> rapid, happy   </a:t>
            </a:r>
          </a:p>
          <a:p>
            <a:pPr lvl="1" eaLnBrk="1" hangingPunct="1">
              <a:buFontTx/>
              <a:buChar char="•"/>
            </a:pPr>
            <a:r>
              <a:rPr lang="en-US" sz="2200" b="1" u="sng" dirty="0" smtClean="0">
                <a:latin typeface="Georgia" pitchFamily="18" charset="0"/>
              </a:rPr>
              <a:t>Adagio: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dirty="0" smtClean="0">
                <a:latin typeface="Georgia" pitchFamily="18" charset="0"/>
              </a:rPr>
              <a:t>dancing pace</a:t>
            </a:r>
            <a:endParaRPr lang="en-US" sz="2200" b="1" dirty="0" smtClean="0">
              <a:latin typeface="Georgia" pitchFamily="18" charset="0"/>
            </a:endParaRPr>
          </a:p>
          <a:p>
            <a:pPr lvl="1" eaLnBrk="1" hangingPunct="1">
              <a:buFontTx/>
              <a:buChar char="•"/>
            </a:pPr>
            <a:r>
              <a:rPr lang="en-US" sz="2200" b="1" u="sng" dirty="0" smtClean="0">
                <a:latin typeface="Georgia" pitchFamily="18" charset="0"/>
              </a:rPr>
              <a:t>Moderato:</a:t>
            </a:r>
            <a:r>
              <a:rPr lang="en-US" sz="2200" b="1" dirty="0" smtClean="0">
                <a:latin typeface="Georgia" pitchFamily="18" charset="0"/>
              </a:rPr>
              <a:t> </a:t>
            </a:r>
            <a:r>
              <a:rPr lang="en-US" sz="2200" dirty="0" smtClean="0">
                <a:latin typeface="Georgia" pitchFamily="18" charset="0"/>
              </a:rPr>
              <a:t>moderate pace</a:t>
            </a:r>
            <a:endParaRPr lang="en-US" sz="2200" b="1" dirty="0" smtClean="0">
              <a:latin typeface="Georgia" pitchFamily="18" charset="0"/>
            </a:endParaRPr>
          </a:p>
          <a:p>
            <a:pPr lvl="1" eaLnBrk="1" hangingPunct="1">
              <a:buFontTx/>
              <a:buChar char="•"/>
            </a:pPr>
            <a:r>
              <a:rPr lang="en-US" sz="2200" b="1" u="sng" dirty="0">
                <a:latin typeface="Georgia" pitchFamily="18" charset="0"/>
              </a:rPr>
              <a:t>Andante:</a:t>
            </a:r>
            <a:r>
              <a:rPr lang="en-US" sz="2200" dirty="0">
                <a:latin typeface="Georgia" pitchFamily="18" charset="0"/>
              </a:rPr>
              <a:t> flows at a walking speed</a:t>
            </a:r>
          </a:p>
          <a:p>
            <a:pPr lvl="1" eaLnBrk="1" hangingPunct="1">
              <a:buFontTx/>
              <a:buChar char="•"/>
            </a:pPr>
            <a:r>
              <a:rPr lang="en-US" sz="2200" b="1" u="sng" dirty="0" smtClean="0">
                <a:latin typeface="Georgia" pitchFamily="18" charset="0"/>
              </a:rPr>
              <a:t>Largo</a:t>
            </a:r>
            <a:r>
              <a:rPr lang="en-US" sz="2200" b="1" dirty="0" smtClean="0">
                <a:latin typeface="Georgia" pitchFamily="18" charset="0"/>
              </a:rPr>
              <a:t>: </a:t>
            </a:r>
            <a:r>
              <a:rPr lang="en-US" sz="2200" dirty="0" smtClean="0">
                <a:latin typeface="Georgia" pitchFamily="18" charset="0"/>
              </a:rPr>
              <a:t>extremely slow pace</a:t>
            </a:r>
          </a:p>
          <a:p>
            <a:pPr lvl="1" eaLnBrk="1" hangingPunct="1">
              <a:buFontTx/>
              <a:buChar char="•"/>
            </a:pPr>
            <a:endParaRPr lang="en-US" sz="2000" dirty="0">
              <a:latin typeface="Georgia" pitchFamily="18" charset="0"/>
            </a:endParaRPr>
          </a:p>
          <a:p>
            <a:pPr lvl="1" eaLnBrk="1" hangingPunct="1">
              <a:buFontTx/>
              <a:buChar char="•"/>
            </a:pPr>
            <a:endParaRPr lang="en-US" sz="2000" b="1" dirty="0" smtClean="0">
              <a:latin typeface="Georgia" pitchFamily="18" charset="0"/>
            </a:endParaRPr>
          </a:p>
        </p:txBody>
      </p:sp>
      <p:pic>
        <p:nvPicPr>
          <p:cNvPr id="22532" name="Picture 4" descr="MMj0236415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0" y="292355"/>
            <a:ext cx="1066800" cy="1320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304800"/>
            <a:ext cx="6534150" cy="603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6294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1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2973</TotalTime>
  <Words>1071</Words>
  <Application>Microsoft Office PowerPoint</Application>
  <PresentationFormat>On-screen Show (4:3)</PresentationFormat>
  <Paragraphs>235</Paragraphs>
  <Slides>39</Slides>
  <Notes>6</Notes>
  <HiddenSlides>0</HiddenSlides>
  <MMClips>5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Arial Rounded MT Bold</vt:lpstr>
      <vt:lpstr>Bookman Old Style</vt:lpstr>
      <vt:lpstr>Calibri</vt:lpstr>
      <vt:lpstr>Georgia</vt:lpstr>
      <vt:lpstr>Times New Roman</vt:lpstr>
      <vt:lpstr>Wingdings 3</vt:lpstr>
      <vt:lpstr>Default Design</vt:lpstr>
      <vt:lpstr>PowerPoint Presentation</vt:lpstr>
      <vt:lpstr>PowerPoint Presentation</vt:lpstr>
      <vt:lpstr>Form- Types </vt:lpstr>
      <vt:lpstr>Timbre</vt:lpstr>
      <vt:lpstr>Texture</vt:lpstr>
      <vt:lpstr>Texture: Cont’d</vt:lpstr>
      <vt:lpstr>Tempo</vt:lpstr>
      <vt:lpstr>PowerPoint Presentation</vt:lpstr>
      <vt:lpstr>PowerPoint Presentation</vt:lpstr>
      <vt:lpstr>The Guido Hand Method</vt:lpstr>
      <vt:lpstr>PowerPoint Presentation</vt:lpstr>
      <vt:lpstr>Note Values</vt:lpstr>
      <vt:lpstr>PowerPoint Presentation</vt:lpstr>
      <vt:lpstr>Rest Values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Terminology</dc:title>
  <dc:creator>twilite</dc:creator>
  <cp:lastModifiedBy>McDonald, Benjamin</cp:lastModifiedBy>
  <cp:revision>241</cp:revision>
  <cp:lastPrinted>2012-09-13T14:12:44Z</cp:lastPrinted>
  <dcterms:created xsi:type="dcterms:W3CDTF">2006-09-06T22:50:37Z</dcterms:created>
  <dcterms:modified xsi:type="dcterms:W3CDTF">2016-09-28T13:15:56Z</dcterms:modified>
</cp:coreProperties>
</file>