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4" r:id="rId2"/>
    <p:sldId id="310" r:id="rId3"/>
    <p:sldId id="290" r:id="rId4"/>
    <p:sldId id="302" r:id="rId5"/>
    <p:sldId id="317" r:id="rId6"/>
    <p:sldId id="318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315" r:id="rId15"/>
    <p:sldId id="309" r:id="rId16"/>
    <p:sldId id="316" r:id="rId17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3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3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F45696-9142-414C-927C-AF9B1D2BFC68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9100"/>
            <a:ext cx="2971800" cy="453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9100"/>
            <a:ext cx="2971800" cy="453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74CF92-0F39-4E7E-BC7C-1B5B174F1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1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3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3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33DB2F-6520-4EDB-8FD3-80A0BAC66CAC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765"/>
            <a:ext cx="5486400" cy="408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9100"/>
            <a:ext cx="2971800" cy="453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9100"/>
            <a:ext cx="2971800" cy="453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FF88D1-F190-4231-8D9D-830EC1AB4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EB5A4-3E92-4B5B-B37B-7C2BBC00CAB3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370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FD8A29-A1CF-49FD-8829-FD3AA065C6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95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FD8A29-A1CF-49FD-8829-FD3AA065C6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6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13FC-4142-4555-A0E6-AC35ECF359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13FC-4142-4555-A0E6-AC35ECF359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3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13FC-4142-4555-A0E6-AC35ECF359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13FC-4142-4555-A0E6-AC35ECF359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7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343B-F673-4CC7-BAE8-78EE168522EC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7E04-E7E9-49D7-BE92-E7C9B1916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0FE0-6526-48BF-B5D8-1CC72B02FB3D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B873-0C49-4F36-B28A-02385DC0F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3DA8-B10C-4C1A-B8C1-E6E63F62A63D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BC26-5A18-486B-87D7-2121BDCF4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A581-B941-41B7-865B-B69920230989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9E08-7032-490D-8A84-946197F7C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4C9E-91A8-4BDD-838C-7EF55573012F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5596F-C37E-4B81-9FFC-B1F9F48FE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0EF0-7BC7-45FD-A7AC-5286A0D883DD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39F9-4818-42BE-A5BE-A210D41B2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D0A0-6C79-453C-BB69-1A217CC643C9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70ED9-9F7A-4374-AC87-5F03AE29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DD53-FA86-41EE-954C-E5A6143E35F0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A656-9257-4CE3-A9C1-76DD0FABB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59911-6C30-4173-A342-A3E9F82F705A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355B-5FCB-4CAA-8857-A4B9016FD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697D1-A355-4A3D-9CE6-6241AF5E8146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AAE4-092B-4405-BCD8-364830B0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E983C-0C7C-4E42-A7E6-E40EC7AB19CE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A935-0D2C-4098-9CE5-5CB0ACB6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58EC23-3A23-436A-B6CD-19B1CCB41DCB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110E57-59C0-4563-AEA3-C75A5535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Huq-a3lKO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XAoWDChiUw&amp;feature=relat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41148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Opening 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495800" y="762000"/>
            <a:ext cx="4191000" cy="4602163"/>
          </a:xfrm>
        </p:spPr>
        <p:txBody>
          <a:bodyPr/>
          <a:lstStyle/>
          <a:p>
            <a:pPr eaLnBrk="1" hangingPunct="1"/>
            <a:r>
              <a:rPr lang="en-US" dirty="0" smtClean="0"/>
              <a:t>Things to Get:</a:t>
            </a:r>
          </a:p>
          <a:p>
            <a:pPr lvl="1" eaLnBrk="1" hangingPunct="1"/>
            <a:r>
              <a:rPr lang="en-US" sz="2400" dirty="0" smtClean="0"/>
              <a:t>Papers off of the table in the front of the room</a:t>
            </a:r>
          </a:p>
          <a:p>
            <a:pPr eaLnBrk="1" hangingPunct="1"/>
            <a:r>
              <a:rPr lang="en-US" dirty="0" smtClean="0"/>
              <a:t>Things To Do:</a:t>
            </a:r>
          </a:p>
          <a:p>
            <a:pPr lvl="1" eaLnBrk="1" hangingPunct="1"/>
            <a:r>
              <a:rPr lang="en-US" sz="2200" dirty="0" smtClean="0"/>
              <a:t>Opener: </a:t>
            </a:r>
          </a:p>
          <a:p>
            <a:pPr lvl="2" eaLnBrk="1" hangingPunct="1"/>
            <a:r>
              <a:rPr lang="en-US" sz="1800" dirty="0"/>
              <a:t>Music’s Influence on Society</a:t>
            </a:r>
          </a:p>
          <a:p>
            <a:pPr lvl="1" eaLnBrk="1" hangingPunct="1"/>
            <a:r>
              <a:rPr lang="en-US" sz="2200" dirty="0" smtClean="0"/>
              <a:t>Class work: </a:t>
            </a:r>
          </a:p>
          <a:p>
            <a:pPr lvl="2" eaLnBrk="1" hangingPunct="1"/>
            <a:r>
              <a:rPr lang="en-US" sz="1800" dirty="0" smtClean="0"/>
              <a:t>MLG</a:t>
            </a:r>
          </a:p>
          <a:p>
            <a:pPr lvl="2" eaLnBrk="1" hangingPunct="1"/>
            <a:r>
              <a:rPr lang="en-US" sz="1800" dirty="0" smtClean="0"/>
              <a:t>Become a </a:t>
            </a:r>
            <a:r>
              <a:rPr lang="en-US" sz="1800" smtClean="0"/>
              <a:t>Lyrical Poet</a:t>
            </a:r>
            <a:endParaRPr lang="en-US" sz="1800" dirty="0" smtClean="0"/>
          </a:p>
          <a:p>
            <a:pPr marL="914400" lvl="2" indent="0" eaLnBrk="1" hangingPunct="1">
              <a:buNone/>
            </a:pPr>
            <a:r>
              <a:rPr lang="en-US" sz="1800" dirty="0"/>
              <a:t>	</a:t>
            </a:r>
            <a:r>
              <a:rPr lang="en-US" sz="1800" dirty="0" smtClean="0"/>
              <a:t>M&amp;M Style!</a:t>
            </a:r>
          </a:p>
          <a:p>
            <a:pPr lvl="1" eaLnBrk="1" hangingPunct="1"/>
            <a:r>
              <a:rPr lang="en-US" sz="2200" dirty="0" smtClean="0"/>
              <a:t>Exit Slip: </a:t>
            </a:r>
          </a:p>
          <a:p>
            <a:pPr lvl="2" eaLnBrk="1" hangingPunct="1"/>
            <a:r>
              <a:rPr lang="en-US" sz="1800" dirty="0" smtClean="0"/>
              <a:t>Can music influence the way someone acts?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94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Process</a:t>
            </a:r>
            <a:br>
              <a:rPr lang="en-US" dirty="0" smtClean="0"/>
            </a:br>
            <a:r>
              <a:rPr lang="en-US" dirty="0" smtClean="0"/>
              <a:t>Creating the Lyrics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the conclusion of your </a:t>
            </a:r>
            <a:r>
              <a:rPr lang="en-US" dirty="0" err="1"/>
              <a:t>Cinquain</a:t>
            </a:r>
            <a:r>
              <a:rPr lang="en-US" dirty="0"/>
              <a:t>, you must have a model sentence (aka Eminem style) that unites the whole thought, idea, theme, or motif presented in your poem. This sentence must have </a:t>
            </a:r>
            <a:r>
              <a:rPr lang="en-US" b="1" dirty="0"/>
              <a:t>three</a:t>
            </a:r>
            <a:r>
              <a:rPr lang="en-US" dirty="0"/>
              <a:t> words that rhyme. </a:t>
            </a:r>
          </a:p>
          <a:p>
            <a:r>
              <a:rPr lang="en-US" dirty="0" smtClean="0"/>
              <a:t>Assignment:</a:t>
            </a:r>
          </a:p>
          <a:p>
            <a:pPr lvl="1"/>
            <a:r>
              <a:rPr lang="en-US" dirty="0" smtClean="0"/>
              <a:t>Create a line of lyrics that bends the words to make them rhyme</a:t>
            </a:r>
          </a:p>
          <a:p>
            <a:r>
              <a:rPr lang="en-US" dirty="0"/>
              <a:t>Model Sentence</a:t>
            </a:r>
          </a:p>
          <a:p>
            <a:pPr lvl="1"/>
            <a:r>
              <a:rPr lang="en-US" dirty="0"/>
              <a:t>“I know some ****’s so hard to </a:t>
            </a:r>
            <a:r>
              <a:rPr lang="en-US" dirty="0">
                <a:solidFill>
                  <a:srgbClr val="FF0000"/>
                </a:solidFill>
              </a:rPr>
              <a:t>swallow</a:t>
            </a:r>
            <a:r>
              <a:rPr lang="en-US" dirty="0"/>
              <a:t> but I just can’t sit back and </a:t>
            </a:r>
            <a:r>
              <a:rPr lang="en-US" dirty="0">
                <a:solidFill>
                  <a:srgbClr val="FF0000"/>
                </a:solidFill>
              </a:rPr>
              <a:t>wallow </a:t>
            </a:r>
            <a:r>
              <a:rPr lang="en-US" dirty="0"/>
              <a:t>in my own sorrow but I know one fact, I’ll be one tough act to </a:t>
            </a:r>
            <a:r>
              <a:rPr lang="en-US" dirty="0">
                <a:solidFill>
                  <a:srgbClr val="FF0000"/>
                </a:solidFill>
              </a:rPr>
              <a:t>follow</a:t>
            </a:r>
            <a:r>
              <a:rPr lang="en-US" dirty="0"/>
              <a:t>”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Bonus points if you give me </a:t>
            </a:r>
            <a:r>
              <a:rPr lang="en-US" sz="2800" b="1" dirty="0" smtClean="0">
                <a:solidFill>
                  <a:srgbClr val="FF0000"/>
                </a:solidFill>
              </a:rPr>
              <a:t>two or more</a:t>
            </a:r>
            <a:r>
              <a:rPr lang="en-US" sz="2800" dirty="0" smtClean="0">
                <a:solidFill>
                  <a:srgbClr val="FF0000"/>
                </a:solidFill>
              </a:rPr>
              <a:t> rhyming sentences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Science of Language:</a:t>
            </a:r>
            <a:br>
              <a:rPr lang="en-US" dirty="0" smtClean="0"/>
            </a:br>
            <a:r>
              <a:rPr lang="en-US" dirty="0" smtClean="0"/>
              <a:t>Word Bending </a:t>
            </a:r>
            <a:r>
              <a:rPr lang="en-US" dirty="0" err="1" smtClean="0"/>
              <a:t>Cinquain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To understand how to bend words to make them rhyme while conveying a thought, idea, or principle.</a:t>
            </a:r>
          </a:p>
          <a:p>
            <a:r>
              <a:rPr lang="en-US" dirty="0" smtClean="0"/>
              <a:t>Assignment: </a:t>
            </a:r>
          </a:p>
          <a:p>
            <a:pPr lvl="1"/>
            <a:r>
              <a:rPr lang="en-US" dirty="0" smtClean="0"/>
              <a:t>In groups of two, you will create a </a:t>
            </a:r>
            <a:r>
              <a:rPr lang="en-US" dirty="0" err="1" smtClean="0"/>
              <a:t>cinquain</a:t>
            </a:r>
            <a:r>
              <a:rPr lang="en-US" dirty="0" smtClean="0"/>
              <a:t> using words provided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Select two words from the following list</a:t>
            </a:r>
          </a:p>
          <a:p>
            <a:pPr lvl="1"/>
            <a:r>
              <a:rPr lang="en-US" dirty="0" smtClean="0"/>
              <a:t>Identify a noun that the words above describe or relate to and fill in the rest of the required information</a:t>
            </a:r>
          </a:p>
          <a:p>
            <a:pPr lvl="1"/>
            <a:r>
              <a:rPr lang="en-US" dirty="0" smtClean="0"/>
              <a:t>Manipulate the annunciation of words to make them rhyme</a:t>
            </a:r>
          </a:p>
          <a:p>
            <a:r>
              <a:rPr lang="en-US" dirty="0" smtClean="0"/>
              <a:t>Model Sentence</a:t>
            </a:r>
          </a:p>
          <a:p>
            <a:pPr lvl="1"/>
            <a:r>
              <a:rPr lang="en-US" dirty="0"/>
              <a:t>“I know some </a:t>
            </a:r>
            <a:r>
              <a:rPr lang="en-US" dirty="0" smtClean="0"/>
              <a:t>****’s </a:t>
            </a:r>
            <a:r>
              <a:rPr lang="en-US" dirty="0"/>
              <a:t>so hard to </a:t>
            </a:r>
            <a:r>
              <a:rPr lang="en-US" dirty="0">
                <a:solidFill>
                  <a:srgbClr val="FF0000"/>
                </a:solidFill>
              </a:rPr>
              <a:t>swallow</a:t>
            </a:r>
            <a:r>
              <a:rPr lang="en-US" dirty="0"/>
              <a:t> but I just can’t sit back and </a:t>
            </a:r>
            <a:r>
              <a:rPr lang="en-US" dirty="0">
                <a:solidFill>
                  <a:srgbClr val="FF0000"/>
                </a:solidFill>
              </a:rPr>
              <a:t>wallow </a:t>
            </a:r>
            <a:r>
              <a:rPr lang="en-US" dirty="0"/>
              <a:t>in my own sorrow but I know one fact, I’ll be one tough act to </a:t>
            </a:r>
            <a:r>
              <a:rPr lang="en-US" dirty="0">
                <a:solidFill>
                  <a:srgbClr val="FF0000"/>
                </a:solidFill>
              </a:rPr>
              <a:t>follow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098" name="Picture 2" descr="C:\Users\Lornadoone\AppData\Local\Microsoft\Windows\Temporary Internet Files\Content.IE5\7VKGGGOE\MC90044214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220" y="152400"/>
            <a:ext cx="1898780" cy="1885950"/>
          </a:xfrm>
          <a:prstGeom prst="rect">
            <a:avLst/>
          </a:prstGeom>
          <a:noFill/>
        </p:spPr>
      </p:pic>
      <p:pic>
        <p:nvPicPr>
          <p:cNvPr id="5" name="Picture 2" descr="C:\Users\Lornadoone\AppData\Local\Microsoft\Windows\Temporary Internet Files\Content.IE5\7VKGGGOE\MC90044214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189878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48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Bending </a:t>
            </a:r>
            <a:r>
              <a:rPr lang="en-US" dirty="0" err="1" smtClean="0"/>
              <a:t>Cinquain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pg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78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609600"/>
            <a:ext cx="47244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685800"/>
            <a:ext cx="4572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How to Write a </a:t>
            </a:r>
            <a:r>
              <a:rPr lang="en-US" sz="2400" b="1" dirty="0" err="1" smtClean="0"/>
              <a:t>Cinquain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343400" y="1295400"/>
            <a:ext cx="4572000" cy="525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Option One: Syllables</a:t>
            </a:r>
          </a:p>
          <a:p>
            <a:pPr algn="ctr"/>
            <a:r>
              <a:rPr lang="en-US" sz="1600" dirty="0" err="1" smtClean="0"/>
              <a:t>Cinquain</a:t>
            </a:r>
            <a:r>
              <a:rPr lang="en-US" sz="1600" dirty="0" smtClean="0"/>
              <a:t> poems have the following pattern:</a:t>
            </a:r>
          </a:p>
          <a:p>
            <a:pPr algn="ctr"/>
            <a:r>
              <a:rPr lang="en-US" sz="1600" dirty="0" smtClean="0"/>
              <a:t>Line 1 2 syllables </a:t>
            </a:r>
          </a:p>
          <a:p>
            <a:pPr algn="ctr"/>
            <a:r>
              <a:rPr lang="en-US" sz="1600" dirty="0" smtClean="0"/>
              <a:t>Line 2 4 syllables </a:t>
            </a:r>
          </a:p>
          <a:p>
            <a:pPr algn="ctr"/>
            <a:r>
              <a:rPr lang="en-US" sz="1600" dirty="0" smtClean="0"/>
              <a:t>Line 3 6 syllables </a:t>
            </a:r>
          </a:p>
          <a:p>
            <a:pPr algn="ctr"/>
            <a:r>
              <a:rPr lang="en-US" sz="1600" dirty="0" smtClean="0"/>
              <a:t>Line 4 8 syllables </a:t>
            </a:r>
          </a:p>
          <a:p>
            <a:pPr algn="ctr"/>
            <a:r>
              <a:rPr lang="en-US" sz="1600" dirty="0" smtClean="0"/>
              <a:t>Line 5 2 syllables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u="sng" dirty="0" smtClean="0"/>
              <a:t>Option Two: Words</a:t>
            </a:r>
            <a:endParaRPr lang="en-US" u="sng" dirty="0" smtClean="0"/>
          </a:p>
          <a:p>
            <a:pPr algn="ctr"/>
            <a:r>
              <a:rPr lang="en-US" sz="1600" dirty="0" smtClean="0"/>
              <a:t>Line 1-1 word </a:t>
            </a:r>
          </a:p>
          <a:p>
            <a:pPr algn="ctr"/>
            <a:r>
              <a:rPr lang="en-US" sz="1600" dirty="0" smtClean="0"/>
              <a:t>Line 2-2 words </a:t>
            </a:r>
          </a:p>
          <a:p>
            <a:pPr algn="ctr"/>
            <a:r>
              <a:rPr lang="en-US" sz="1600" dirty="0" smtClean="0"/>
              <a:t>Line 3-3 words </a:t>
            </a:r>
          </a:p>
          <a:p>
            <a:pPr algn="ctr"/>
            <a:r>
              <a:rPr lang="en-US" sz="1600" dirty="0" smtClean="0"/>
              <a:t>Line 4-4 words </a:t>
            </a:r>
          </a:p>
          <a:p>
            <a:pPr algn="ctr"/>
            <a:r>
              <a:rPr lang="en-US" sz="1600" dirty="0" smtClean="0"/>
              <a:t>Line 5-1 word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 smtClean="0"/>
              <a:t>Subject Overview: </a:t>
            </a:r>
            <a:r>
              <a:rPr lang="en-US" b="1" i="1" u="sng" dirty="0" smtClean="0"/>
              <a:t>Both Options</a:t>
            </a:r>
            <a:endParaRPr lang="en-US" b="1" u="sng" dirty="0" smtClean="0"/>
          </a:p>
          <a:p>
            <a:pPr algn="ctr"/>
            <a:r>
              <a:rPr lang="en-US" sz="1600" dirty="0" smtClean="0"/>
              <a:t>Title </a:t>
            </a:r>
          </a:p>
          <a:p>
            <a:pPr algn="ctr"/>
            <a:r>
              <a:rPr lang="en-US" sz="1600" dirty="0" smtClean="0"/>
              <a:t>Description of the title </a:t>
            </a:r>
          </a:p>
          <a:p>
            <a:pPr algn="ctr"/>
            <a:r>
              <a:rPr lang="en-US" sz="1600" dirty="0" smtClean="0"/>
              <a:t>Some action about the title </a:t>
            </a:r>
          </a:p>
          <a:p>
            <a:pPr algn="ctr"/>
            <a:r>
              <a:rPr lang="en-US" sz="1600" dirty="0" smtClean="0"/>
              <a:t>Feeling about the title </a:t>
            </a:r>
          </a:p>
          <a:p>
            <a:pPr algn="ctr"/>
            <a:r>
              <a:rPr lang="en-US" sz="1600" dirty="0" smtClean="0"/>
              <a:t>Synonym (similar word) for title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52400" y="609600"/>
            <a:ext cx="38862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685800"/>
            <a:ext cx="37338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Word Options for </a:t>
            </a:r>
            <a:r>
              <a:rPr lang="en-US" b="1" dirty="0" err="1" smtClean="0"/>
              <a:t>Cinquian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en-US" dirty="0"/>
              <a:t>Reward</a:t>
            </a:r>
          </a:p>
          <a:p>
            <a:r>
              <a:rPr lang="en-US" dirty="0" smtClean="0"/>
              <a:t>Charmer</a:t>
            </a:r>
          </a:p>
          <a:p>
            <a:r>
              <a:rPr lang="en-US" dirty="0" smtClean="0"/>
              <a:t>Sheet</a:t>
            </a:r>
          </a:p>
          <a:p>
            <a:r>
              <a:rPr lang="en-US" dirty="0" smtClean="0"/>
              <a:t>Beat</a:t>
            </a:r>
          </a:p>
          <a:p>
            <a:r>
              <a:rPr lang="en-US" dirty="0" smtClean="0"/>
              <a:t>Hurt 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On</a:t>
            </a:r>
          </a:p>
          <a:p>
            <a:r>
              <a:rPr lang="en-US" dirty="0" smtClean="0"/>
              <a:t>Morning </a:t>
            </a:r>
          </a:p>
          <a:p>
            <a:r>
              <a:rPr lang="en-US" dirty="0" smtClean="0"/>
              <a:t>Swagger</a:t>
            </a:r>
          </a:p>
          <a:p>
            <a:r>
              <a:rPr lang="en-US" dirty="0" smtClean="0"/>
              <a:t>Salty </a:t>
            </a:r>
          </a:p>
          <a:p>
            <a:r>
              <a:rPr lang="en-US" dirty="0" err="1" smtClean="0"/>
              <a:t>Bruh</a:t>
            </a:r>
            <a:endParaRPr lang="en-US" dirty="0" smtClean="0"/>
          </a:p>
          <a:p>
            <a:r>
              <a:rPr lang="en-US" dirty="0" smtClean="0"/>
              <a:t>Cat</a:t>
            </a:r>
          </a:p>
          <a:p>
            <a:r>
              <a:rPr lang="en-US" dirty="0" smtClean="0"/>
              <a:t>Dog</a:t>
            </a:r>
          </a:p>
          <a:p>
            <a:r>
              <a:rPr lang="en-US" dirty="0" smtClean="0"/>
              <a:t>Beast</a:t>
            </a:r>
          </a:p>
          <a:p>
            <a:r>
              <a:rPr lang="en-US" dirty="0" err="1" smtClean="0"/>
              <a:t>Fam</a:t>
            </a:r>
            <a:endParaRPr lang="en-US" dirty="0" smtClean="0"/>
          </a:p>
          <a:p>
            <a:r>
              <a:rPr lang="en-US" dirty="0" err="1" smtClean="0"/>
              <a:t>Cuz</a:t>
            </a:r>
            <a:endParaRPr lang="en-US" dirty="0" smtClean="0"/>
          </a:p>
          <a:p>
            <a:r>
              <a:rPr lang="en-US" dirty="0" smtClean="0"/>
              <a:t>Orange** if you’re brave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05000" y="1905000"/>
            <a:ext cx="31242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1981200"/>
            <a:ext cx="297180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the conclusion of your </a:t>
            </a:r>
            <a:r>
              <a:rPr lang="en-US" dirty="0" err="1" smtClean="0"/>
              <a:t>Cinquain</a:t>
            </a:r>
            <a:r>
              <a:rPr lang="en-US" dirty="0" smtClean="0"/>
              <a:t>, you must have a model sentence (aka Eminem style) that unites the whole thought, idea, theme, or motif presented in your poem. This sentence must have </a:t>
            </a:r>
            <a:r>
              <a:rPr lang="en-US" b="1" dirty="0" smtClean="0"/>
              <a:t>three</a:t>
            </a:r>
            <a:r>
              <a:rPr lang="en-US" dirty="0" smtClean="0"/>
              <a:t> words that rhyme. </a:t>
            </a:r>
          </a:p>
        </p:txBody>
      </p:sp>
    </p:spTree>
    <p:extLst>
      <p:ext uri="{BB962C8B-B14F-4D97-AF65-F5344CB8AC3E}">
        <p14:creationId xmlns:p14="http://schemas.microsoft.com/office/powerpoint/2010/main" val="1779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3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 of summation sentence</a:t>
            </a:r>
          </a:p>
          <a:p>
            <a:r>
              <a:rPr lang="en-US" dirty="0" smtClean="0"/>
              <a:t>Your performance will be graded on your enunciation of the words to make them rhyme “Eminem” style </a:t>
            </a:r>
            <a:endParaRPr lang="en-US" dirty="0"/>
          </a:p>
        </p:txBody>
      </p:sp>
      <p:pic>
        <p:nvPicPr>
          <p:cNvPr id="5122" name="Picture 2" descr="C:\Users\Lornadoone\AppData\Local\Microsoft\Windows\Temporary Internet Files\Content.IE5\QZF7KHZL\MC9000592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19200"/>
            <a:ext cx="3247216" cy="3152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48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Young </a:t>
            </a:r>
            <a:r>
              <a:rPr lang="en-US" dirty="0" err="1" smtClean="0"/>
              <a:t>Beezy’s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181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Option 1</a:t>
            </a:r>
          </a:p>
          <a:p>
            <a:pPr marL="0" indent="0">
              <a:buNone/>
            </a:pPr>
            <a:r>
              <a:rPr lang="en-US" sz="2800" dirty="0" smtClean="0"/>
              <a:t>2-	What up?</a:t>
            </a:r>
          </a:p>
          <a:p>
            <a:pPr marL="0" indent="0">
              <a:buNone/>
            </a:pPr>
            <a:r>
              <a:rPr lang="en-US" sz="2800" dirty="0" smtClean="0"/>
              <a:t>4-	I got-ta go</a:t>
            </a:r>
          </a:p>
          <a:p>
            <a:pPr marL="0" indent="0">
              <a:buNone/>
            </a:pPr>
            <a:r>
              <a:rPr lang="en-US" sz="2800" dirty="0" smtClean="0"/>
              <a:t>6-	Fee-</a:t>
            </a:r>
            <a:r>
              <a:rPr lang="en-US" sz="2800" dirty="0" err="1" smtClean="0"/>
              <a:t>lin</a:t>
            </a:r>
            <a:r>
              <a:rPr lang="en-US" sz="2800" dirty="0" smtClean="0"/>
              <a:t>’ </a:t>
            </a:r>
            <a:r>
              <a:rPr lang="en-US" sz="2800" dirty="0" err="1" smtClean="0"/>
              <a:t>lik</a:t>
            </a:r>
            <a:r>
              <a:rPr lang="en-US" sz="2800" dirty="0" smtClean="0"/>
              <a:t>’ a </a:t>
            </a:r>
            <a:r>
              <a:rPr lang="en-US" sz="2800" dirty="0" err="1" smtClean="0"/>
              <a:t>daw-gie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8-	Kick-</a:t>
            </a:r>
            <a:r>
              <a:rPr lang="en-US" sz="2800" dirty="0" err="1" smtClean="0"/>
              <a:t>ed</a:t>
            </a:r>
            <a:r>
              <a:rPr lang="en-US" sz="2800" dirty="0" smtClean="0"/>
              <a:t> out da </a:t>
            </a:r>
            <a:r>
              <a:rPr lang="en-US" sz="2800" dirty="0" err="1" smtClean="0"/>
              <a:t>ba-ck</a:t>
            </a:r>
            <a:r>
              <a:rPr lang="en-US" sz="2800" dirty="0" smtClean="0"/>
              <a:t> do’ in </a:t>
            </a:r>
          </a:p>
          <a:p>
            <a:pPr marL="0" indent="0">
              <a:buNone/>
            </a:pPr>
            <a:r>
              <a:rPr lang="en-US" sz="2800" dirty="0" smtClean="0"/>
              <a:t>2-	da </a:t>
            </a:r>
            <a:r>
              <a:rPr lang="en-US" sz="2800" dirty="0" err="1" smtClean="0"/>
              <a:t>mo</a:t>
            </a:r>
            <a:r>
              <a:rPr lang="en-US" sz="2800" dirty="0" smtClean="0"/>
              <a:t>’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Summative:</a:t>
            </a:r>
          </a:p>
          <a:p>
            <a:pPr marL="0" indent="0">
              <a:buNone/>
            </a:pPr>
            <a:r>
              <a:rPr lang="en-US" sz="2800" dirty="0" smtClean="0"/>
              <a:t>But all I </a:t>
            </a:r>
            <a:r>
              <a:rPr lang="en-US" sz="2800" dirty="0" err="1" smtClean="0"/>
              <a:t>wanna</a:t>
            </a:r>
            <a:r>
              <a:rPr lang="en-US" sz="2800" dirty="0" smtClean="0"/>
              <a:t> be</a:t>
            </a:r>
          </a:p>
          <a:p>
            <a:pPr marL="0" indent="0">
              <a:buNone/>
            </a:pPr>
            <a:r>
              <a:rPr lang="en-US" sz="2800" dirty="0" smtClean="0"/>
              <a:t> is treated with R-E-S-P-E-C-T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05400" y="1219200"/>
            <a:ext cx="3962400" cy="533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	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err="1" smtClean="0">
                <a:effectLst/>
                <a:latin typeface="Calibri"/>
                <a:ea typeface="Times New Roman"/>
                <a:cs typeface="Times New Roman"/>
              </a:rPr>
              <a:t>Dawgie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 Do’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Describe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	</a:t>
            </a:r>
          </a:p>
          <a:p>
            <a:pPr lvl="1">
              <a:spcAft>
                <a:spcPts val="1000"/>
              </a:spcAft>
            </a:pP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Refers to painful feeling of someone not wanting others to know they like you or are ashamed of being with you.</a:t>
            </a: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Action from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	Tail between my legs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Feeling from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sad, ashamed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Synonym of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mistreated/abused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Summative Statement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but all I </a:t>
            </a:r>
            <a:r>
              <a:rPr lang="en-US" sz="1600" b="1" dirty="0" err="1" smtClean="0">
                <a:effectLst/>
                <a:latin typeface="Calibri"/>
                <a:ea typeface="Times New Roman"/>
                <a:cs typeface="Times New Roman"/>
              </a:rPr>
              <a:t>wanna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 be is treated with 	respect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82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does musical tone have?</a:t>
            </a:r>
          </a:p>
          <a:p>
            <a:r>
              <a:rPr lang="en-US" dirty="0" smtClean="0"/>
              <a:t>2) Define melody.</a:t>
            </a:r>
          </a:p>
          <a:p>
            <a:r>
              <a:rPr lang="en-US" dirty="0" smtClean="0"/>
              <a:t>3) What are the two functions of music?</a:t>
            </a:r>
          </a:p>
          <a:p>
            <a:r>
              <a:rPr lang="en-US" dirty="0" smtClean="0"/>
              <a:t>4) Define form.</a:t>
            </a:r>
          </a:p>
          <a:p>
            <a:r>
              <a:rPr lang="en-US" dirty="0" smtClean="0"/>
              <a:t>5) What are dynamics?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Young </a:t>
            </a:r>
            <a:r>
              <a:rPr lang="en-US" dirty="0" err="1" smtClean="0"/>
              <a:t>Beezy’s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181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Option 2</a:t>
            </a:r>
          </a:p>
          <a:p>
            <a:pPr marL="0" indent="0">
              <a:buNone/>
            </a:pPr>
            <a:r>
              <a:rPr lang="en-US" sz="2800" dirty="0" smtClean="0"/>
              <a:t>Salty!</a:t>
            </a:r>
          </a:p>
          <a:p>
            <a:pPr marL="0" indent="0">
              <a:buNone/>
            </a:pPr>
            <a:r>
              <a:rPr lang="en-US" sz="2800" dirty="0" smtClean="0"/>
              <a:t>Grocery </a:t>
            </a:r>
            <a:r>
              <a:rPr lang="en-US" sz="2800" dirty="0" err="1" smtClean="0"/>
              <a:t>Bagga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In my </a:t>
            </a:r>
            <a:r>
              <a:rPr lang="en-US" sz="2800" dirty="0" err="1" smtClean="0"/>
              <a:t>swagga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Yo</a:t>
            </a:r>
            <a:r>
              <a:rPr lang="en-US" sz="2800" dirty="0" smtClean="0"/>
              <a:t> eyes </a:t>
            </a:r>
            <a:r>
              <a:rPr lang="en-US" sz="2800" dirty="0" err="1" smtClean="0"/>
              <a:t>spittin</a:t>
            </a:r>
            <a:r>
              <a:rPr lang="en-US" sz="2800" dirty="0" smtClean="0"/>
              <a:t>’ daggas</a:t>
            </a:r>
          </a:p>
          <a:p>
            <a:pPr marL="0" indent="0">
              <a:buNone/>
            </a:pPr>
            <a:r>
              <a:rPr lang="en-US" sz="2800" dirty="0" smtClean="0"/>
              <a:t>KROGA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Summative:</a:t>
            </a:r>
          </a:p>
          <a:p>
            <a:pPr marL="0" indent="0">
              <a:buNone/>
            </a:pPr>
            <a:r>
              <a:rPr lang="en-US" sz="2800" dirty="0" smtClean="0"/>
              <a:t>Wednesday </a:t>
            </a:r>
            <a:r>
              <a:rPr lang="en-US" sz="2800" dirty="0" err="1" smtClean="0"/>
              <a:t>shoppin</a:t>
            </a:r>
            <a:r>
              <a:rPr lang="en-US" sz="2800" dirty="0" smtClean="0"/>
              <a:t>’ frenzy, granny in da’ </a:t>
            </a:r>
            <a:r>
              <a:rPr lang="en-US" sz="2800" dirty="0" err="1" smtClean="0"/>
              <a:t>benzy</a:t>
            </a:r>
            <a:r>
              <a:rPr lang="en-US" sz="2800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05400" y="1219200"/>
            <a:ext cx="3962400" cy="533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	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Salty Bag Boy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Describe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	</a:t>
            </a:r>
          </a:p>
          <a:p>
            <a:pPr lvl="1">
              <a:spcAft>
                <a:spcPts val="1000"/>
              </a:spcAft>
            </a:pP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Refers to how short tempered bag boys can be on old people Wednesday at Kroger</a:t>
            </a: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Action from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	bagging groceries roughly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Feeling from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frustration, irritation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Synonym of Title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attitude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latin typeface="Calibri"/>
                <a:ea typeface="Times New Roman"/>
                <a:cs typeface="Times New Roman"/>
              </a:rPr>
              <a:t>Summative Statement</a:t>
            </a:r>
            <a:r>
              <a:rPr lang="en-US" sz="1600" b="1" dirty="0" smtClean="0">
                <a:effectLst/>
                <a:latin typeface="Calibri"/>
                <a:ea typeface="Times New Roman"/>
                <a:cs typeface="Times New Roman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latin typeface="Calibri"/>
                <a:ea typeface="Times New Roman"/>
                <a:cs typeface="Times New Roman"/>
              </a:rPr>
              <a:t>	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Wednesday </a:t>
            </a:r>
            <a:r>
              <a:rPr lang="en-US" sz="1600" b="1" dirty="0" err="1" smtClean="0">
                <a:latin typeface="Calibri"/>
                <a:ea typeface="Times New Roman"/>
                <a:cs typeface="Times New Roman"/>
              </a:rPr>
              <a:t>shoppin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’ frenzy, 	granny in da’ </a:t>
            </a:r>
            <a:r>
              <a:rPr lang="en-US" sz="1600" b="1" dirty="0" err="1" smtClean="0">
                <a:latin typeface="Calibri"/>
                <a:ea typeface="Times New Roman"/>
                <a:cs typeface="Times New Roman"/>
              </a:rPr>
              <a:t>benzy</a:t>
            </a:r>
            <a:endParaRPr lang="en-US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37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r>
              <a:rPr lang="en-US" sz="3200" dirty="0" smtClean="0"/>
              <a:t>Research analysis:</a:t>
            </a:r>
            <a:br>
              <a:rPr lang="en-US" sz="3200" dirty="0" smtClean="0"/>
            </a:br>
            <a:r>
              <a:rPr lang="en-US" sz="2000" b="1" dirty="0"/>
              <a:t>While reading the article entitled, </a:t>
            </a:r>
            <a:r>
              <a:rPr lang="en-US" sz="2000" b="1" i="1" dirty="0"/>
              <a:t>“Under the Influence of Music,” </a:t>
            </a:r>
            <a:r>
              <a:rPr lang="en-US" sz="2000" b="1" dirty="0"/>
              <a:t>answer the questions </a:t>
            </a:r>
            <a:r>
              <a:rPr lang="en-US" sz="2000" b="1" dirty="0" smtClean="0"/>
              <a:t>below </a:t>
            </a:r>
            <a:r>
              <a:rPr lang="en-US" sz="2000" b="1" dirty="0" smtClean="0">
                <a:solidFill>
                  <a:srgbClr val="FF0000"/>
                </a:solidFill>
              </a:rPr>
              <a:t>on page 99 of your VPA notebook. Restate the question!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486400"/>
          </a:xfrm>
        </p:spPr>
        <p:txBody>
          <a:bodyPr/>
          <a:lstStyle/>
          <a:p>
            <a:pPr lvl="0"/>
            <a:r>
              <a:rPr lang="en-US" sz="1800" dirty="0" smtClean="0"/>
              <a:t>1) How </a:t>
            </a:r>
            <a:r>
              <a:rPr lang="en-US" sz="1800" dirty="0"/>
              <a:t>many hours of music do teenagers listen to a day? </a:t>
            </a:r>
          </a:p>
          <a:p>
            <a:pPr lvl="1"/>
            <a:r>
              <a:rPr lang="en-US" sz="1600" dirty="0" smtClean="0"/>
              <a:t>A) Do </a:t>
            </a:r>
            <a:r>
              <a:rPr lang="en-US" sz="1600" dirty="0"/>
              <a:t>you listen to more or less than that amount each day?</a:t>
            </a:r>
          </a:p>
          <a:p>
            <a:pPr lvl="1"/>
            <a:r>
              <a:rPr lang="en-US" sz="1600" dirty="0" smtClean="0"/>
              <a:t>B) In </a:t>
            </a:r>
            <a:r>
              <a:rPr lang="en-US" sz="1600" dirty="0"/>
              <a:t>your estimation, how many hours of music do you listen to every day?</a:t>
            </a:r>
          </a:p>
          <a:p>
            <a:pPr lvl="0"/>
            <a:r>
              <a:rPr lang="en-US" sz="1800" dirty="0" smtClean="0"/>
              <a:t>2) How </a:t>
            </a:r>
            <a:r>
              <a:rPr lang="en-US" sz="1800" dirty="0"/>
              <a:t>many references to drugs and alcohol are children exposed to while listening to one hour of music?</a:t>
            </a:r>
          </a:p>
          <a:p>
            <a:pPr lvl="0"/>
            <a:r>
              <a:rPr lang="en-US" sz="1800" dirty="0" smtClean="0"/>
              <a:t>3) A </a:t>
            </a:r>
            <a:r>
              <a:rPr lang="en-US" sz="1800" dirty="0"/>
              <a:t>child listening to music that contains explicit lyrics is nothing new. Why is this study now a major concern? (</a:t>
            </a:r>
            <a:r>
              <a:rPr lang="en-US" sz="1800" i="1" dirty="0"/>
              <a:t>In other words, what has changed about how students listen to music</a:t>
            </a:r>
            <a:r>
              <a:rPr lang="en-US" sz="1800" i="1" dirty="0" smtClean="0"/>
              <a:t>?)</a:t>
            </a:r>
            <a:endParaRPr lang="en-US" sz="1800" dirty="0"/>
          </a:p>
          <a:p>
            <a:pPr lvl="0"/>
            <a:r>
              <a:rPr lang="en-US" sz="1800" dirty="0" smtClean="0"/>
              <a:t>4) What </a:t>
            </a:r>
            <a:r>
              <a:rPr lang="en-US" sz="1800" dirty="0"/>
              <a:t>is the percentage of drug or alcohol references by genre?</a:t>
            </a:r>
          </a:p>
          <a:p>
            <a:pPr lvl="1"/>
            <a:r>
              <a:rPr lang="en-US" sz="1600" dirty="0" smtClean="0"/>
              <a:t>A) Pop </a:t>
            </a:r>
            <a:r>
              <a:rPr lang="en-US" sz="1600" dirty="0"/>
              <a:t>music: </a:t>
            </a:r>
          </a:p>
          <a:p>
            <a:pPr lvl="1"/>
            <a:r>
              <a:rPr lang="en-US" sz="1600" dirty="0" smtClean="0"/>
              <a:t>B) Rock</a:t>
            </a:r>
            <a:r>
              <a:rPr lang="en-US" sz="1600" dirty="0"/>
              <a:t>:</a:t>
            </a:r>
          </a:p>
          <a:p>
            <a:pPr lvl="1"/>
            <a:r>
              <a:rPr lang="en-US" sz="1600" dirty="0" smtClean="0"/>
              <a:t>C) R&amp;B/Hip </a:t>
            </a:r>
            <a:r>
              <a:rPr lang="en-US" sz="1600" dirty="0"/>
              <a:t>Hop:</a:t>
            </a:r>
          </a:p>
          <a:p>
            <a:pPr lvl="1"/>
            <a:r>
              <a:rPr lang="en-US" sz="1600" dirty="0" smtClean="0"/>
              <a:t>D) Country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 smtClean="0"/>
              <a:t>E) Rap</a:t>
            </a:r>
            <a:r>
              <a:rPr lang="en-US" sz="1600" dirty="0"/>
              <a:t>:</a:t>
            </a:r>
          </a:p>
          <a:p>
            <a:pPr lvl="0"/>
            <a:r>
              <a:rPr lang="en-US" sz="1800" dirty="0" smtClean="0"/>
              <a:t>5) What </a:t>
            </a:r>
            <a:r>
              <a:rPr lang="en-US" sz="1800" dirty="0"/>
              <a:t>percentage of songs contain “anti-drug” messages</a:t>
            </a:r>
            <a:r>
              <a:rPr lang="en-US" sz="1800" dirty="0" smtClean="0"/>
              <a:t>?</a:t>
            </a:r>
            <a:endParaRPr lang="en-US" sz="1800" dirty="0"/>
          </a:p>
          <a:p>
            <a:pPr lvl="0"/>
            <a:r>
              <a:rPr lang="en-US" sz="1800" dirty="0" smtClean="0"/>
              <a:t>6) Why </a:t>
            </a:r>
            <a:r>
              <a:rPr lang="en-US" sz="1800" dirty="0"/>
              <a:t>does the article say that music influences identify development more than any other entertainment medium?</a:t>
            </a:r>
          </a:p>
          <a:p>
            <a:endParaRPr lang="en-US" dirty="0"/>
          </a:p>
        </p:txBody>
      </p:sp>
      <p:pic>
        <p:nvPicPr>
          <p:cNvPr id="1026" name="Picture 2" descr="C:\Users\lgallicchio\AppData\Local\Microsoft\Windows\Temporary Internet Files\Content.IE5\20U9ILOG\MC90044066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834114" cy="190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b="1" u="sng" dirty="0" smtClean="0"/>
              <a:t>Music Listening Guide (</a:t>
            </a:r>
            <a:r>
              <a:rPr lang="en-US" sz="3600" b="1" u="sng" dirty="0" smtClean="0"/>
              <a:t>pg. 77)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257800"/>
          </a:xfrm>
        </p:spPr>
        <p:txBody>
          <a:bodyPr/>
          <a:lstStyle/>
          <a:p>
            <a:r>
              <a:rPr lang="en-US" sz="2400" b="1" u="sng" dirty="0" smtClean="0"/>
              <a:t>Basic Information: (Write this on your MLG)</a:t>
            </a:r>
          </a:p>
          <a:p>
            <a:pPr lvl="1"/>
            <a:r>
              <a:rPr lang="en-US" sz="2400" b="1" dirty="0" smtClean="0"/>
              <a:t>(Title) Losing My Way</a:t>
            </a:r>
          </a:p>
          <a:p>
            <a:pPr lvl="1"/>
            <a:r>
              <a:rPr lang="en-US" sz="2400" b="1" dirty="0" smtClean="0"/>
              <a:t>(Composer) Justin Timberlake</a:t>
            </a:r>
          </a:p>
          <a:p>
            <a:pPr lvl="1"/>
            <a:r>
              <a:rPr lang="en-US" sz="2400" b="1" dirty="0" smtClean="0"/>
              <a:t>(Date) 2006</a:t>
            </a:r>
          </a:p>
          <a:p>
            <a:pPr lvl="1"/>
            <a:r>
              <a:rPr lang="en-US" sz="2400" b="1" dirty="0" smtClean="0"/>
              <a:t>(Period/Style) Contemporary/Pop </a:t>
            </a:r>
          </a:p>
          <a:p>
            <a:r>
              <a:rPr lang="en-US" sz="2400" b="1" u="sng" dirty="0" smtClean="0"/>
              <a:t>Items to complete when listening to the song for the first time: </a:t>
            </a:r>
          </a:p>
          <a:p>
            <a:pPr lvl="1"/>
            <a:r>
              <a:rPr lang="en-US" sz="2400" b="1" dirty="0" smtClean="0"/>
              <a:t>Featured Instruments (front page, top)</a:t>
            </a:r>
          </a:p>
          <a:p>
            <a:pPr lvl="1"/>
            <a:r>
              <a:rPr lang="en-US" sz="2400" b="1" dirty="0" smtClean="0"/>
              <a:t>Description</a:t>
            </a:r>
          </a:p>
          <a:p>
            <a:pPr lvl="2"/>
            <a:r>
              <a:rPr lang="en-US" sz="2000" b="1" dirty="0" smtClean="0"/>
              <a:t>What is the subject?	* What are the instruments you hear?</a:t>
            </a:r>
          </a:p>
          <a:p>
            <a:pPr lvl="2"/>
            <a:r>
              <a:rPr lang="en-US" sz="2000" b="1" dirty="0" smtClean="0"/>
              <a:t>What is the tempo?	* What are the lyrics?</a:t>
            </a:r>
          </a:p>
          <a:p>
            <a:pPr lvl="1"/>
            <a:r>
              <a:rPr lang="en-US" sz="2400" b="1" dirty="0" smtClean="0"/>
              <a:t>Interpretation</a:t>
            </a:r>
          </a:p>
          <a:p>
            <a:pPr lvl="2"/>
            <a:r>
              <a:rPr lang="en-US" sz="2000" b="1" dirty="0" smtClean="0"/>
              <a:t>What is the meaning or mood of this work? Cite the lyrics to support your answer. </a:t>
            </a:r>
          </a:p>
          <a:p>
            <a:pPr lvl="2"/>
            <a:r>
              <a:rPr lang="en-US" sz="2000" b="1" dirty="0">
                <a:hlinkClick r:id="rId3"/>
              </a:rPr>
              <a:t>http://</a:t>
            </a:r>
            <a:r>
              <a:rPr lang="en-US" sz="2000" b="1" dirty="0" smtClean="0">
                <a:hlinkClick r:id="rId3"/>
              </a:rPr>
              <a:t>www.youtube.com/watch?v=LHuq-a3lKOQ</a:t>
            </a:r>
            <a:r>
              <a:rPr lang="en-US" sz="2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685800" y="46038"/>
            <a:ext cx="5562600" cy="715962"/>
          </a:xfrm>
        </p:spPr>
        <p:txBody>
          <a:bodyPr/>
          <a:lstStyle/>
          <a:p>
            <a:r>
              <a:rPr lang="en-US" sz="3200" b="1" u="sng" dirty="0" smtClean="0"/>
              <a:t>Music Listening Guide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3733800" cy="5638800"/>
          </a:xfrm>
        </p:spPr>
        <p:txBody>
          <a:bodyPr/>
          <a:lstStyle/>
          <a:p>
            <a:r>
              <a:rPr lang="en-US" sz="2400" b="1" dirty="0" smtClean="0"/>
              <a:t>Items to complete when listening to the song for the first time: </a:t>
            </a:r>
          </a:p>
          <a:p>
            <a:pPr lvl="1"/>
            <a:r>
              <a:rPr lang="en-US" sz="2000" b="1" dirty="0" smtClean="0"/>
              <a:t>Featured Instruments (front page, top)</a:t>
            </a:r>
          </a:p>
          <a:p>
            <a:pPr lvl="1"/>
            <a:r>
              <a:rPr lang="en-US" sz="2000" b="1" dirty="0" smtClean="0"/>
              <a:t>Description</a:t>
            </a:r>
          </a:p>
          <a:p>
            <a:pPr lvl="2"/>
            <a:r>
              <a:rPr lang="en-US" sz="1800" b="1" dirty="0" smtClean="0"/>
              <a:t>What is the subject?</a:t>
            </a:r>
          </a:p>
          <a:p>
            <a:pPr lvl="2"/>
            <a:r>
              <a:rPr lang="en-US" sz="1800" b="1" dirty="0" smtClean="0"/>
              <a:t>What are the instruments you hear?</a:t>
            </a:r>
          </a:p>
          <a:p>
            <a:pPr lvl="2"/>
            <a:r>
              <a:rPr lang="en-US" sz="1800" b="1" dirty="0" smtClean="0"/>
              <a:t>What is the tempo?</a:t>
            </a:r>
          </a:p>
          <a:p>
            <a:pPr lvl="2"/>
            <a:r>
              <a:rPr lang="en-US" sz="1800" b="1" dirty="0" smtClean="0"/>
              <a:t>What are the lyrics?</a:t>
            </a:r>
          </a:p>
          <a:p>
            <a:pPr lvl="1"/>
            <a:r>
              <a:rPr lang="en-US" sz="2000" b="1" dirty="0" smtClean="0"/>
              <a:t>Interpretation</a:t>
            </a:r>
          </a:p>
          <a:p>
            <a:pPr lvl="2"/>
            <a:r>
              <a:rPr lang="en-US" sz="1800" b="1" dirty="0" smtClean="0"/>
              <a:t>What is the meaning or mood of this work? Cite the lyrics to support your answer.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42518"/>
            <a:ext cx="46482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Losing My </a:t>
            </a:r>
            <a:r>
              <a:rPr lang="en-US" b="1" i="1" dirty="0" smtClean="0"/>
              <a:t>Way</a:t>
            </a:r>
          </a:p>
          <a:p>
            <a:endParaRPr lang="en-US" sz="600" b="1" i="1" dirty="0" smtClean="0"/>
          </a:p>
          <a:p>
            <a:r>
              <a:rPr lang="en-US" sz="1400" b="1" dirty="0" smtClean="0"/>
              <a:t>Hi </a:t>
            </a:r>
            <a:r>
              <a:rPr lang="en-US" sz="1400" b="1" dirty="0"/>
              <a:t>my name is Bob and I work at my job</a:t>
            </a:r>
            <a:br>
              <a:rPr lang="en-US" sz="1400" b="1" dirty="0"/>
            </a:br>
            <a:r>
              <a:rPr lang="en-US" sz="1400" b="1" dirty="0"/>
              <a:t>I make forty-something dollars a day</a:t>
            </a:r>
            <a:br>
              <a:rPr lang="en-US" sz="1400" b="1" dirty="0"/>
            </a:br>
            <a:r>
              <a:rPr lang="en-US" sz="1400" b="1" dirty="0"/>
              <a:t>I used to be the man in my hometown</a:t>
            </a:r>
            <a:br>
              <a:rPr lang="en-US" sz="1400" b="1" dirty="0"/>
            </a:br>
            <a:r>
              <a:rPr lang="en-US" sz="1400" b="1" dirty="0"/>
              <a:t>Until I started to lose my way</a:t>
            </a:r>
            <a:br>
              <a:rPr lang="en-US" sz="1400" b="1" dirty="0"/>
            </a:br>
            <a:r>
              <a:rPr lang="en-US" sz="1400" b="1" dirty="0"/>
              <a:t>It all goes back to when I dropped out at school</a:t>
            </a:r>
            <a:br>
              <a:rPr lang="en-US" sz="1400" b="1" dirty="0"/>
            </a:br>
            <a:r>
              <a:rPr lang="en-US" sz="1400" b="1" dirty="0"/>
              <a:t>Having fun, I was living the life</a:t>
            </a:r>
            <a:br>
              <a:rPr lang="en-US" sz="1400" b="1" dirty="0"/>
            </a:br>
            <a:r>
              <a:rPr lang="en-US" sz="1400" b="1" dirty="0"/>
              <a:t>But now I got a problem with that little white rock</a:t>
            </a:r>
            <a:br>
              <a:rPr lang="en-US" sz="1400" b="1" dirty="0"/>
            </a:br>
            <a:r>
              <a:rPr lang="en-US" sz="1400" b="1" dirty="0"/>
              <a:t>See I can't put down the pipe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And...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It is breaking me down</a:t>
            </a:r>
            <a:br>
              <a:rPr lang="en-US" sz="1400" b="1" dirty="0"/>
            </a:br>
            <a:r>
              <a:rPr lang="en-US" sz="1400" b="1" dirty="0"/>
              <a:t>Watching the world spin round</a:t>
            </a:r>
            <a:br>
              <a:rPr lang="en-US" sz="1400" b="1" dirty="0"/>
            </a:br>
            <a:r>
              <a:rPr lang="en-US" sz="1400" b="1" dirty="0"/>
              <a:t>While my dreams fall down</a:t>
            </a:r>
            <a:br>
              <a:rPr lang="en-US" sz="1400" b="1" dirty="0"/>
            </a:br>
            <a:r>
              <a:rPr lang="en-US" sz="1400" b="1" dirty="0"/>
              <a:t>Is anybody out there?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It is breaking me down</a:t>
            </a:r>
            <a:br>
              <a:rPr lang="en-US" sz="1400" b="1" dirty="0"/>
            </a:br>
            <a:r>
              <a:rPr lang="en-US" sz="1400" b="1" dirty="0"/>
              <a:t>No more friends around...</a:t>
            </a:r>
            <a:br>
              <a:rPr lang="en-US" sz="1400" b="1" dirty="0"/>
            </a:br>
            <a:r>
              <a:rPr lang="en-US" sz="1400" b="1" dirty="0"/>
              <a:t>And my dreams fall down...</a:t>
            </a:r>
            <a:br>
              <a:rPr lang="en-US" sz="1400" b="1" dirty="0"/>
            </a:br>
            <a:r>
              <a:rPr lang="en-US" sz="1400" b="1" dirty="0"/>
              <a:t>Is anybody out there?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0070C0"/>
                </a:solidFill>
              </a:rPr>
              <a:t>Can anybody out there hear me?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'Cause I can't seem to hear myself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Can anybody out there see me?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'Cause I can't seem to see myself...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There's </a:t>
            </a:r>
            <a:r>
              <a:rPr lang="en-US" sz="1400" b="1" dirty="0" err="1">
                <a:solidFill>
                  <a:srgbClr val="0070C0"/>
                </a:solidFill>
              </a:rPr>
              <a:t>gotta</a:t>
            </a:r>
            <a:r>
              <a:rPr lang="en-US" sz="1400" b="1" dirty="0">
                <a:solidFill>
                  <a:srgbClr val="0070C0"/>
                </a:solidFill>
              </a:rPr>
              <a:t> be a heaven somewhere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Can you save me from this hell?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Can anybody out there feel me?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'Cause I can't seem to feel myself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endParaRPr lang="en-US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4191000" y="0"/>
            <a:ext cx="4571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83" t="9989" b="37335"/>
          <a:stretch/>
        </p:blipFill>
        <p:spPr>
          <a:xfrm>
            <a:off x="228600" y="76200"/>
            <a:ext cx="8763000" cy="6705600"/>
          </a:xfrm>
        </p:spPr>
      </p:pic>
    </p:spTree>
    <p:extLst>
      <p:ext uri="{BB962C8B-B14F-4D97-AF65-F5344CB8AC3E}">
        <p14:creationId xmlns:p14="http://schemas.microsoft.com/office/powerpoint/2010/main" val="3171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28" t="62183" r="3393" b="1"/>
          <a:stretch/>
        </p:blipFill>
        <p:spPr>
          <a:xfrm>
            <a:off x="228600" y="381000"/>
            <a:ext cx="8859614" cy="5867400"/>
          </a:xfrm>
        </p:spPr>
      </p:pic>
    </p:spTree>
    <p:extLst>
      <p:ext uri="{BB962C8B-B14F-4D97-AF65-F5344CB8AC3E}">
        <p14:creationId xmlns:p14="http://schemas.microsoft.com/office/powerpoint/2010/main" val="39882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571" r="2002" b="43810"/>
          <a:stretch/>
        </p:blipFill>
        <p:spPr>
          <a:xfrm>
            <a:off x="228600" y="304800"/>
            <a:ext cx="8749715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Unity and the Music Process:</a:t>
            </a:r>
            <a:br>
              <a:rPr lang="en-US" dirty="0" smtClean="0"/>
            </a:br>
            <a:r>
              <a:rPr lang="en-US" i="1" dirty="0" smtClean="0"/>
              <a:t>Careers Profile- Eminem </a:t>
            </a:r>
            <a:r>
              <a:rPr lang="en-US" b="1" dirty="0" smtClean="0">
                <a:solidFill>
                  <a:srgbClr val="FF0000"/>
                </a:solidFill>
              </a:rPr>
              <a:t>pg. 78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0198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Objective: </a:t>
            </a:r>
          </a:p>
          <a:p>
            <a:pPr lvl="1"/>
            <a:r>
              <a:rPr lang="en-US" dirty="0" smtClean="0"/>
              <a:t>To understand how the elements of music are used by successful professionals (Eminem)</a:t>
            </a:r>
          </a:p>
          <a:p>
            <a:r>
              <a:rPr lang="en-US" sz="3400" dirty="0" smtClean="0"/>
              <a:t>Assignment: </a:t>
            </a:r>
          </a:p>
          <a:p>
            <a:pPr lvl="1"/>
            <a:r>
              <a:rPr lang="en-US" dirty="0" smtClean="0"/>
              <a:t>While watching the following interview, answer the questions provided on your handout</a:t>
            </a:r>
          </a:p>
          <a:p>
            <a:r>
              <a:rPr lang="en-US" sz="3400" dirty="0" smtClean="0"/>
              <a:t>Guiding Thought: </a:t>
            </a:r>
          </a:p>
          <a:p>
            <a:pPr lvl="1"/>
            <a:r>
              <a:rPr lang="en-US" dirty="0" smtClean="0"/>
              <a:t>Pay attention to the process of how he uses words to create his lyrics</a:t>
            </a:r>
          </a:p>
          <a:p>
            <a:r>
              <a:rPr lang="en-US" sz="3400" dirty="0" smtClean="0"/>
              <a:t>Expectations:</a:t>
            </a:r>
          </a:p>
          <a:p>
            <a:pPr lvl="1"/>
            <a:r>
              <a:rPr lang="en-US" dirty="0" smtClean="0"/>
              <a:t>No talking</a:t>
            </a:r>
          </a:p>
          <a:p>
            <a:pPr lvl="1"/>
            <a:r>
              <a:rPr lang="en-US" dirty="0" smtClean="0"/>
              <a:t>Eyes on the screen (except when writing correct answers)</a:t>
            </a:r>
          </a:p>
          <a:p>
            <a:pPr lvl="1"/>
            <a:r>
              <a:rPr lang="en-US" dirty="0" smtClean="0"/>
              <a:t>Learn from one of the most successful rappers  of this century </a:t>
            </a:r>
          </a:p>
          <a:p>
            <a:pPr lvl="1"/>
            <a:r>
              <a:rPr lang="en-US" dirty="0" smtClean="0"/>
              <a:t>Questions are due at the end of the video</a:t>
            </a:r>
          </a:p>
        </p:txBody>
      </p:sp>
      <p:pic>
        <p:nvPicPr>
          <p:cNvPr id="3074" name="Picture 2" descr="C:\Users\Lornadoone\AppData\Local\Microsoft\Windows\Temporary Internet Files\Content.IE5\O7B03XE0\MC9004381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828800"/>
            <a:ext cx="2895600" cy="403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477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http://www.youtube.com/watch?v=0XAoWDChiUw&amp;feature=related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Writing Process:</a:t>
            </a:r>
            <a:br>
              <a:rPr lang="en-US" sz="3200" dirty="0" smtClean="0"/>
            </a:br>
            <a:r>
              <a:rPr lang="en-US" sz="3200" dirty="0" err="1" smtClean="0"/>
              <a:t>Cinquian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(Pg. 78)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Objective: </a:t>
            </a:r>
          </a:p>
          <a:p>
            <a:pPr lvl="1"/>
            <a:r>
              <a:rPr lang="en-US" sz="2400" dirty="0" smtClean="0"/>
              <a:t>To determine a topic you would like to protest against</a:t>
            </a:r>
          </a:p>
          <a:p>
            <a:pPr lvl="1"/>
            <a:r>
              <a:rPr lang="en-US" sz="2400" dirty="0" smtClean="0"/>
              <a:t>To write a </a:t>
            </a:r>
            <a:r>
              <a:rPr lang="en-US" sz="2400" dirty="0" err="1" smtClean="0"/>
              <a:t>cinquian</a:t>
            </a:r>
            <a:r>
              <a:rPr lang="en-US" sz="2400" dirty="0" smtClean="0"/>
              <a:t> that helps define and describe the problem </a:t>
            </a:r>
          </a:p>
          <a:p>
            <a:r>
              <a:rPr lang="en-US" sz="2800" dirty="0"/>
              <a:t>Assignment: </a:t>
            </a:r>
          </a:p>
          <a:p>
            <a:pPr lvl="1"/>
            <a:r>
              <a:rPr lang="en-US" sz="2400" dirty="0"/>
              <a:t>Complete the following format to write a </a:t>
            </a:r>
            <a:r>
              <a:rPr lang="en-US" sz="2400" dirty="0" err="1"/>
              <a:t>cinquian</a:t>
            </a:r>
            <a:r>
              <a:rPr lang="en-US" sz="2400" dirty="0"/>
              <a:t> about your protest topic in the space provided on your learning guide</a:t>
            </a:r>
          </a:p>
          <a:p>
            <a:r>
              <a:rPr lang="en-US" sz="2800" dirty="0" err="1" smtClean="0"/>
              <a:t>Cinquian</a:t>
            </a:r>
            <a:r>
              <a:rPr lang="en-US" sz="2800" dirty="0" smtClean="0"/>
              <a:t> Format: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4953000"/>
            <a:ext cx="441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" y="5018314"/>
            <a:ext cx="41910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Words Per Line</a:t>
            </a:r>
          </a:p>
          <a:p>
            <a:pPr algn="ctr"/>
            <a:r>
              <a:rPr lang="en-US" b="1" dirty="0"/>
              <a:t>Line 1</a:t>
            </a:r>
            <a:r>
              <a:rPr lang="en-US" dirty="0"/>
              <a:t>-1 word </a:t>
            </a:r>
          </a:p>
          <a:p>
            <a:pPr algn="ctr"/>
            <a:r>
              <a:rPr lang="en-US" b="1" dirty="0"/>
              <a:t>Line 2</a:t>
            </a:r>
            <a:r>
              <a:rPr lang="en-US" dirty="0"/>
              <a:t>-2 words </a:t>
            </a:r>
          </a:p>
          <a:p>
            <a:pPr algn="ctr"/>
            <a:r>
              <a:rPr lang="en-US" b="1" dirty="0"/>
              <a:t>Line 3</a:t>
            </a:r>
            <a:r>
              <a:rPr lang="en-US" dirty="0"/>
              <a:t>-3 words </a:t>
            </a:r>
          </a:p>
          <a:p>
            <a:pPr algn="ctr"/>
            <a:r>
              <a:rPr lang="en-US" b="1" dirty="0"/>
              <a:t>Line 4</a:t>
            </a:r>
            <a:r>
              <a:rPr lang="en-US" dirty="0"/>
              <a:t>-4 words </a:t>
            </a:r>
          </a:p>
          <a:p>
            <a:pPr algn="ctr"/>
            <a:r>
              <a:rPr lang="en-US" b="1" dirty="0"/>
              <a:t>Line 5</a:t>
            </a:r>
            <a:r>
              <a:rPr lang="en-US" dirty="0"/>
              <a:t>-1 </a:t>
            </a:r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4953000"/>
            <a:ext cx="4191000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5018314"/>
            <a:ext cx="40386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Subject Overview: </a:t>
            </a:r>
            <a:r>
              <a:rPr lang="en-US" b="1" i="1" u="sng" dirty="0"/>
              <a:t>Both Options</a:t>
            </a:r>
            <a:endParaRPr lang="en-US" b="1" u="sng" dirty="0"/>
          </a:p>
          <a:p>
            <a:pPr algn="ctr"/>
            <a:r>
              <a:rPr lang="en-US" dirty="0"/>
              <a:t>Title </a:t>
            </a:r>
          </a:p>
          <a:p>
            <a:pPr algn="ctr"/>
            <a:r>
              <a:rPr lang="en-US" dirty="0"/>
              <a:t>Description of the title </a:t>
            </a:r>
          </a:p>
          <a:p>
            <a:pPr algn="ctr"/>
            <a:r>
              <a:rPr lang="en-US" dirty="0"/>
              <a:t>Some action about the title </a:t>
            </a:r>
          </a:p>
          <a:p>
            <a:pPr algn="ctr"/>
            <a:r>
              <a:rPr lang="en-US" dirty="0"/>
              <a:t>Feeling about the title </a:t>
            </a:r>
          </a:p>
          <a:p>
            <a:pPr algn="ctr"/>
            <a:r>
              <a:rPr lang="en-US" dirty="0"/>
              <a:t>Synonym (similar word) for </a:t>
            </a:r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1040</Words>
  <Application>Microsoft Office PowerPoint</Application>
  <PresentationFormat>On-screen Show (4:3)</PresentationFormat>
  <Paragraphs>208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Opening Agenda</vt:lpstr>
      <vt:lpstr>Research analysis: While reading the article entitled, “Under the Influence of Music,” answer the questions below on page 99 of your VPA notebook. Restate the question! </vt:lpstr>
      <vt:lpstr>Music Listening Guide (pg. 77)</vt:lpstr>
      <vt:lpstr>Music Listening Guide</vt:lpstr>
      <vt:lpstr>PowerPoint Presentation</vt:lpstr>
      <vt:lpstr>PowerPoint Presentation</vt:lpstr>
      <vt:lpstr>PowerPoint Presentation</vt:lpstr>
      <vt:lpstr>Unity and the Music Process: Careers Profile- Eminem pg. 78</vt:lpstr>
      <vt:lpstr>The Writing Process: Cinquian (Pg. 78) </vt:lpstr>
      <vt:lpstr>Writing Process Creating the Lyrics</vt:lpstr>
      <vt:lpstr>The Science of Language: Word Bending Cinquain</vt:lpstr>
      <vt:lpstr>Word Bending Cinquain pg. 78</vt:lpstr>
      <vt:lpstr>Exit Slip</vt:lpstr>
      <vt:lpstr>Young Beezy’s Example</vt:lpstr>
      <vt:lpstr>Exit Slip</vt:lpstr>
      <vt:lpstr>Young Beezy’s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</dc:title>
  <dc:creator>lgallicchio</dc:creator>
  <cp:lastModifiedBy>McDonald, Benjamin</cp:lastModifiedBy>
  <cp:revision>129</cp:revision>
  <dcterms:created xsi:type="dcterms:W3CDTF">2009-09-10T11:54:57Z</dcterms:created>
  <dcterms:modified xsi:type="dcterms:W3CDTF">2016-09-16T16:22:46Z</dcterms:modified>
</cp:coreProperties>
</file>