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62" r:id="rId3"/>
    <p:sldId id="278" r:id="rId4"/>
    <p:sldId id="279" r:id="rId5"/>
    <p:sldId id="257" r:id="rId6"/>
    <p:sldId id="274" r:id="rId7"/>
    <p:sldId id="258" r:id="rId8"/>
    <p:sldId id="280" r:id="rId9"/>
    <p:sldId id="261" r:id="rId10"/>
    <p:sldId id="287" r:id="rId11"/>
    <p:sldId id="288" r:id="rId12"/>
    <p:sldId id="289" r:id="rId13"/>
    <p:sldId id="264" r:id="rId14"/>
    <p:sldId id="293" r:id="rId15"/>
    <p:sldId id="266" r:id="rId16"/>
    <p:sldId id="290" r:id="rId17"/>
    <p:sldId id="291" r:id="rId18"/>
    <p:sldId id="265" r:id="rId19"/>
    <p:sldId id="292" r:id="rId20"/>
    <p:sldId id="267" r:id="rId21"/>
    <p:sldId id="295" r:id="rId22"/>
    <p:sldId id="281" r:id="rId23"/>
    <p:sldId id="294" r:id="rId24"/>
    <p:sldId id="282" r:id="rId25"/>
    <p:sldId id="283" r:id="rId26"/>
    <p:sldId id="284" r:id="rId27"/>
    <p:sldId id="285" r:id="rId28"/>
    <p:sldId id="286" r:id="rId29"/>
    <p:sldId id="273" r:id="rId30"/>
    <p:sldId id="26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1E0CF-8179-445D-BB7C-FD2209006B0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4747B-E120-438E-A6A5-8BA0120F7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1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Teacher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Yes, the bishop of Arezzo claimed that “even boys of (Guido’s) church should surpass in the practice of music the fully trained veterans of all other places.” </a:t>
            </a:r>
            <a:endParaRPr lang="en-US" dirty="0" smtClean="0"/>
          </a:p>
          <a:p>
            <a:r>
              <a:rPr lang="en-US" dirty="0" smtClean="0"/>
              <a:t>3) a)</a:t>
            </a:r>
            <a:r>
              <a:rPr lang="en-US" baseline="0" dirty="0" smtClean="0"/>
              <a:t> a line staff for writing music b) “do, re, me” for teaching pitch c) “the </a:t>
            </a:r>
            <a:r>
              <a:rPr lang="en-US" baseline="0" dirty="0" err="1" smtClean="0"/>
              <a:t>Guidonian</a:t>
            </a:r>
            <a:r>
              <a:rPr lang="en-US" baseline="0" dirty="0" smtClean="0"/>
              <a:t> Hand”</a:t>
            </a:r>
          </a:p>
          <a:p>
            <a:r>
              <a:rPr lang="en-US" baseline="0" dirty="0" smtClean="0"/>
              <a:t>4) “</a:t>
            </a:r>
            <a:r>
              <a:rPr lang="en-US" baseline="0" dirty="0" err="1" smtClean="0"/>
              <a:t>Ut</a:t>
            </a:r>
            <a:r>
              <a:rPr lang="en-US" baseline="0" dirty="0" smtClean="0"/>
              <a:t>, Re, mi” from the first syllables of a hymn to St. John</a:t>
            </a:r>
          </a:p>
          <a:p>
            <a:r>
              <a:rPr lang="en-US" baseline="0" dirty="0" smtClean="0"/>
              <a:t>5) A system of keeping a choir together. Guido would point to a knuckle or a finger tip and the choir would know what to sing.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4747B-E120-438E-A6A5-8BA0120F78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1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1EAE3-262E-47C3-9FA1-79A27E36B0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38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1EAE3-262E-47C3-9FA1-79A27E36B0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49546-DAE0-4FB1-A7CE-F8FAD56526F6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0BE005-096A-40CB-A5D8-E6FEF934E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longwood.edu/staff/swansoncl/Sightsinging/hand.gif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riciagray.net/Musichtmls/Flash/guido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riciagray.net/Musichtmls/Flash/guido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7338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Music Notation: Day </a:t>
            </a:r>
            <a:r>
              <a:rPr lang="en-US" sz="4000" b="1" u="sng" dirty="0"/>
              <a:t>1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3600" dirty="0" smtClean="0"/>
              <a:t>Note and Rest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67417"/>
          <a:stretch/>
        </p:blipFill>
        <p:spPr bwMode="auto">
          <a:xfrm>
            <a:off x="1447800" y="1219200"/>
            <a:ext cx="6858000" cy="17526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4447" r="67693" b="54763"/>
          <a:stretch/>
        </p:blipFill>
        <p:spPr bwMode="auto">
          <a:xfrm>
            <a:off x="1019908" y="2514600"/>
            <a:ext cx="1494692" cy="533400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47584"/>
          <a:stretch/>
        </p:blipFill>
        <p:spPr bwMode="auto">
          <a:xfrm>
            <a:off x="1447800" y="1219200"/>
            <a:ext cx="6858000" cy="28194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4447" r="67693" b="54763"/>
          <a:stretch/>
        </p:blipFill>
        <p:spPr bwMode="auto">
          <a:xfrm>
            <a:off x="1019908" y="2514600"/>
            <a:ext cx="1494692" cy="533400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1" name="Picture 10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64945" b="38859"/>
          <a:stretch/>
        </p:blipFill>
        <p:spPr bwMode="auto">
          <a:xfrm>
            <a:off x="533400" y="3352800"/>
            <a:ext cx="1524000" cy="557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8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27750"/>
          <a:stretch/>
        </p:blipFill>
        <p:spPr bwMode="auto">
          <a:xfrm>
            <a:off x="1447800" y="1219200"/>
            <a:ext cx="6858000" cy="38862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4447" r="67693" b="54763"/>
          <a:stretch/>
        </p:blipFill>
        <p:spPr bwMode="auto">
          <a:xfrm>
            <a:off x="1019908" y="2514600"/>
            <a:ext cx="1494692" cy="533400"/>
          </a:xfrm>
          <a:prstGeom prst="rect">
            <a:avLst/>
          </a:prstGeom>
          <a:noFill/>
        </p:spPr>
      </p:pic>
      <p:pic>
        <p:nvPicPr>
          <p:cNvPr id="6" name="Picture 5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64945" b="38859"/>
          <a:stretch/>
        </p:blipFill>
        <p:spPr bwMode="auto">
          <a:xfrm>
            <a:off x="533400" y="3352800"/>
            <a:ext cx="1524000" cy="557602"/>
          </a:xfrm>
          <a:prstGeom prst="rect">
            <a:avLst/>
          </a:prstGeom>
          <a:noFill/>
        </p:spPr>
      </p:pic>
      <p:pic>
        <p:nvPicPr>
          <p:cNvPr id="7" name="Picture 6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6" t="69153" r="65912" b="21500"/>
          <a:stretch/>
        </p:blipFill>
        <p:spPr bwMode="auto">
          <a:xfrm>
            <a:off x="381000" y="4419600"/>
            <a:ext cx="1320018" cy="462002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6500"/>
          <a:stretch/>
        </p:blipFill>
        <p:spPr bwMode="auto">
          <a:xfrm>
            <a:off x="1447800" y="1219200"/>
            <a:ext cx="6858000" cy="50292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4447" r="67693" b="54763"/>
          <a:stretch/>
        </p:blipFill>
        <p:spPr bwMode="auto">
          <a:xfrm>
            <a:off x="1019908" y="2514600"/>
            <a:ext cx="1494692" cy="533400"/>
          </a:xfrm>
          <a:prstGeom prst="rect">
            <a:avLst/>
          </a:prstGeom>
          <a:noFill/>
        </p:spPr>
      </p:pic>
      <p:pic>
        <p:nvPicPr>
          <p:cNvPr id="6" name="Picture 5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64945" b="38859"/>
          <a:stretch/>
        </p:blipFill>
        <p:spPr bwMode="auto">
          <a:xfrm>
            <a:off x="533400" y="3352800"/>
            <a:ext cx="1524000" cy="557602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090" t="85817" r="75912" b="3197"/>
          <a:stretch/>
        </p:blipFill>
        <p:spPr bwMode="auto">
          <a:xfrm>
            <a:off x="304800" y="5486400"/>
            <a:ext cx="1066800" cy="543004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1" name="Picture 10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6" t="69153" r="65912" b="21500"/>
          <a:stretch/>
        </p:blipFill>
        <p:spPr bwMode="auto">
          <a:xfrm>
            <a:off x="381000" y="4419600"/>
            <a:ext cx="1320018" cy="462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60000" t="11690" r="7143" b="5073"/>
          <a:stretch/>
        </p:blipFill>
        <p:spPr bwMode="auto">
          <a:xfrm>
            <a:off x="3505200" y="1162176"/>
            <a:ext cx="1905000" cy="490998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2542" b="16349"/>
          <a:stretch/>
        </p:blipFill>
        <p:spPr>
          <a:xfrm>
            <a:off x="609600" y="533400"/>
            <a:ext cx="2819400" cy="57409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67400" y="572132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Rest Value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4 counts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2 counts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1 count	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½ count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¼ count	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 rot="459826">
            <a:off x="4888933" y="1234622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HOLE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587230">
            <a:off x="4878994" y="2372926"/>
            <a:ext cx="939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HAT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624352" y="2603722"/>
            <a:ext cx="1243048" cy="25478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622928" y="1529232"/>
            <a:ext cx="1243048" cy="25478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 rotWithShape="1">
          <a:blip r:embed="rId2" cstate="print"/>
          <a:srcRect b="93019"/>
          <a:stretch/>
        </p:blipFill>
        <p:spPr bwMode="auto">
          <a:xfrm>
            <a:off x="1219200" y="1219200"/>
            <a:ext cx="7391400" cy="381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 rot="21152141">
            <a:off x="6421647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81600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4409" r="78571" b="74801"/>
          <a:stretch/>
        </p:blipFill>
        <p:spPr bwMode="auto">
          <a:xfrm>
            <a:off x="762000" y="1219200"/>
            <a:ext cx="914400" cy="533400"/>
          </a:xfrm>
          <a:prstGeom prst="rect">
            <a:avLst/>
          </a:prstGeom>
          <a:noFill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 rotWithShape="1">
          <a:blip r:embed="rId2" cstate="print"/>
          <a:srcRect t="-1" b="73470"/>
          <a:stretch/>
        </p:blipFill>
        <p:spPr bwMode="auto">
          <a:xfrm>
            <a:off x="1219973" y="1219201"/>
            <a:ext cx="7391400" cy="144779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 rot="21152141">
            <a:off x="7871028" y="1771513"/>
            <a:ext cx="10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HAT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916310" y="2057400"/>
            <a:ext cx="933063" cy="3579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21152141">
            <a:off x="6422420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82373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78571" b="74801"/>
          <a:stretch/>
        </p:blipFill>
        <p:spPr bwMode="auto">
          <a:xfrm>
            <a:off x="762773" y="1295400"/>
            <a:ext cx="914400" cy="457200"/>
          </a:xfrm>
          <a:prstGeom prst="rect">
            <a:avLst/>
          </a:prstGeom>
          <a:noFill/>
        </p:spPr>
      </p:pic>
      <p:pic>
        <p:nvPicPr>
          <p:cNvPr id="13" name="Picture 12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2905" r="80549" b="54763"/>
          <a:stretch/>
        </p:blipFill>
        <p:spPr bwMode="auto">
          <a:xfrm>
            <a:off x="639681" y="2209800"/>
            <a:ext cx="808892" cy="609599"/>
          </a:xfrm>
          <a:prstGeom prst="rect">
            <a:avLst/>
          </a:prstGeom>
          <a:noFill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 rotWithShape="1">
          <a:blip r:embed="rId2" cstate="print"/>
          <a:srcRect b="49733"/>
          <a:stretch/>
        </p:blipFill>
        <p:spPr bwMode="auto">
          <a:xfrm>
            <a:off x="1219200" y="1219201"/>
            <a:ext cx="7391400" cy="2743200"/>
          </a:xfrm>
          <a:prstGeom prst="rect">
            <a:avLst/>
          </a:prstGeom>
          <a:noFill/>
        </p:spPr>
      </p:pic>
      <p:pic>
        <p:nvPicPr>
          <p:cNvPr id="7" name="Picture 6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78571" b="74801"/>
          <a:stretch/>
        </p:blipFill>
        <p:spPr bwMode="auto">
          <a:xfrm>
            <a:off x="762000" y="1295400"/>
            <a:ext cx="914400" cy="457200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2905" r="80549" b="54763"/>
          <a:stretch/>
        </p:blipFill>
        <p:spPr bwMode="auto">
          <a:xfrm>
            <a:off x="638908" y="2209800"/>
            <a:ext cx="808892" cy="609599"/>
          </a:xfrm>
          <a:prstGeom prst="rect">
            <a:avLst/>
          </a:prstGeom>
          <a:noFill/>
        </p:spPr>
      </p:pic>
      <p:pic>
        <p:nvPicPr>
          <p:cNvPr id="9" name="Picture 8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76373" b="36265"/>
          <a:stretch/>
        </p:blipFill>
        <p:spPr bwMode="auto">
          <a:xfrm>
            <a:off x="762000" y="3338202"/>
            <a:ext cx="914400" cy="68580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52141">
            <a:off x="7871028" y="1771513"/>
            <a:ext cx="10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HAT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916310" y="2057400"/>
            <a:ext cx="933063" cy="3579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21152141">
            <a:off x="6422420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82373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0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 rotWithShape="1">
          <a:blip r:embed="rId2" cstate="print"/>
          <a:srcRect b="28788"/>
          <a:stretch/>
        </p:blipFill>
        <p:spPr bwMode="auto">
          <a:xfrm>
            <a:off x="1219200" y="1219201"/>
            <a:ext cx="7391400" cy="3886200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78571" b="74801"/>
          <a:stretch/>
        </p:blipFill>
        <p:spPr bwMode="auto">
          <a:xfrm>
            <a:off x="762000" y="1295400"/>
            <a:ext cx="914400" cy="457200"/>
          </a:xfrm>
          <a:prstGeom prst="rect">
            <a:avLst/>
          </a:prstGeom>
          <a:noFill/>
        </p:spPr>
      </p:pic>
      <p:pic>
        <p:nvPicPr>
          <p:cNvPr id="9" name="Picture 8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2905" r="80549" b="54763"/>
          <a:stretch/>
        </p:blipFill>
        <p:spPr bwMode="auto">
          <a:xfrm>
            <a:off x="638908" y="2209800"/>
            <a:ext cx="808892" cy="609599"/>
          </a:xfrm>
          <a:prstGeom prst="rect">
            <a:avLst/>
          </a:prstGeom>
          <a:noFill/>
        </p:spPr>
      </p:pic>
      <p:pic>
        <p:nvPicPr>
          <p:cNvPr id="10" name="Picture 9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76373" b="36265"/>
          <a:stretch/>
        </p:blipFill>
        <p:spPr bwMode="auto">
          <a:xfrm>
            <a:off x="762000" y="3338202"/>
            <a:ext cx="914400" cy="685800"/>
          </a:xfrm>
          <a:prstGeom prst="rect">
            <a:avLst/>
          </a:prstGeom>
          <a:noFill/>
        </p:spPr>
      </p:pic>
      <p:pic>
        <p:nvPicPr>
          <p:cNvPr id="11" name="Picture 10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69153" r="76923" b="20056"/>
          <a:stretch/>
        </p:blipFill>
        <p:spPr bwMode="auto">
          <a:xfrm>
            <a:off x="508782" y="4576802"/>
            <a:ext cx="885092" cy="533399"/>
          </a:xfrm>
          <a:prstGeom prst="rect">
            <a:avLst/>
          </a:prstGeom>
          <a:noFill/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152141">
            <a:off x="7871028" y="1771513"/>
            <a:ext cx="10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HAT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916310" y="2057400"/>
            <a:ext cx="933063" cy="3579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 rot="21152141">
            <a:off x="6422420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182373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7391400" cy="5457203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78571" b="74801"/>
          <a:stretch/>
        </p:blipFill>
        <p:spPr bwMode="auto">
          <a:xfrm>
            <a:off x="762000" y="1295400"/>
            <a:ext cx="914400" cy="457200"/>
          </a:xfrm>
          <a:prstGeom prst="rect">
            <a:avLst/>
          </a:prstGeom>
          <a:noFill/>
        </p:spPr>
      </p:pic>
      <p:pic>
        <p:nvPicPr>
          <p:cNvPr id="6" name="Picture 5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2905" r="80549" b="54763"/>
          <a:stretch/>
        </p:blipFill>
        <p:spPr bwMode="auto">
          <a:xfrm>
            <a:off x="638908" y="2209800"/>
            <a:ext cx="808892" cy="609599"/>
          </a:xfrm>
          <a:prstGeom prst="rect">
            <a:avLst/>
          </a:prstGeom>
          <a:noFill/>
        </p:spPr>
      </p:pic>
      <p:pic>
        <p:nvPicPr>
          <p:cNvPr id="7" name="Picture 6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76373" b="36265"/>
          <a:stretch/>
        </p:blipFill>
        <p:spPr bwMode="auto">
          <a:xfrm>
            <a:off x="762000" y="3338202"/>
            <a:ext cx="914400" cy="685800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69153" r="76923" b="20056"/>
          <a:stretch/>
        </p:blipFill>
        <p:spPr bwMode="auto">
          <a:xfrm>
            <a:off x="508782" y="4576802"/>
            <a:ext cx="885092" cy="533399"/>
          </a:xfrm>
          <a:prstGeom prst="rect">
            <a:avLst/>
          </a:prstGeom>
          <a:noFill/>
        </p:spPr>
      </p:pic>
      <p:pic>
        <p:nvPicPr>
          <p:cNvPr id="9" name="Picture 8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090" t="85817" r="75912" b="3197"/>
          <a:stretch/>
        </p:blipFill>
        <p:spPr bwMode="auto">
          <a:xfrm>
            <a:off x="381000" y="6248400"/>
            <a:ext cx="1066800" cy="543004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52141">
            <a:off x="7871028" y="1771513"/>
            <a:ext cx="10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HAT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916310" y="2057400"/>
            <a:ext cx="933063" cy="3579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21152141">
            <a:off x="6422420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82373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228600"/>
            <a:ext cx="4114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3400" y="1216152"/>
            <a:ext cx="8140446" cy="493776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Things to Get: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Handouts from the table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Things to Do: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Opener: </a:t>
            </a:r>
          </a:p>
          <a:p>
            <a:pPr lvl="2"/>
            <a:r>
              <a:rPr lang="en-US" sz="1800" dirty="0" smtClean="0">
                <a:solidFill>
                  <a:schemeClr val="bg1"/>
                </a:solidFill>
              </a:rPr>
              <a:t>Music Notation Pretest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Class work: </a:t>
            </a:r>
          </a:p>
          <a:p>
            <a:pPr lvl="2"/>
            <a:r>
              <a:rPr lang="en-US" sz="1800" dirty="0" smtClean="0">
                <a:solidFill>
                  <a:schemeClr val="bg1"/>
                </a:solidFill>
              </a:rPr>
              <a:t>Music Notation History</a:t>
            </a:r>
          </a:p>
          <a:p>
            <a:pPr lvl="3"/>
            <a:r>
              <a:rPr lang="en-US" sz="1600" dirty="0">
                <a:solidFill>
                  <a:schemeClr val="bg1"/>
                </a:solidFill>
              </a:rPr>
              <a:t>The beginning of music notation</a:t>
            </a:r>
          </a:p>
          <a:p>
            <a:pPr lvl="3"/>
            <a:r>
              <a:rPr lang="en-US" sz="1600" dirty="0" smtClean="0">
                <a:solidFill>
                  <a:schemeClr val="bg1"/>
                </a:solidFill>
              </a:rPr>
              <a:t>Video Slip: The Sound of Music</a:t>
            </a:r>
          </a:p>
          <a:p>
            <a:pPr lvl="2"/>
            <a:r>
              <a:rPr lang="en-US" sz="1800" dirty="0" smtClean="0">
                <a:solidFill>
                  <a:schemeClr val="bg1"/>
                </a:solidFill>
              </a:rPr>
              <a:t>Music Notation:</a:t>
            </a:r>
          </a:p>
          <a:p>
            <a:pPr lvl="3"/>
            <a:r>
              <a:rPr lang="en-US" sz="1600" dirty="0" smtClean="0">
                <a:solidFill>
                  <a:schemeClr val="bg1"/>
                </a:solidFill>
              </a:rPr>
              <a:t>Note Values</a:t>
            </a:r>
          </a:p>
          <a:p>
            <a:pPr lvl="3"/>
            <a:r>
              <a:rPr lang="en-US" sz="1600" dirty="0" smtClean="0">
                <a:solidFill>
                  <a:schemeClr val="bg1"/>
                </a:solidFill>
              </a:rPr>
              <a:t>Rest Values</a:t>
            </a:r>
          </a:p>
          <a:p>
            <a:pPr lvl="3"/>
            <a:r>
              <a:rPr lang="en-US" sz="1600" dirty="0" smtClean="0">
                <a:solidFill>
                  <a:schemeClr val="bg1"/>
                </a:solidFill>
              </a:rPr>
              <a:t>Time Signatures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Exit Slip:</a:t>
            </a:r>
          </a:p>
          <a:p>
            <a:pPr lvl="2"/>
            <a:r>
              <a:rPr lang="en-US" sz="1800" dirty="0" smtClean="0">
                <a:solidFill>
                  <a:schemeClr val="bg1"/>
                </a:solidFill>
              </a:rPr>
              <a:t>Write your own music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Signatures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410200"/>
            <a:ext cx="8305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Notational convention used to specify how many beats are in each measure</a:t>
            </a:r>
          </a:p>
          <a:p>
            <a:r>
              <a:rPr lang="en-US" i="1" dirty="0" smtClean="0"/>
              <a:t>Complete the Time Signatures handout in your packet</a:t>
            </a:r>
            <a:endParaRPr lang="en-US" i="1" dirty="0"/>
          </a:p>
        </p:txBody>
      </p:sp>
      <p:pic>
        <p:nvPicPr>
          <p:cNvPr id="24580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b="12368"/>
          <a:stretch/>
        </p:blipFill>
        <p:spPr bwMode="auto">
          <a:xfrm>
            <a:off x="457200" y="1219200"/>
            <a:ext cx="83058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Signatures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05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Notational convention used to specify how many beats are in each </a:t>
            </a:r>
            <a:r>
              <a:rPr lang="en-US" dirty="0" smtClean="0"/>
              <a:t>measure.</a:t>
            </a:r>
            <a:endParaRPr lang="en-US" dirty="0" smtClean="0"/>
          </a:p>
        </p:txBody>
      </p:sp>
      <p:pic>
        <p:nvPicPr>
          <p:cNvPr id="24580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b="12368"/>
          <a:stretch/>
        </p:blipFill>
        <p:spPr bwMode="auto">
          <a:xfrm>
            <a:off x="268085" y="2133600"/>
            <a:ext cx="8607829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90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686800" cy="2877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-Located on the staff to the right of the clef sign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-The </a:t>
            </a:r>
            <a:r>
              <a:rPr lang="en-US" sz="2800" b="1" u="sng" dirty="0" smtClean="0"/>
              <a:t>top</a:t>
            </a:r>
            <a:r>
              <a:rPr lang="en-US" sz="2800" dirty="0" smtClean="0"/>
              <a:t> number tells how many beats are in each measure. </a:t>
            </a:r>
          </a:p>
          <a:p>
            <a:pPr marL="0" indent="0">
              <a:buNone/>
            </a:pPr>
            <a:r>
              <a:rPr lang="en-US" sz="2800" dirty="0" smtClean="0"/>
              <a:t>     (In this case every measure adds up to four counts</a:t>
            </a:r>
            <a:r>
              <a:rPr lang="en-US" sz="2800" dirty="0" smtClean="0"/>
              <a:t>.)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b="1" u="sng" dirty="0"/>
              <a:t>bottom</a:t>
            </a:r>
            <a:r>
              <a:rPr lang="en-US" sz="2800" dirty="0"/>
              <a:t> number tells what kind of note equals one beat.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(</a:t>
            </a:r>
            <a:r>
              <a:rPr lang="en-US" sz="2800" dirty="0"/>
              <a:t>In this case a quarter note equals one beat)</a:t>
            </a:r>
          </a:p>
          <a:p>
            <a:pPr marL="0" indent="0">
              <a:buNone/>
            </a:pPr>
            <a:endParaRPr lang="en-US" sz="7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rath.ca/HomeSchool/MusicGifs/TimeSig44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1" b="9225"/>
          <a:stretch/>
        </p:blipFill>
        <p:spPr bwMode="auto">
          <a:xfrm>
            <a:off x="6248400" y="76200"/>
            <a:ext cx="2884714" cy="212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Signatures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3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2877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00" dirty="0"/>
          </a:p>
          <a:p>
            <a:pPr marL="0" indent="0">
              <a:buNone/>
            </a:pPr>
            <a:r>
              <a:rPr lang="en-US" i="1" dirty="0" smtClean="0"/>
              <a:t>*Identify each type of note and how much it is worth.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epianostudio.com/wp-content/uploads/2008/10/time_signature_bar_measure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59" b="15459"/>
          <a:stretch/>
        </p:blipFill>
        <p:spPr bwMode="auto">
          <a:xfrm>
            <a:off x="304800" y="2743200"/>
            <a:ext cx="8839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</a:t>
            </a:r>
            <a:r>
              <a:rPr lang="en-US" sz="3600" b="1" dirty="0" smtClean="0">
                <a:solidFill>
                  <a:srgbClr val="0070C0"/>
                </a:solidFill>
              </a:rPr>
              <a:t>Signature Practice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2286000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600200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00649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>
                <a:latin typeface="Arial Black" panose="020B0A04020102020204" pitchFamily="34" charset="0"/>
              </a:rPr>
              <a:t>2</a:t>
            </a:r>
            <a:endParaRPr lang="en-US" sz="2400" dirty="0" smtClean="0">
              <a:latin typeface="Arial Black" panose="020B0A0402010202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73728" y="2304195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200400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73928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114800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39543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200899" y="2300462"/>
            <a:ext cx="424543" cy="7909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endParaRPr lang="en-US" sz="7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Wingdings 3"/>
              <a:buNone/>
            </a:pPr>
            <a:r>
              <a:rPr lang="en-US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63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868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b="1" u="sng" dirty="0"/>
              <a:t>bottom</a:t>
            </a:r>
            <a:r>
              <a:rPr lang="en-US" dirty="0"/>
              <a:t> number tells what kind of note equals </a:t>
            </a:r>
            <a:r>
              <a:rPr lang="en-US" dirty="0" smtClean="0"/>
              <a:t>one </a:t>
            </a:r>
            <a:r>
              <a:rPr lang="en-US" dirty="0"/>
              <a:t>beat.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-(In </a:t>
            </a:r>
            <a:r>
              <a:rPr lang="en-US" dirty="0"/>
              <a:t>this case a quarter </a:t>
            </a:r>
            <a:r>
              <a:rPr lang="en-US" dirty="0" smtClean="0"/>
              <a:t>note </a:t>
            </a:r>
            <a:r>
              <a:rPr lang="en-US" dirty="0"/>
              <a:t>equals one </a:t>
            </a:r>
            <a:r>
              <a:rPr lang="en-US" dirty="0" smtClean="0"/>
              <a:t>beat)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How many quarter notes </a:t>
            </a:r>
            <a:r>
              <a:rPr lang="en-US" i="1" dirty="0" smtClean="0"/>
              <a:t>fit </a:t>
            </a:r>
            <a:r>
              <a:rPr lang="en-US" i="1" dirty="0"/>
              <a:t>into a 4/4 </a:t>
            </a:r>
            <a:r>
              <a:rPr lang="en-US" i="1" dirty="0" smtClean="0"/>
              <a:t>measure?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How many half notes fit into a 4/4 measure?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How many whole notes fit into a 4/4 measure?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How many Sixteenth notes fit into a 4/4 measure?</a:t>
            </a:r>
            <a:endParaRPr lang="en-US" i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donrathjr.com/wp-content/uploads/2010/05/Musical-Note-Duration-Relationships-4-4-Quarter-Note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8" t="11365"/>
          <a:stretch/>
        </p:blipFill>
        <p:spPr bwMode="auto">
          <a:xfrm>
            <a:off x="1371600" y="2895600"/>
            <a:ext cx="4125686" cy="1344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Signatures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Time Signature Variations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6934200" cy="49178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many quarter notes could fit into a 3/4 measure?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many </a:t>
            </a:r>
            <a:r>
              <a:rPr lang="en-US" dirty="0" smtClean="0"/>
              <a:t>half </a:t>
            </a:r>
            <a:r>
              <a:rPr lang="en-US" dirty="0"/>
              <a:t>notes could fit into a </a:t>
            </a:r>
            <a:r>
              <a:rPr lang="en-US" dirty="0" smtClean="0"/>
              <a:t>2/4 </a:t>
            </a:r>
            <a:r>
              <a:rPr lang="en-US" dirty="0"/>
              <a:t>measure?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whole notes could fit into a 2/4 measure?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</a:t>
            </a:r>
            <a:r>
              <a:rPr lang="en-US" dirty="0"/>
              <a:t>many eighth </a:t>
            </a:r>
            <a:r>
              <a:rPr lang="en-US" dirty="0" smtClean="0"/>
              <a:t>notes could fit into a 6/8 measure?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teachers.holyfamilydbq.org/ctebbe/files/2010/08/TimeSig34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6" r="12572" b="7919"/>
          <a:stretch/>
        </p:blipFill>
        <p:spPr bwMode="auto">
          <a:xfrm>
            <a:off x="261257" y="1338942"/>
            <a:ext cx="1665514" cy="140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s3.mm.bing.net/th?id=i.4730524940501446&amp;pid=1.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11802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musiclearningworkshop.com/image-files/time-signature-6-8-sample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39"/>
          <a:stretch/>
        </p:blipFill>
        <p:spPr bwMode="auto">
          <a:xfrm>
            <a:off x="23058" y="4495800"/>
            <a:ext cx="188194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Dotted Notes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010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dotted note</a:t>
            </a:r>
            <a:r>
              <a:rPr lang="en-US" sz="2800" b="1" dirty="0" smtClean="0"/>
              <a:t> </a:t>
            </a:r>
            <a:r>
              <a:rPr lang="en-US" sz="2800" dirty="0" smtClean="0"/>
              <a:t>is worth +½ of its value.  </a:t>
            </a:r>
          </a:p>
          <a:p>
            <a:endParaRPr lang="en-US" sz="2800" dirty="0" smtClean="0"/>
          </a:p>
          <a:p>
            <a:r>
              <a:rPr lang="en-US" sz="2800" dirty="0" smtClean="0"/>
              <a:t>If a quarter note is worth one count, then a dotted quarter note is worth one and a half counts.</a:t>
            </a:r>
          </a:p>
          <a:p>
            <a:endParaRPr lang="en-US" sz="2800" dirty="0"/>
          </a:p>
          <a:p>
            <a:r>
              <a:rPr lang="en-US" sz="2800" dirty="0" smtClean="0"/>
              <a:t>If a half note is worth two counts then a dotted half note is worth how much?  </a:t>
            </a:r>
            <a:r>
              <a:rPr lang="en-US" sz="2800" u="sng" dirty="0" smtClean="0"/>
              <a:t>DRAW NOW.</a:t>
            </a:r>
          </a:p>
          <a:p>
            <a:endParaRPr lang="en-US" sz="2800" dirty="0"/>
          </a:p>
          <a:p>
            <a:r>
              <a:rPr lang="en-US" sz="2800" dirty="0" smtClean="0"/>
              <a:t>If an eighth note is worth ½ of a count then how much is a dotted eighth note worth? </a:t>
            </a:r>
            <a:r>
              <a:rPr lang="en-US" sz="2400" u="sng" dirty="0" smtClean="0"/>
              <a:t>DRAW </a:t>
            </a:r>
            <a:r>
              <a:rPr lang="en-US" sz="2400" u="sng" dirty="0"/>
              <a:t>NOW.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2" t="5737" r="12942" b="9017"/>
          <a:stretch/>
        </p:blipFill>
        <p:spPr>
          <a:xfrm>
            <a:off x="7467600" y="3429000"/>
            <a:ext cx="750277" cy="13004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677" y="1130968"/>
            <a:ext cx="1219200" cy="182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109" y="-533400"/>
            <a:ext cx="1295400" cy="1295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738" y="5004435"/>
            <a:ext cx="19812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9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600" y="10160"/>
            <a:ext cx="3657600" cy="5933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In 4/4 time think of the notes and rests as fractions.</a:t>
            </a:r>
          </a:p>
          <a:p>
            <a:pPr marL="0" indent="0">
              <a:buNone/>
            </a:pPr>
            <a:r>
              <a:rPr lang="en-US" sz="2000" dirty="0" smtClean="0"/>
              <a:t>A whole note takes up the whole measure.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half note takes up half a measure.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quarter note takes up a quarter of a measure.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 eighth note takes up an eighth of a measure.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sixteenth note takes up a sixteenth of a measure.</a:t>
            </a:r>
            <a:endParaRPr lang="en-US" sz="2000" dirty="0"/>
          </a:p>
        </p:txBody>
      </p:sp>
      <p:pic>
        <p:nvPicPr>
          <p:cNvPr id="4" name="Picture 3" descr="http://library.thinkquest.org/10693/media/noteval.jpg"/>
          <p:cNvPicPr/>
          <p:nvPr/>
        </p:nvPicPr>
        <p:blipFill rotWithShape="1">
          <a:blip r:embed="rId2" cstate="print"/>
          <a:srcRect l="5000" t="1961" r="3999"/>
          <a:stretch/>
        </p:blipFill>
        <p:spPr bwMode="auto">
          <a:xfrm>
            <a:off x="4114800" y="533400"/>
            <a:ext cx="4876800" cy="6248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10304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 to Play?</a:t>
            </a:r>
            <a:endParaRPr lang="en-US" dirty="0"/>
          </a:p>
        </p:txBody>
      </p:sp>
      <p:pic>
        <p:nvPicPr>
          <p:cNvPr id="19458" name="Picture 2" descr="C:\Documents and Settings\cbroderick\Desktop\Class Files\VPA\Semester 1 Art Element Units\Unit 2 and Unit 3 Music and Dance\Unit 2 Music\music absence packet\5.jpg"/>
          <p:cNvPicPr>
            <a:picLocks noChangeAspect="1" noChangeArrowheads="1"/>
          </p:cNvPicPr>
          <p:nvPr/>
        </p:nvPicPr>
        <p:blipFill rotWithShape="1">
          <a:blip r:embed="rId3" cstate="print"/>
          <a:srcRect l="4092" t="13334" r="6565" b="18708"/>
          <a:stretch/>
        </p:blipFill>
        <p:spPr bwMode="auto">
          <a:xfrm>
            <a:off x="228600" y="1676400"/>
            <a:ext cx="8763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4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staff provided, select two time signatures per line (</a:t>
            </a:r>
            <a:r>
              <a:rPr lang="en-US" dirty="0" err="1" smtClean="0"/>
              <a:t>ie</a:t>
            </a:r>
            <a:r>
              <a:rPr lang="en-US" dirty="0" smtClean="0"/>
              <a:t>., 2/4, 4/4).</a:t>
            </a:r>
          </a:p>
          <a:p>
            <a:r>
              <a:rPr lang="en-US" dirty="0" smtClean="0"/>
              <a:t>On the staff lines, you must create 5 measures per line. In these lines of music, you must use all of the notes and rests you “learned” today.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Opener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Music Notation Pre-test</a:t>
            </a:r>
          </a:p>
          <a:p>
            <a:pPr marL="274320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</a:t>
            </a:r>
            <a:r>
              <a:rPr lang="en-US" sz="3000" i="1" dirty="0" smtClean="0">
                <a:solidFill>
                  <a:schemeClr val="tx1"/>
                </a:solidFill>
              </a:rPr>
              <a:t>What do you </a:t>
            </a:r>
            <a:r>
              <a:rPr lang="en-US" sz="3000" i="1" dirty="0">
                <a:solidFill>
                  <a:schemeClr val="tx1"/>
                </a:solidFill>
              </a:rPr>
              <a:t>already know about </a:t>
            </a:r>
            <a:r>
              <a:rPr lang="en-US" sz="3000" i="1" dirty="0" smtClean="0">
                <a:solidFill>
                  <a:schemeClr val="tx1"/>
                </a:solidFill>
              </a:rPr>
              <a:t>music notation?</a:t>
            </a:r>
          </a:p>
        </p:txBody>
      </p:sp>
      <p:pic>
        <p:nvPicPr>
          <p:cNvPr id="1027" name="Picture 3" descr="C:\Users\lgallicchio\AppData\Local\Microsoft\Windows\Temporary Internet Files\Content.IE5\20U9ILOG\MC900389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43200"/>
            <a:ext cx="3330636" cy="314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85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42360"/>
          </a:xfrm>
        </p:spPr>
        <p:txBody>
          <a:bodyPr>
            <a:normAutofit/>
          </a:bodyPr>
          <a:lstStyle/>
          <a:p>
            <a:r>
              <a:rPr lang="en-US" dirty="0" smtClean="0"/>
              <a:t>Complete the handout entitled “Music Elements Opener” using the half sheet provided.</a:t>
            </a:r>
          </a:p>
          <a:p>
            <a:pPr lvl="1"/>
            <a:r>
              <a:rPr lang="en-US" dirty="0" smtClean="0"/>
              <a:t>Directions:</a:t>
            </a:r>
          </a:p>
          <a:p>
            <a:pPr lvl="2"/>
            <a:r>
              <a:rPr lang="en-US" dirty="0" smtClean="0"/>
              <a:t>Bubble in the correct answer for the multiple choice.</a:t>
            </a:r>
          </a:p>
          <a:p>
            <a:pPr lvl="3"/>
            <a:r>
              <a:rPr lang="en-US" dirty="0" smtClean="0"/>
              <a:t>Correct 2 and 3</a:t>
            </a:r>
          </a:p>
          <a:p>
            <a:pPr lvl="4"/>
            <a:r>
              <a:rPr lang="en-US" dirty="0" smtClean="0"/>
              <a:t>Options should only be “A, B, C, D”</a:t>
            </a:r>
          </a:p>
          <a:p>
            <a:pPr lvl="2"/>
            <a:r>
              <a:rPr lang="en-US" dirty="0" smtClean="0"/>
              <a:t>Draw your measure lines, where appropriate, on the lines provided</a:t>
            </a:r>
          </a:p>
        </p:txBody>
      </p:sp>
      <p:pic>
        <p:nvPicPr>
          <p:cNvPr id="25602" name="Picture 2" descr="C:\Documents and Settings\lgallicchio\Local Settings\Temporary Internet Files\Content.IE5\0CQ24TUX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74026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Preview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49377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you watch the following clip, answer the questions provided on your answer sheet to understand “Do, Re, </a:t>
            </a:r>
            <a:r>
              <a:rPr lang="en-US" sz="3200" dirty="0" err="1" smtClean="0"/>
              <a:t>Mi’s</a:t>
            </a:r>
            <a:r>
              <a:rPr lang="en-US" sz="3200" dirty="0" smtClean="0"/>
              <a:t>” importance to singing on pitch. </a:t>
            </a:r>
            <a:endParaRPr lang="en-US" sz="3200" dirty="0"/>
          </a:p>
        </p:txBody>
      </p:sp>
      <p:pic>
        <p:nvPicPr>
          <p:cNvPr id="2050" name="Picture 2" descr="C:\Users\lgallicchio\AppData\Local\Microsoft\Windows\Temporary Internet Files\Content.IE5\66D887RK\MC9004381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08961"/>
            <a:ext cx="2163884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9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longwood.edu/staff/swansoncl/Sightsinging/hand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867400" y="1459468"/>
            <a:ext cx="3276599" cy="501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Guido Hand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10640"/>
            <a:ext cx="62484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Answer the following questions as you read the article on the paper provided on your own paper: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1) Why </a:t>
            </a:r>
            <a:r>
              <a:rPr lang="en-US" sz="2500" dirty="0">
                <a:solidFill>
                  <a:schemeClr val="tx1"/>
                </a:solidFill>
              </a:rPr>
              <a:t>is Guido an important person in the history of music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2) What </a:t>
            </a:r>
            <a:r>
              <a:rPr lang="en-US" sz="2500" dirty="0">
                <a:solidFill>
                  <a:schemeClr val="tx1"/>
                </a:solidFill>
              </a:rPr>
              <a:t>are his two most important musical innovations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3) Define </a:t>
            </a:r>
            <a:r>
              <a:rPr lang="en-US" sz="2500" dirty="0">
                <a:solidFill>
                  <a:schemeClr val="tx1"/>
                </a:solidFill>
              </a:rPr>
              <a:t>“Do, Re, Mi</a:t>
            </a:r>
            <a:r>
              <a:rPr lang="en-US" sz="2500" dirty="0" smtClean="0">
                <a:solidFill>
                  <a:schemeClr val="tx1"/>
                </a:solidFill>
              </a:rPr>
              <a:t>.”</a:t>
            </a:r>
            <a:r>
              <a:rPr lang="en-US" sz="2500" dirty="0">
                <a:solidFill>
                  <a:schemeClr val="tx1"/>
                </a:solidFill>
              </a:rPr>
              <a:t> 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4) Where </a:t>
            </a:r>
            <a:r>
              <a:rPr lang="en-US" sz="2500" dirty="0">
                <a:solidFill>
                  <a:schemeClr val="tx1"/>
                </a:solidFill>
              </a:rPr>
              <a:t>did Guido get the terms above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5) What </a:t>
            </a:r>
            <a:r>
              <a:rPr lang="en-US" sz="2500" dirty="0">
                <a:solidFill>
                  <a:schemeClr val="tx1"/>
                </a:solidFill>
              </a:rPr>
              <a:t>modifications or changes have been made to “Do, Re, </a:t>
            </a:r>
            <a:r>
              <a:rPr lang="en-US" sz="2500" dirty="0" err="1">
                <a:solidFill>
                  <a:schemeClr val="tx1"/>
                </a:solidFill>
              </a:rPr>
              <a:t>Mi</a:t>
            </a:r>
            <a:r>
              <a:rPr lang="en-US" sz="2500" dirty="0">
                <a:solidFill>
                  <a:schemeClr val="tx1"/>
                </a:solidFill>
              </a:rPr>
              <a:t>” since Guido created it?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6) Describe </a:t>
            </a:r>
            <a:r>
              <a:rPr lang="en-US" sz="2500" dirty="0">
                <a:solidFill>
                  <a:schemeClr val="tx1"/>
                </a:solidFill>
              </a:rPr>
              <a:t>the </a:t>
            </a:r>
            <a:r>
              <a:rPr lang="en-US" sz="2500" dirty="0" err="1">
                <a:solidFill>
                  <a:schemeClr val="tx1"/>
                </a:solidFill>
              </a:rPr>
              <a:t>Guidonian</a:t>
            </a:r>
            <a:r>
              <a:rPr lang="en-US" sz="2500" dirty="0">
                <a:solidFill>
                  <a:schemeClr val="tx1"/>
                </a:solidFill>
              </a:rPr>
              <a:t> Hand Method.</a:t>
            </a:r>
          </a:p>
          <a:p>
            <a:pPr lvl="2"/>
            <a:r>
              <a:rPr lang="en-US" sz="2100" dirty="0" smtClean="0"/>
              <a:t>A) Why </a:t>
            </a:r>
            <a:r>
              <a:rPr lang="en-US" sz="2100" dirty="0"/>
              <a:t>was it needed</a:t>
            </a:r>
            <a:r>
              <a:rPr lang="en-US" sz="2100" dirty="0" smtClean="0"/>
              <a:t>?</a:t>
            </a:r>
            <a:endParaRPr lang="en-US" sz="2500" dirty="0"/>
          </a:p>
          <a:p>
            <a:pPr lvl="2"/>
            <a:r>
              <a:rPr lang="en-US" sz="2100" dirty="0" smtClean="0"/>
              <a:t>B)  </a:t>
            </a:r>
            <a:r>
              <a:rPr lang="en-US" sz="2100" dirty="0"/>
              <a:t>How did it work</a:t>
            </a:r>
            <a:r>
              <a:rPr lang="en-US" sz="2100" dirty="0" smtClean="0"/>
              <a:t>?</a:t>
            </a:r>
            <a:endParaRPr lang="en-US" sz="2100" dirty="0"/>
          </a:p>
        </p:txBody>
      </p:sp>
      <p:sp>
        <p:nvSpPr>
          <p:cNvPr id="5" name="Rectangle 4"/>
          <p:cNvSpPr/>
          <p:nvPr/>
        </p:nvSpPr>
        <p:spPr>
          <a:xfrm>
            <a:off x="609600" y="6332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http://www.patriciagray.net/Musichtmls/Flash/guido.html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990600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</a:rPr>
              <a:t>The </a:t>
            </a:r>
            <a:r>
              <a:rPr lang="en-US" sz="3600" b="1" i="1" dirty="0" err="1" smtClean="0">
                <a:solidFill>
                  <a:srgbClr val="0070C0"/>
                </a:solidFill>
              </a:rPr>
              <a:t>Guidonian</a:t>
            </a:r>
            <a:r>
              <a:rPr lang="en-US" sz="3600" b="1" i="1" dirty="0" smtClean="0">
                <a:solidFill>
                  <a:srgbClr val="0070C0"/>
                </a:solidFill>
              </a:rPr>
              <a:t> Hand in the Middle Ages in the New World</a:t>
            </a:r>
            <a:endParaRPr lang="en-US" sz="3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10640"/>
            <a:ext cx="57150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Answer the following questions on your own paper:</a:t>
            </a:r>
          </a:p>
          <a:p>
            <a:pPr marL="0" indent="0">
              <a:buNone/>
            </a:pPr>
            <a:r>
              <a:rPr lang="en-US" dirty="0" smtClean="0"/>
              <a:t>   1) What was Guido’s main occupation?</a:t>
            </a:r>
          </a:p>
          <a:p>
            <a:pPr marL="0" indent="0">
              <a:buNone/>
            </a:pPr>
            <a:r>
              <a:rPr lang="en-US" dirty="0" smtClean="0"/>
              <a:t>   2) Was he good at it? How do you know?   </a:t>
            </a:r>
          </a:p>
          <a:p>
            <a:pPr marL="0" indent="0">
              <a:buNone/>
            </a:pPr>
            <a:r>
              <a:rPr lang="en-US" dirty="0" smtClean="0"/>
              <a:t>   3) What were </a:t>
            </a:r>
            <a:r>
              <a:rPr lang="en-US" b="1" u="sng" dirty="0" smtClean="0"/>
              <a:t>THREE</a:t>
            </a:r>
            <a:r>
              <a:rPr lang="en-US" dirty="0" smtClean="0"/>
              <a:t> innovations that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Guido brought to music notation?</a:t>
            </a:r>
          </a:p>
          <a:p>
            <a:pPr marL="0" indent="0">
              <a:buNone/>
            </a:pPr>
            <a:r>
              <a:rPr lang="en-US" dirty="0" smtClean="0"/>
              <a:t>   4) Where did “do, re, mi” originally come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from?</a:t>
            </a:r>
          </a:p>
          <a:p>
            <a:pPr marL="0" indent="0">
              <a:buNone/>
            </a:pPr>
            <a:r>
              <a:rPr lang="en-US" dirty="0" smtClean="0"/>
              <a:t>   5) What was the </a:t>
            </a:r>
            <a:r>
              <a:rPr lang="en-US" dirty="0" err="1" smtClean="0"/>
              <a:t>Guidonian</a:t>
            </a:r>
            <a:r>
              <a:rPr lang="en-US" dirty="0" smtClean="0"/>
              <a:t> Hand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method? Use </a:t>
            </a:r>
            <a:r>
              <a:rPr lang="en-US" u="sng" dirty="0" smtClean="0"/>
              <a:t>class discussion</a:t>
            </a:r>
            <a:r>
              <a:rPr lang="en-US" dirty="0" smtClean="0"/>
              <a:t> to help you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answer this question.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6332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http://www.patriciagray.net/Musichtmls/Flash/guido.html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76" r="9302"/>
          <a:stretch/>
        </p:blipFill>
        <p:spPr>
          <a:xfrm>
            <a:off x="6051395" y="1447800"/>
            <a:ext cx="2787805" cy="4762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Tzfitk_KZln39HvNNcyRTqzlTuxae47o5JS7FfltNO_cQ_t2un_KWFLchx"/>
          <p:cNvPicPr>
            <a:picLocks noChangeAspect="1" noChangeArrowheads="1"/>
          </p:cNvPicPr>
          <p:nvPr/>
        </p:nvPicPr>
        <p:blipFill rotWithShape="1">
          <a:blip r:embed="rId2" cstate="print"/>
          <a:srcRect b="2225"/>
          <a:stretch/>
        </p:blipFill>
        <p:spPr bwMode="auto">
          <a:xfrm>
            <a:off x="1545570" y="1295400"/>
            <a:ext cx="584583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Music Notation - How to Read Music </a:t>
            </a:r>
            <a:endParaRPr lang="en-US" sz="3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5867400"/>
            <a:ext cx="8229600" cy="518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b="1" i="1" u="sng" dirty="0" smtClean="0"/>
              <a:t>Clefs:</a:t>
            </a:r>
            <a:r>
              <a:rPr lang="en-US" sz="3000" b="1" i="1" dirty="0" smtClean="0"/>
              <a:t> </a:t>
            </a:r>
            <a:r>
              <a:rPr lang="en-US" sz="3000" i="1" dirty="0" smtClean="0"/>
              <a:t>symbol used to indicate the pitch of written notes.</a:t>
            </a:r>
            <a:endParaRPr lang="en-US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8448"/>
            <a:ext cx="7467600" cy="5789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Note Name</a:t>
            </a:r>
            <a:endParaRPr lang="en-US" b="1" u="sng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Whole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Half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Quarter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Eighth </a:t>
            </a:r>
            <a:r>
              <a:rPr lang="en-US" sz="2800" dirty="0" smtClean="0"/>
              <a:t>	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Sixteenth</a:t>
            </a:r>
            <a:endParaRPr lang="en-US" sz="2800" dirty="0"/>
          </a:p>
        </p:txBody>
      </p:sp>
      <p:pic>
        <p:nvPicPr>
          <p:cNvPr id="4" name="Picture 3" descr="http://artsedge.kennedy-center.org/students/features/making-art/~/media/ArtsEdge/Images/Articles/Students/features/music-symbols/note%20values.ashx?w=306&amp;h=312&amp;as=1"/>
          <p:cNvPicPr/>
          <p:nvPr/>
        </p:nvPicPr>
        <p:blipFill rotWithShape="1">
          <a:blip r:embed="rId2" cstate="print"/>
          <a:srcRect l="39437" t="17949" r="40130"/>
          <a:stretch/>
        </p:blipFill>
        <p:spPr bwMode="auto">
          <a:xfrm>
            <a:off x="3657600" y="1524000"/>
            <a:ext cx="1371600" cy="487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67400" y="458448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Note Value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4 counts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2 counts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1 count	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½ count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¼ count	</a:t>
            </a: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29000" y="457200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Note Image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78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91499"/>
          <a:stretch/>
        </p:blipFill>
        <p:spPr bwMode="auto">
          <a:xfrm>
            <a:off x="1447800" y="1219200"/>
            <a:ext cx="6858000" cy="4572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938</TotalTime>
  <Words>955</Words>
  <Application>Microsoft Office PowerPoint</Application>
  <PresentationFormat>On-screen Show (4:3)</PresentationFormat>
  <Paragraphs>193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Arial Black</vt:lpstr>
      <vt:lpstr>Bookman Old Style</vt:lpstr>
      <vt:lpstr>Calibri</vt:lpstr>
      <vt:lpstr>Gill Sans MT</vt:lpstr>
      <vt:lpstr>Wingdings</vt:lpstr>
      <vt:lpstr>Wingdings 3</vt:lpstr>
      <vt:lpstr>Origin</vt:lpstr>
      <vt:lpstr>Music Notation: Day 1 Note and Rest Values</vt:lpstr>
      <vt:lpstr>Agenda</vt:lpstr>
      <vt:lpstr>Opener</vt:lpstr>
      <vt:lpstr>Preview</vt:lpstr>
      <vt:lpstr>The Guido Hand Method</vt:lpstr>
      <vt:lpstr>The Guidonian Hand in the Middle Ages in the New World</vt:lpstr>
      <vt:lpstr>Music Notation - How to Read Music </vt:lpstr>
      <vt:lpstr>PowerPoint Presentation</vt:lpstr>
      <vt:lpstr>Note Values</vt:lpstr>
      <vt:lpstr>Note Values</vt:lpstr>
      <vt:lpstr>Note Values</vt:lpstr>
      <vt:lpstr>Note Values</vt:lpstr>
      <vt:lpstr>Note Values</vt:lpstr>
      <vt:lpstr>PowerPoint Presentation</vt:lpstr>
      <vt:lpstr>Rest Values</vt:lpstr>
      <vt:lpstr>Rest Values</vt:lpstr>
      <vt:lpstr>Rest Values</vt:lpstr>
      <vt:lpstr>Rest Values</vt:lpstr>
      <vt:lpstr>Rest Values</vt:lpstr>
      <vt:lpstr>Time Signatures</vt:lpstr>
      <vt:lpstr>Time Signatures</vt:lpstr>
      <vt:lpstr>Time Signatures</vt:lpstr>
      <vt:lpstr>Time Signature Practice</vt:lpstr>
      <vt:lpstr>Time Signatures</vt:lpstr>
      <vt:lpstr>Time Signature Variations</vt:lpstr>
      <vt:lpstr>Dotted Notes</vt:lpstr>
      <vt:lpstr>PowerPoint Presentation</vt:lpstr>
      <vt:lpstr>Volunteers to Play?</vt:lpstr>
      <vt:lpstr>Music Notation</vt:lpstr>
      <vt:lpstr>Exit Slip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Notation: Day One Note and Rest Values</dc:title>
  <dc:creator>lgallicchio</dc:creator>
  <cp:lastModifiedBy>McDonald, Benjamin</cp:lastModifiedBy>
  <cp:revision>88</cp:revision>
  <dcterms:created xsi:type="dcterms:W3CDTF">2011-09-09T19:28:04Z</dcterms:created>
  <dcterms:modified xsi:type="dcterms:W3CDTF">2016-09-20T15:17:30Z</dcterms:modified>
</cp:coreProperties>
</file>