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4"/>
  </p:notesMasterIdLst>
  <p:sldIdLst>
    <p:sldId id="262" r:id="rId2"/>
    <p:sldId id="263" r:id="rId3"/>
    <p:sldId id="282" r:id="rId4"/>
    <p:sldId id="265" r:id="rId5"/>
    <p:sldId id="283" r:id="rId6"/>
    <p:sldId id="284" r:id="rId7"/>
    <p:sldId id="268" r:id="rId8"/>
    <p:sldId id="269" r:id="rId9"/>
    <p:sldId id="285" r:id="rId10"/>
    <p:sldId id="271" r:id="rId11"/>
    <p:sldId id="286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44" d="100"/>
          <a:sy n="44" d="100"/>
        </p:scale>
        <p:origin x="54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79C3D-A6F6-4446-B1D7-8F12DA8ACFEE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3385-AF79-475C-A399-F66451CE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1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1B0D-C54B-4931-89D3-8183ABBBB6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5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DEB839-EBEC-4937-91DA-9137E7C993A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405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9ACDCD-DB43-4C4E-AC62-0440BB2CFE4E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620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9ACDCD-DB43-4C4E-AC62-0440BB2CFE4E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707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685541-69B0-461E-A007-15F46185126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538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685541-69B0-461E-A007-15F46185126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597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AD87F4-950E-4A2C-8E53-3F153C62AE61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3F96CE-5589-45D1-81B4-FC269448AB2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FBE3FC-E41C-4FA0-9A2A-85B2989475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9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96CE-5589-45D1-81B4-FC269448AB2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3FC-E41C-4FA0-9A2A-85B298947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8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96CE-5589-45D1-81B4-FC269448AB2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3FC-E41C-4FA0-9A2A-85B298947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5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96CE-5589-45D1-81B4-FC269448AB2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3FC-E41C-4FA0-9A2A-85B298947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2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96CE-5589-45D1-81B4-FC269448AB2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3FC-E41C-4FA0-9A2A-85B29894751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94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96CE-5589-45D1-81B4-FC269448AB2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3FC-E41C-4FA0-9A2A-85B298947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5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96CE-5589-45D1-81B4-FC269448AB2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3FC-E41C-4FA0-9A2A-85B298947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3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96CE-5589-45D1-81B4-FC269448AB2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3FC-E41C-4FA0-9A2A-85B298947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7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96CE-5589-45D1-81B4-FC269448AB2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3FC-E41C-4FA0-9A2A-85B298947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3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96CE-5589-45D1-81B4-FC269448AB2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3FC-E41C-4FA0-9A2A-85B298947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96CE-5589-45D1-81B4-FC269448AB2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3FC-E41C-4FA0-9A2A-85B298947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A3F96CE-5589-45D1-81B4-FC269448AB28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AFBE3FC-E41C-4FA0-9A2A-85B298947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//upload.wikimedia.org/wikipedia/commons/0/00/Salem_Town_Hall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95943" y="97521"/>
            <a:ext cx="11778343" cy="1121680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~~</a:t>
            </a:r>
            <a:r>
              <a:rPr lang="en-US" sz="5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5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Neoclassical Architecture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~~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neoclassical archite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2" r="5259"/>
          <a:stretch/>
        </p:blipFill>
        <p:spPr bwMode="auto">
          <a:xfrm>
            <a:off x="3602767" y="1219201"/>
            <a:ext cx="4909860" cy="516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32774" y="5463220"/>
            <a:ext cx="306526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Arc de </a:t>
            </a:r>
            <a:r>
              <a:rPr lang="en-U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Triomphe</a:t>
            </a:r>
            <a:endParaRPr lang="en-US" sz="2800" b="1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Paris, France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232532" y="455255"/>
            <a:ext cx="4653183" cy="13563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Virginia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State Capitol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Maison_carree_front"/>
          <p:cNvPicPr>
            <a:picLocks noChangeAspect="1" noChangeArrowheads="1"/>
          </p:cNvPicPr>
          <p:nvPr/>
        </p:nvPicPr>
        <p:blipFill rotWithShape="1">
          <a:blip r:embed="rId3" cstate="print"/>
          <a:srcRect b="4569"/>
          <a:stretch/>
        </p:blipFill>
        <p:spPr bwMode="auto">
          <a:xfrm>
            <a:off x="1484415" y="1112637"/>
            <a:ext cx="4119300" cy="5155948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1" t="23441" r="24040"/>
          <a:stretch/>
        </p:blipFill>
        <p:spPr bwMode="auto">
          <a:xfrm>
            <a:off x="6354962" y="1112636"/>
            <a:ext cx="4428601" cy="515594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290288" y="434456"/>
            <a:ext cx="4278086" cy="13563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Maison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Carree</a:t>
            </a:r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254303" y="803591"/>
            <a:ext cx="4653183" cy="13563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Virginia 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State Capitol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312059" y="782792"/>
            <a:ext cx="4278086" cy="13563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Maison</a:t>
            </a:r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Carree</a:t>
            </a:r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5" descr="va_state_capitol2"/>
          <p:cNvPicPr>
            <a:picLocks noChangeAspect="1" noChangeArrowheads="1"/>
          </p:cNvPicPr>
          <p:nvPr/>
        </p:nvPicPr>
        <p:blipFill rotWithShape="1">
          <a:blip r:embed="rId3" cstate="print"/>
          <a:srcRect l="5191" r="7020" b="12871"/>
          <a:stretch/>
        </p:blipFill>
        <p:spPr bwMode="auto">
          <a:xfrm>
            <a:off x="6254302" y="1481771"/>
            <a:ext cx="5393411" cy="383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Maison_carree_sid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/>
          <a:srcRect r="2585"/>
          <a:stretch/>
        </p:blipFill>
        <p:spPr bwMode="auto">
          <a:xfrm>
            <a:off x="571831" y="1481771"/>
            <a:ext cx="5429368" cy="3831772"/>
          </a:xfr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76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85921" y="4380026"/>
            <a:ext cx="2686050" cy="11430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Pantheon</a:t>
            </a:r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652" name="Picture 4" descr="http://www.travelcreek.com/panthe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3" y="461166"/>
            <a:ext cx="5143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http://www.smcm.edu/admissions/blog/wp-content/uploads/2009/07/UVA-Rotun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93" y="1957620"/>
            <a:ext cx="541020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95364" y="1048997"/>
            <a:ext cx="49856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Virginia</a:t>
            </a:r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1806" y="406584"/>
            <a:ext cx="10287000" cy="57845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Focused on balance, order, and symmetry</a:t>
            </a:r>
          </a:p>
          <a:p>
            <a:pPr marL="45720" indent="0">
              <a:buNone/>
            </a:pPr>
            <a:r>
              <a:rPr lang="en-US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Use of Greek and Roman Structures</a:t>
            </a:r>
          </a:p>
          <a:p>
            <a:pPr marL="274320" lvl="1" indent="0"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GREEK</a:t>
            </a:r>
          </a:p>
          <a:p>
            <a:pPr lvl="2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Columns</a:t>
            </a:r>
          </a:p>
          <a:p>
            <a:pPr marL="822960" lvl="3" indent="0"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Ionic/Doric</a:t>
            </a:r>
          </a:p>
          <a:p>
            <a:pPr lvl="2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Pediments</a:t>
            </a:r>
          </a:p>
          <a:p>
            <a:pPr lvl="2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Portico</a:t>
            </a:r>
          </a:p>
          <a:p>
            <a:pPr marL="274320" lvl="1" indent="0"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ROMAN</a:t>
            </a:r>
          </a:p>
          <a:p>
            <a:pPr lvl="2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Domes</a:t>
            </a:r>
          </a:p>
          <a:p>
            <a:pPr marL="45720" indent="0"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   -Rejection of Baroque ornamentation</a:t>
            </a:r>
          </a:p>
          <a:p>
            <a:pPr marL="45720" indent="0">
              <a:buNone/>
            </a:pPr>
            <a:r>
              <a:rPr lang="en-US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Characteristics of Greek and Roman governments</a:t>
            </a:r>
          </a:p>
          <a:p>
            <a:pPr marL="274320" lvl="1" indent="0">
              <a:buNone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“A rational human should have a voice in government”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http://www.essential-architecture.com/ARCHITECT/1st_Harrison_Gray_Otis_House.jpg"/>
          <p:cNvPicPr>
            <a:picLocks noChangeAspect="1" noChangeArrowheads="1"/>
          </p:cNvPicPr>
          <p:nvPr/>
        </p:nvPicPr>
        <p:blipFill rotWithShape="1">
          <a:blip r:embed="rId3" cstate="print"/>
          <a:srcRect l="2008" t="2777" r="4749" b="2241"/>
          <a:stretch/>
        </p:blipFill>
        <p:spPr bwMode="auto">
          <a:xfrm>
            <a:off x="4498109" y="1734840"/>
            <a:ext cx="3439695" cy="26278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100" name="Picture 4" descr="http://www.mainememory.net/media/images/625/75/15885.JPG"/>
          <p:cNvPicPr>
            <a:picLocks noChangeAspect="1" noChangeArrowheads="1"/>
          </p:cNvPicPr>
          <p:nvPr/>
        </p:nvPicPr>
        <p:blipFill rotWithShape="1">
          <a:blip r:embed="rId4" cstate="print"/>
          <a:srcRect t="7892" r="6031"/>
          <a:stretch/>
        </p:blipFill>
        <p:spPr bwMode="auto">
          <a:xfrm>
            <a:off x="8098659" y="706715"/>
            <a:ext cx="3672182" cy="215909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102" name="Picture 6" descr="http://www.dl.ket.org/humanities/arch/images/monticello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8659" y="3031958"/>
            <a:ext cx="3672182" cy="20197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4912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6960" y="1040994"/>
            <a:ext cx="86106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5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*A Neoclassical </a:t>
            </a:r>
            <a:r>
              <a:rPr lang="en-US" sz="25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expression in Beaux-Arts architecture.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60713" y="4685946"/>
            <a:ext cx="2590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Lincoln Memorial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28639" y="4884384"/>
            <a:ext cx="2514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American Museum of Natural History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01244" y="1777485"/>
            <a:ext cx="3124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National Gallery of Art</a:t>
            </a:r>
          </a:p>
        </p:txBody>
      </p:sp>
      <p:pic>
        <p:nvPicPr>
          <p:cNvPr id="9" name="Picture 9" descr="Natl Gallery of Art-Washington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4223" t="17334" r="5779" b="3999"/>
          <a:stretch>
            <a:fillRect/>
          </a:stretch>
        </p:blipFill>
        <p:spPr bwMode="auto">
          <a:xfrm>
            <a:off x="4593772" y="2210916"/>
            <a:ext cx="2982687" cy="3909686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10" name="Picture 11" descr="Lincoln_Memorial"/>
          <p:cNvPicPr>
            <a:picLocks noChangeAspect="1" noChangeArrowheads="1"/>
          </p:cNvPicPr>
          <p:nvPr/>
        </p:nvPicPr>
        <p:blipFill rotWithShape="1">
          <a:blip r:embed="rId3" cstate="print">
            <a:lum contrast="6000"/>
          </a:blip>
          <a:srcRect l="11625" t="9953" r="16455" b="7932"/>
          <a:stretch/>
        </p:blipFill>
        <p:spPr bwMode="auto">
          <a:xfrm>
            <a:off x="7816427" y="1753725"/>
            <a:ext cx="3679373" cy="2814189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11" name="Picture 12" descr="Am_Museum_Nat_Hst_9312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l="17999" r="4666" b="4680"/>
          <a:stretch>
            <a:fillRect/>
          </a:stretch>
        </p:blipFill>
        <p:spPr bwMode="auto">
          <a:xfrm>
            <a:off x="678732" y="1753725"/>
            <a:ext cx="3675072" cy="3064687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39486" y="10434"/>
            <a:ext cx="11756571" cy="1080403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American Renaissance Movement</a:t>
            </a:r>
            <a:endParaRPr lang="en-US" b="1" i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4287" y="1219204"/>
            <a:ext cx="681445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Georgian style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definition: 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Simple</a:t>
            </a:r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two-story box homes with doors and windows symmetrically arranged.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Typically, had a </a:t>
            </a:r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pediment over the door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a cupola on the roof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Roof was usually flattened at the top with a wooden balustrade to form a terrace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18730" r="5919"/>
          <a:stretch/>
        </p:blipFill>
        <p:spPr bwMode="auto">
          <a:xfrm>
            <a:off x="7358742" y="1524006"/>
            <a:ext cx="4362009" cy="2917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9486" y="10434"/>
            <a:ext cx="11756571" cy="1080403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“Georgian Style” in America</a:t>
            </a:r>
            <a:endParaRPr lang="en-US" b="1" i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3014" y="1162442"/>
            <a:ext cx="9241971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5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* Thomas </a:t>
            </a:r>
            <a:r>
              <a:rPr lang="en-US" sz="25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Jefferson’s </a:t>
            </a:r>
            <a:r>
              <a:rPr lang="en-US" sz="25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influence 1780 – </a:t>
            </a:r>
            <a:r>
              <a:rPr lang="en-US" sz="25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1820</a:t>
            </a:r>
            <a:r>
              <a:rPr lang="en-US" sz="25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" name="Picture 6" descr="Monticello-Jefferson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4643" t="6721" r="7236" b="10655"/>
          <a:stretch>
            <a:fillRect/>
          </a:stretch>
        </p:blipFill>
        <p:spPr bwMode="auto">
          <a:xfrm>
            <a:off x="408214" y="1711100"/>
            <a:ext cx="4250871" cy="2625991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4157" y="4356101"/>
            <a:ext cx="3581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Monticello, VA</a:t>
            </a:r>
          </a:p>
        </p:txBody>
      </p:sp>
      <p:pic>
        <p:nvPicPr>
          <p:cNvPr id="6" name="Picture 8" descr="University of Virginia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t="7408" r="5600"/>
          <a:stretch>
            <a:fillRect/>
          </a:stretch>
        </p:blipFill>
        <p:spPr bwMode="auto">
          <a:xfrm>
            <a:off x="4876799" y="2719297"/>
            <a:ext cx="4136572" cy="2630406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34000" y="5426984"/>
            <a:ext cx="2819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University of VA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470573" y="5867401"/>
            <a:ext cx="2133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U.S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 Capitol</a:t>
            </a:r>
          </a:p>
        </p:txBody>
      </p:sp>
      <p:pic>
        <p:nvPicPr>
          <p:cNvPr id="9" name="Picture 11" descr="US Capitol"/>
          <p:cNvPicPr>
            <a:picLocks noChangeAspect="1" noChangeArrowheads="1"/>
          </p:cNvPicPr>
          <p:nvPr/>
        </p:nvPicPr>
        <p:blipFill rotWithShape="1">
          <a:blip r:embed="rId4" cstate="print">
            <a:lum contrast="6000"/>
          </a:blip>
          <a:srcRect l="3622" b="8247"/>
          <a:stretch/>
        </p:blipFill>
        <p:spPr bwMode="auto">
          <a:xfrm>
            <a:off x="9192985" y="1193411"/>
            <a:ext cx="2500085" cy="459779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9486" y="10434"/>
            <a:ext cx="11756571" cy="1080403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“Federal Style” in America</a:t>
            </a:r>
            <a:endParaRPr lang="en-US" b="1" i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057" y="481467"/>
            <a:ext cx="74893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Federalist style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definition: 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it applies to homes…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Boxlike structures of brick or clapboard siding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that showed the influence of the </a:t>
            </a:r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Renaissance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Palladio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with </a:t>
            </a:r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flashy interiors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“Fancy decoration,” on the exterior, was limited to the doorway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Entrances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were usually framed by </a:t>
            </a:r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columns or side windows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with a </a:t>
            </a:r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fanlight above the door</a:t>
            </a:r>
          </a:p>
        </p:txBody>
      </p:sp>
      <p:pic>
        <p:nvPicPr>
          <p:cNvPr id="5" name="Picture 2" descr="File:Salem Town H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16" y="1544356"/>
            <a:ext cx="3810000" cy="488691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287" y="1035391"/>
            <a:ext cx="9056916" cy="549603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1743-1826</a:t>
            </a:r>
            <a:endParaRPr lang="en-US" sz="32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helped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 </a:t>
            </a:r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Declaration of Independence</a:t>
            </a:r>
          </a:p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3200" b="1" u="sng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</a:t>
            </a:r>
          </a:p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founded </a:t>
            </a:r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UVA (University of Virginia)</a:t>
            </a:r>
          </a:p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neoclassical </a:t>
            </a:r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</a:t>
            </a:r>
          </a:p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ambassador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France in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1780’s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60" name="Picture 4" descr="T_Jefferson_by_Charles_Willson_Peale_179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0414" y="1676400"/>
            <a:ext cx="3407127" cy="4789714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9486" y="10434"/>
            <a:ext cx="11756571" cy="1080403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Thomas Jefferson</a:t>
            </a:r>
            <a:endParaRPr lang="en-US" b="1" i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0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 bwMode="auto">
          <a:xfrm>
            <a:off x="323630" y="1236436"/>
            <a:ext cx="11324084" cy="541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1) Jefferson designed his own home. What was it’s name and what does the name mean?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2) How does his house reflect his personality? What are some of its quirky inventions? 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3) Why is the central dome of Jefferson’s house significant?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4) What was Jefferson’s goal as a designer?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5) What did Jefferson use as a reference for his own designs?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6) What is important about Jefferson’s design of the Virginia State Capitol?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7) Why did Jefferson emphasize architecture?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8) Give an example of how Jefferson mixed old and new.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9) What started appearing in American architecture in the 18</a:t>
            </a:r>
            <a:r>
              <a:rPr lang="en-US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th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century?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10) How is Neoclassic architecture propaganda for the US?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10714" y="322888"/>
            <a:ext cx="1145863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*</a:t>
            </a:r>
            <a:r>
              <a:rPr lang="en-US" sz="25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Read </a:t>
            </a:r>
            <a:r>
              <a:rPr lang="en-US" sz="25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the article,</a:t>
            </a:r>
            <a:r>
              <a:rPr lang="en-US" sz="25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“The Annotated Arch</a:t>
            </a:r>
            <a:r>
              <a:rPr lang="en-US" sz="25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”- Jefferson: Statesman/Architect</a:t>
            </a:r>
            <a:r>
              <a:rPr lang="en-US" sz="25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25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then </a:t>
            </a:r>
            <a:r>
              <a:rPr lang="en-US" sz="2500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answer the following questions: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 bwMode="auto">
          <a:xfrm>
            <a:off x="236545" y="539762"/>
            <a:ext cx="11715969" cy="614407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1) Jefferson designed his own home. What was it’s name and what does the name mean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? </a:t>
            </a:r>
            <a:r>
              <a:rPr lang="en-US" sz="1800" b="1" dirty="0">
                <a:solidFill>
                  <a:srgbClr val="FF0000"/>
                </a:solidFill>
                <a:latin typeface="Century Gothic" pitchFamily="34" charset="0"/>
              </a:rPr>
              <a:t>Monticello – Little </a:t>
            </a:r>
            <a:r>
              <a:rPr lang="en-US" sz="1800" b="1" dirty="0" smtClean="0">
                <a:solidFill>
                  <a:srgbClr val="FF0000"/>
                </a:solidFill>
                <a:latin typeface="Century Gothic" pitchFamily="34" charset="0"/>
              </a:rPr>
              <a:t>Mountain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2) How does his house reflect his personality? What are some of its quirky inventions? </a:t>
            </a:r>
            <a:r>
              <a:rPr lang="en-US" sz="1800" b="1" dirty="0">
                <a:solidFill>
                  <a:srgbClr val="FF0000"/>
                </a:solidFill>
                <a:latin typeface="Century Gothic" pitchFamily="34" charset="0"/>
              </a:rPr>
              <a:t>Curiosity and love a classical architecture. Bed in a wall, disappearing beds, shutter </a:t>
            </a:r>
            <a:r>
              <a:rPr lang="en-US" sz="1800" b="1" dirty="0" smtClean="0">
                <a:solidFill>
                  <a:srgbClr val="FF0000"/>
                </a:solidFill>
                <a:latin typeface="Century Gothic" pitchFamily="34" charset="0"/>
              </a:rPr>
              <a:t>openers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3) Why is the central dome of Jefferson’s house significant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? </a:t>
            </a:r>
            <a:r>
              <a:rPr lang="en-US" sz="1800" b="1" dirty="0">
                <a:solidFill>
                  <a:srgbClr val="FF0000"/>
                </a:solidFill>
                <a:latin typeface="Century Gothic" pitchFamily="34" charset="0"/>
              </a:rPr>
              <a:t>First in the U.S. 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4) What was Jefferson’s goal as a designer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? </a:t>
            </a:r>
            <a:r>
              <a:rPr lang="en-US" sz="1800" b="1" dirty="0">
                <a:solidFill>
                  <a:srgbClr val="FF0000"/>
                </a:solidFill>
                <a:latin typeface="Century Gothic" pitchFamily="34" charset="0"/>
              </a:rPr>
              <a:t>“improve the taste of my countrymen</a:t>
            </a:r>
            <a:r>
              <a:rPr lang="en-US" sz="1800" b="1" dirty="0" smtClean="0">
                <a:solidFill>
                  <a:srgbClr val="FF0000"/>
                </a:solidFill>
                <a:latin typeface="Century Gothic" pitchFamily="34" charset="0"/>
              </a:rPr>
              <a:t>.”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5) What did Jefferson use as a reference for his own designs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? </a:t>
            </a:r>
            <a:r>
              <a:rPr lang="en-US" sz="1800" b="1" dirty="0">
                <a:solidFill>
                  <a:srgbClr val="FF0000"/>
                </a:solidFill>
                <a:latin typeface="Century Gothic" pitchFamily="34" charset="0"/>
              </a:rPr>
              <a:t>Roman </a:t>
            </a:r>
            <a:r>
              <a:rPr lang="en-US" sz="1800" b="1" dirty="0" smtClean="0">
                <a:solidFill>
                  <a:srgbClr val="FF0000"/>
                </a:solidFill>
                <a:latin typeface="Century Gothic" pitchFamily="34" charset="0"/>
              </a:rPr>
              <a:t>models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6) What is important about Jefferson’s design of the Virginia State Capitol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?</a:t>
            </a:r>
            <a:r>
              <a:rPr lang="en-US" sz="20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entury Gothic" pitchFamily="34" charset="0"/>
              </a:rPr>
              <a:t>First </a:t>
            </a:r>
            <a:r>
              <a:rPr lang="en-US" sz="1800" b="1" dirty="0">
                <a:solidFill>
                  <a:srgbClr val="FF0000"/>
                </a:solidFill>
                <a:latin typeface="Century Gothic" pitchFamily="34" charset="0"/>
              </a:rPr>
              <a:t>function public building, based on a Roman design, in thousands of </a:t>
            </a:r>
            <a:r>
              <a:rPr lang="en-US" sz="1800" b="1" dirty="0" smtClean="0">
                <a:solidFill>
                  <a:srgbClr val="FF0000"/>
                </a:solidFill>
                <a:latin typeface="Century Gothic" pitchFamily="34" charset="0"/>
              </a:rPr>
              <a:t>years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7) Why did Jefferson emphasize architecture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? </a:t>
            </a:r>
            <a:r>
              <a:rPr lang="en-US" sz="1800" b="1" dirty="0">
                <a:solidFill>
                  <a:srgbClr val="FF0000"/>
                </a:solidFill>
                <a:latin typeface="Century Gothic" pitchFamily="34" charset="0"/>
              </a:rPr>
              <a:t>Because it could be an instrument of education as well as social reform. 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8) Give an example of how Jefferson mixed old and new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</a:t>
            </a:r>
            <a:r>
              <a:rPr lang="en-US" sz="1800" b="1" dirty="0">
                <a:solidFill>
                  <a:srgbClr val="FF0000"/>
                </a:solidFill>
                <a:latin typeface="Century Gothic" pitchFamily="34" charset="0"/>
              </a:rPr>
              <a:t>Classical temple forms with local Virginia </a:t>
            </a:r>
            <a:r>
              <a:rPr lang="en-US" sz="1800" b="1" dirty="0" smtClean="0">
                <a:solidFill>
                  <a:srgbClr val="FF0000"/>
                </a:solidFill>
                <a:latin typeface="Century Gothic" pitchFamily="34" charset="0"/>
              </a:rPr>
              <a:t>brick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9) What started appearing in American architecture in the 18</a:t>
            </a:r>
            <a:r>
              <a:rPr lang="en-US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th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century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? </a:t>
            </a:r>
            <a:r>
              <a:rPr lang="en-US" sz="1800" b="1" dirty="0">
                <a:solidFill>
                  <a:srgbClr val="FF0000"/>
                </a:solidFill>
                <a:latin typeface="Century Gothic" pitchFamily="34" charset="0"/>
              </a:rPr>
              <a:t>European models with American </a:t>
            </a:r>
            <a:r>
              <a:rPr lang="en-US" sz="1800" b="1" dirty="0" smtClean="0">
                <a:solidFill>
                  <a:srgbClr val="FF0000"/>
                </a:solidFill>
                <a:latin typeface="Century Gothic" pitchFamily="34" charset="0"/>
              </a:rPr>
              <a:t>ideals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10) How is Neoclassic architecture propaganda for the US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?</a:t>
            </a:r>
            <a:r>
              <a:rPr lang="en-US" sz="20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entury Gothic" pitchFamily="34" charset="0"/>
              </a:rPr>
              <a:t>Balanced, symmetrical buildings to show balanced, symmetrical government. </a:t>
            </a:r>
            <a:endParaRPr lang="en-US" sz="1800" b="1" dirty="0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698201" y="155041"/>
            <a:ext cx="114586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“</a:t>
            </a:r>
            <a:r>
              <a:rPr lang="en-US" sz="23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The Annotated Arch” </a:t>
            </a:r>
            <a:r>
              <a:rPr lang="en-US" sz="23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– ANSWERS!</a:t>
            </a:r>
            <a:endParaRPr lang="en-US" sz="23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51</TotalTime>
  <Words>642</Words>
  <Application>Microsoft Office PowerPoint</Application>
  <PresentationFormat>Widescreen</PresentationFormat>
  <Paragraphs>79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Virginia State Capitol </vt:lpstr>
      <vt:lpstr>Virginia State Capitol </vt:lpstr>
      <vt:lpstr>Pantheon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McDonald, Benjamin</dc:creator>
  <cp:lastModifiedBy>McDonald, Benjamin</cp:lastModifiedBy>
  <cp:revision>41</cp:revision>
  <dcterms:created xsi:type="dcterms:W3CDTF">2017-02-13T18:45:16Z</dcterms:created>
  <dcterms:modified xsi:type="dcterms:W3CDTF">2017-02-13T19:47:15Z</dcterms:modified>
</cp:coreProperties>
</file>