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5" r:id="rId2"/>
    <p:sldId id="288" r:id="rId3"/>
    <p:sldId id="367" r:id="rId4"/>
    <p:sldId id="268" r:id="rId5"/>
    <p:sldId id="283" r:id="rId6"/>
    <p:sldId id="257" r:id="rId7"/>
    <p:sldId id="284" r:id="rId8"/>
    <p:sldId id="260" r:id="rId9"/>
    <p:sldId id="258" r:id="rId10"/>
    <p:sldId id="287" r:id="rId11"/>
    <p:sldId id="373" r:id="rId12"/>
    <p:sldId id="290" r:id="rId13"/>
    <p:sldId id="296" r:id="rId14"/>
    <p:sldId id="297" r:id="rId15"/>
    <p:sldId id="299" r:id="rId16"/>
    <p:sldId id="300" r:id="rId17"/>
    <p:sldId id="301" r:id="rId18"/>
    <p:sldId id="303" r:id="rId19"/>
    <p:sldId id="302" r:id="rId20"/>
    <p:sldId id="331" r:id="rId21"/>
    <p:sldId id="306" r:id="rId22"/>
    <p:sldId id="372" r:id="rId23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1" autoAdjust="0"/>
    <p:restoredTop sz="94660"/>
  </p:normalViewPr>
  <p:slideViewPr>
    <p:cSldViewPr>
      <p:cViewPr varScale="1">
        <p:scale>
          <a:sx n="48" d="100"/>
          <a:sy n="48" d="100"/>
        </p:scale>
        <p:origin x="48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46C6E-459A-47DC-9C6E-48C9A8F9891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4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4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C094-C92F-43AE-9C11-5B35F2035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6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3-02-15T13:50:04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5313 5059,'21'0,"-21"21,21-21,22 21,-43-21,21 0,0 21,-21-21,21 0,-21 0,42 22,1-22,20 21,-42-21,22 21,41 0,-41 0,-1-21,0 21,1-21,-22 22,0-22,-21 0,21 0,-21 0,21 0,1 0,-22 0,42 21,-21-21,21 0,1 0,-22 21,42 0,-41-21,20 0,-21 0,43 0,-43 0,21 0,0 21,1-21,-22 21,0-21,0 0,0 0,1 0,-1 0,0 0,0 0,-21 0,21 0,0 0,22 0,-22 22,0-22,21 0,-20 0,20 21,-21-21,21 0,-20 0,20 21,-42-21,21 0,0 0,0 0,1 0,-1 0,0 0,0 21,-21-21,21 0,0 0,1 21,-22-21,21 0,0 0,-21 0,21 0,-21 0,21 0,0 0,-21 0,22 0,-22 0,21 0,0 0,0 0,-21 0,21 0,0 0,22 21,-43-21,21 0,21 22,-42-22,43 0,-43 0,21 0,42 0,-63 0,21 0,1 21,-1-21,0 0,0 0,0 0,22 21,-43-21,21 0,0 0,21 0,22 0,-43 0,0 21,43-21,20 21,-41 0,20-21,22 22,-43-22,85 0,-42 21,-22-21,22 21,0 0,-1-21,1 21,21-21,-22 21,-41-21,41 0,-20 22,21-1,-1-21,1 21,-22-21,43 21,-42 0,-1-21,22 0,-22 21,22-21,0 22,-1-22,-20 21,-22 0,43-21,-22 0,22 0,-21 0,-22 0,0 0,22 0,-43 21,42-21,-20 0,-22 0,21 0,1 0,-22 0,0 0,0 0,21 0,-20 21,-1-21,0 0,21 0,22 0,-43 21,42-21,22 22,-43-22,22 21,-22-21,1 0,-1 21,0-21,1 0,-43 0,42 0,0 21,-21-21,1 0,-1 0,21 0,-21 0,43 21,-64-21,21 0,0 0,0 0,0 21,22-21,-1 22,-21-22,22 0,-22 0,0 0,21 0,-42 0,21 0,1 0,-1 21,-21-21,21 0,-21 0,21 0,-21 0,21 0,0 0,-21 0,22 0,-22 0,21 21,0-21,-21 0,21 0,-21 0,21 0,-21 0,21 21,1-21,-1 0,-21 0,21 0,0 21,0-21,22 0,-22 0,21 21,-42-21,21 0,-21 0</inkml:trace>
  <inkml:trace contextRef="#ctx0" brushRef="#br0" timeOffset="5911">4276 6392,'21'0,"0"0,0 0,0 0,1 0,-1 0,0 0,21 22,-21-22,1 21,41-21,-21 21,1 0,-1 0,22-21,-1 21,1 1,-1-1,-21-21,22 21,-1 0,-20 0,41 0,-20-21,63 43,-64-43,22 21,-21-21,-1 0,1 21,-22 0,21-21,1 21,21 1,-1 20,-20-42,42 42,-43-42,1 21,20 1,43-22,-42 21,21 0,21 0,-43-21,1 21,42 0,0 1,-63-22,-1 0,22 21,-22-21,1 0,-1 42,22-42,-22 0,22 21,-21-21,-1 0,1 21,20-21,1 22,-22-1,22-21,-43 21,1-21,41 0,-41 0,20 21,1-21,-1 21,-20 0,41-21,-20 0,20 22,-20-22,-22 0,1 21,20-21,-21 21,1-21,-1 21,22 0,-22 0,-21-21,21 22,22-1,-1 0,1 0,-1 0,1-21,-1 43,22-22,-21-21,-1 21,22 21,-22-21,1-21,-1 22,43 20,-64-21,43 0,-43-21,64 43,-21-22,-43-21,22 42,-22-42,22 21,-22-21,43 21,-43 1,0-22,1 21,20 0,-21-21,22 21,-1 0,-41-21,20 0,-42 0,21 0,0 21,0-21,1 0,-22 0,21 0,0 22,0-22,-21 0,42 21,-20-21,20 0,-21 21,21 0,-20-21,41 21,-21 0,-20-21,20 22,-21-22,0 21,22-21,-22 42,0-42,0 21,0-21,0 0,-21 21,22 1,-1-22,0 0,0 21,0-21,-21 0,21 21,1 0,-1-21,-21 0,42 21,-42-21,42 21,-42-21,22 0,-22 0,21 22,-21-22,21 0,0 0,0 21,-21-21,43 21,-43-21,21 0,0 21,-21-21,21 0,-21 0,21 21,-21-21,21 0,1 0,-22 0,21 21,-21-21,21 22,0-22,-21 0,21 0,-21 21,21-21</inkml:trace>
  <inkml:trace contextRef="#ctx0" brushRef="#br0" timeOffset="11687">3408 7578,'0'0,"0"0,21 0,21 0,-20 0,-22 0,21 0,21 0,-21 0,22 0,-22 0,0 0,21 0,1 0,20 0,-21 0,1 0,20 0,-20 0,41 0,-20 0,-1 0,1 0,-1 0,-20 0,20 0,1 0,-1 21,-21-21,64 21,-63-21,20 0,22 0,-22 21,43-21,-21 21,-1-21,43 22,-42-1,21-21,0 21,21 0,-43-21,22 21,-21 0,-22 1,1-22,42 0,-64 0,22 21,-22-21,0 21,43-21,-22 21,-20-21,-1 0,0 0,22 21,-1 0,1-21,-1 0,-20 22,20-22,1 21,-1-21,1 0,20 21,1 0,-21-21,20 21,-20-21,20 21,-20-21,-1 22,1-1,-1 0,1 0,-1-21,22 21,-21 0,20-21,22 22,-21-22,42 42,-43-42,22 42,-42-42,20 0,1 21,0 1,-22-22,22 42,-43-42,22 21,20 0,-62-21,41 43,1-22,-22-21,21 21,-20-21,20 42,1-42,-1 21,-20 1,-1-1,0 0,1 0,-22 0,42 22,-20-43,-22 42,63 0,-41 1,-22-22,21 0,22 42,-22-41,0 20,-20-21,20 0,-21 22,21-22,-20 21,20-21,-21 22,21-1,-20-21,20 21,-21-20,0 62,-21-84,21 21,1 22,-22-43,0 42,21-21,-21 0,0-21,0 43,21-22,-21 0,0 0,0 22,0-22,0 0,0 21,0 1,21-1,-21 0,0 1,21-1,-21 21,21-20,-21-1,0-21,0 0,22 1,-1 41,-21-42,0 22,0-1,21 21,-21 1,0-22,0 1,21-1,-21 0,21 1,0-22,-21 21,0-21,0 22,43-1,-43-21,0 43,0-64,21 21,-21 42,0-42,0 1,0-1,21 0,-21 0,0 0,0 0,21 22,-21-1,21-21,-21 22,0-22,22 21,-22-21,21 22,-21-22,0-21,0 21,0 0,0 0,21 43,-21-43,0-21,21 42,-21-42,0 43,0-22,0 0,0 0,0-21,0 21,0 0,0 1,0-1,21 0,-21 21,21-21,-21 1,0-22,0 21,0 0,0 0,0 0,22 0,-22 22,0-43,21 42,-21-21,0-21,21 43,-21-43,21 42,-21-21,0 0,21-21,-21 21,21 1,-21-1,0-21,43 21,-43 21,21-21,0 1,-21 20,21-42,-21 21,0 0,21 0,1-21,-22 22,21-1,-21-21,0 21,21 21,0-42,-21 21,21 1,-21-1,21 0,1 42,-1-41,-21-22,0 21,21 0,0 0,-21 0,0-21,42 21,-42 1,0-1,22 0,-22-21,42 42,-42-21,0 1,21-22,0 21,-21 0,21-21,-21 21,22-21,-1 21,-21-21,21 21,-21 1,0-22,21 21,-21-21,21 21,0 0,-21-21,0 21,22-21,-22 43,42-22,-21 0,-21 0,21 0,-21-21,21 21,-21-21,22 22,-1-22,-21 21,21-21,-21 21,42-21,-42 0,21 0,-21 0,22 21,-1-21,-21 0,21 0,-21 0,21 0,-21 0,21 0,0 0,1 21,-1-21,-21 0,21 0,-21 0,21 0,0 0,0 21,1-21,-1 0,-21 0,21 0,-21 0,21 0,0 0,-21 0,21 0,-21 0,22 0,-22 0,21 0,0 0,-21 0,21 0,-21 0,21-21,-21 0,21 21,-21-21,0 21,0-21,0 21,22-21,-22-1</inkml:trace>
  <inkml:trace contextRef="#ctx0" brushRef="#br0" timeOffset="20726">5630 8784,'0'-21,"0"21,0 0,43 0,-43 0,21 0,21 0,22 0,-22 0,0 0,1 0,20 21,-20-21,-1 0,21 21,-20-21,-22 22,-21-22,42 0,-21 0,1 0,-1 0,0 0,0 0,0 0,0 0,22 0,-1 0,0 0,-20 0,41 0,-42 0,22 21,-1 0,0-21,1 0,-1 21,0-21,-21 0,22 0,-22 0,21 0,1 0,-1 0,0 0,1 0,-1 0,21 0,-20 21,-1-21,0 0,22 21,-22-21,1 22,-1-22,21 0,-20 0,-1 21,0-21,-20 0,62 21,-41-21,-22 0,21 21,22-21,-1 0,-42 0,22 21,-1-21,21 21,-41-21,41 22,-21-22,22 0,-1 21,1-21,21 0,-22 21,1 0,-1-21,-21 0,22 21,-43-21,21 0,1 0,-22 0,0 0,0 21,0-21,1 0,20 0,0 0,1 22,-1-22,21 0,1 0,21 21,-22-21,22 21,-22 0,-42-21,22 0,-1 0,-21 21,0-21,1 0,-1 0,0 0,0 0,21 0,1 0,-22 0,21 21,1-21,20 43,-42-43,22 0,20 0,-21 0,-20 21,20-21,0 21,1-21,-22 0,42 21,1-21,-43 0,0 0,21 0,-42 0,22 21,-1-21,0 0,-21 0,21 0,0 0,0 0,1 0,-22 0,42 22,-21-22,21 0,-20 21,20-21,-21 0,21 0,-20 21,-1-21,21 21,-21-21,0 0,43 0,-64 0,21 0,21 21,-42 0,22-21,-1 0,0 0,0 0,0 0,-21 22,21-22,22 21,-22-21,21 0,1 21,-22-21,0 0,0 21,0-21,0 0,-21 0,22 0,-1 0,0 0,-21 21,21-21,0 0,-21 0,21 0,22 21,-22-21,21 0,-42 0,21 0,1 0,-22 0,42 22,-42-1,21-21,0 0,-21 0,21 0,-21 0,22 0,-22 0,42 0,-21 21,0 0,0-21,1 0,-22 0,21 0,0 0,0 0,0 0,0 21,-21-21,22 0,-22 0,21 0,-21 0,21 0,0 0,0 0,0 0,1 0,-1 0,0 0,21 0,-42 0,43 21,-22-21,-21 0,21 0,0 22,0-22,-21 0,21 0,1 0,-22 0,21 0,-21 0,21 0,-21 0,21 0,0 0,0 21,-21-21,22 0,-1 0,-21 0,21 0,-21 0,21 0,0 0,-21 0,21 0,-21 0,22 0,-22 0</inkml:trace>
  <inkml:trace contextRef="#ctx0" brushRef="#br0" timeOffset="28094">8382 9948,'0'0,"0"0,21 22,0-22,22 21,-1 0,-21-21,0 21,1 0,20 0,-21 1,21-22,-20 21,20 21,-42-42,42 21,-21-21,-21 21,22-21,-1 22,0-1,-21 0,21 0,0-21,22 21,-43-21,42 21,-42 1,21-22,-21 21,42 21,-42-42,22 21,-22 0,42 22,-21-22,0 0,0 0,1 0,-22-21,21 43,0-43,-21 21,21 21,0-21,22 43,-43-64,42 42,-21 1,0-1,22-21,-22 21,0-20,0 20,21 21,-42-63,43 64,-43-22,21 1,0-1,0 0,22 22,-22-22,0 0,21 22,-21-1,22-20,-1 20,0 22,1-43,-22 1,0 20,21-21,-20 22,20-1,0 22,1-43,-22 22,0-1,21 1,-21-22,1 22,20-1,-21-20,-21-1,21 0,0 1,-21-22,22 21,-1-21,0 0,0 43,0-43,0 21,-21-42,22 22,-22-1,0 0,21 0,0 0,-21 0,21 1,-21-1,21-21,0 21,-21 0,22 0,-22 0,21 1,0 20,0-21,0 0,0 0,1-21,-1 43,0-43,-21 21,21 0,-21-21,21 21,-21-21,0 21,21-21,1 43,-1-22,0 0,-21-21,21 21,-21 0,21-21,0 22,-21-1,22 0,-1 0,0-21,-21 21,42 0,22 43,-64-64,42 42,0-42,-42 21,22 1,-1-22,0 21,-21-21,42 21,-21 0,1-21,-22 21,21-21,0 21,0 1,-21-22,21 0,0 21,1-21,-22 21,42-21,0 21,-42-21,43 21,-43-21,42 21,0 1,-42-22,43 0,-43 0,21 21,-21-21,42 21,-42 0,21-21,-21 0,21 0,1 21,-1-21,0 43,0-43,-21 0,21 21,-21-21,21 21,1 0,-22-21,21 21,0-21,0 43,0-43,0 21,1 0,-22-21,42 21,-21 0,0-21,-21 21,21-21,1 22,-1-22,0 21,0-21,0 0,-21 21,21-21,1 0,-22 0,21 21,21-21,-42 21,21-21,-21 0,21 0,1 21,-22-21,21 0,-21 0,21 0,0 22,0-22,-21 0,43 0,-43 21,21-21,-21 0,21 0,0 0,0 0,-21 0,21 21,1-21,-22 0,21 0,-21 0,21 0,0 0,-21 0,21 21,0-21,1 0,-22 0,21 0,-21 0,21 0,-21 0,21 0,0 0,-21 0,21 0,-21 0,22 0,-1 0,-21 0,21 0,-21 0,21 0,-21 0,21 0</inkml:trace>
  <inkml:trace contextRef="#ctx0" brushRef="#br0" timeOffset="50316">4297 11134,'0'0,"21"0,-21 0,21 0,-21 0,21 0,1 0,-22 0,21 0,0 0,0 0,-21 0,21 0,-21 0,21 0,1 0,-1 0,0 0,0 0,0 0,-21 0,43 0,-43 0,42 0,-42 0,21 0,-21 0,21 0,0 0,1 0,-1 0,0 0,0 0,21 0,-42 0,43 0,-22 0,0 0,21 0,1 0,-1 0,0 0,1 21,20-21,1 0,-22 0,22 0,-1 21,1 0,-1-21,1 21,-1-21,-21 0,22 0,-22 0,1 0,20 0,1 0,-22 0,0 0,1 0,20 0,-21 0,22 0,-22 0,1 0,-22 0,21 0,0 0,1 0,-22 0,21 0,1 0,20 0,-42 0,22 0,-1 0,0 0,1 0,-22 0,21 0,22 0,-43 0,21 0,0 0,1 0,20 0,-20 0,-1 0,21 0,1-21,-22 21,1 0,-22-21,42 21,1 0,-43 0,0 0,21 0,1-21,-22 21,0 0,64-21,-43 0,-21 21,22 0,-1 0,43 0,-43-22,43 22,-22 0,1 0,20 0,1 0,21-21,-22 21,1 0,-21 0,-1-21,43 0,-85 21,43 0,-1 0,-21-21,22 21,-22 0,1-21,20-1,-42 22,43-21,-22 0,0 0,1 21,20-42,1 20,-22 22,22-42,-1 0,1 21,-1-1,-21-20,43 21,-43-21,1 20,20-41,-20 42,20-22,1 1,-22 0,0 21,1-22,20 22,-42-21,43 21,-22-22,-21 22,22 0,-1-43,-21 43,43 0,-64 0,42 0,-21 0,0-22,22 22,-22-21,0 21,21-43,-21 64,1-42,-1-1,0 1,0 21,0 0,-21 0,21-22,1 1,-1 21,-21-22,21 22,0-21,-21 0,0 42,42-43,-42 1,0 21,0 0,22-1,-22 1,21-21,-21 21,0 21,0-43,0 22,21 0,-21-21,0 21,0-1,21-20,-21 21,0 0,0 0,0-1,0 22,0-21,0-21,21 42,-21-42,0 20,0 1,0 0,0 21,21-42,-21 42,0-21,0-1,0 1,0 0,0 21,0-21,0 0,22 0,-22-1,0 1,0 0,21 0,-21-21,21 20,0 1,-21 0,0 0,0 0,0 21,21-43,-21 22,0 0,0 0,21 21,1-42,-22 42,0-22,21 1,-21 0,0 21,0-21,21 0,0 0,-21 21,21-22,-21 1,0 21,21-21,1 21,-22-21,0 21,21-21,-21 0,21 21,-21-22,21 22,0-21,-21 0,21 21,-21-21,22 21,-1 0,0-21,-21 21,21 0,0-21,0 21,1-22,-1 22,0 0,0-21,0 0,-21 21,21 0,1 0,-22 0,21 0,-21 0,21-21,0 21,-21 0,21 0,-21-21,21 21,-21 0,22 0,-1 0,-21-21,21 21,-21 0,21 0,0 0,-21-22,21 22,-21 0,22 0,-22 0,21 0,0 0,-21 0,21 0,-21 0,21 0,0 0,-21 0,22 0,-22 0,21 0,-21 0,21 0,0 0,-21 0,21 0,-21 0,43 0,-43 0,21 0,-21 0,21 0,0 0,-21 0,21 0,-21 0,21 0,-21 0,22 0,-1 0,-21 0,21 0,-21 0,21 0,0 0,-21 0,21 0,-21 0,22 0,-22 0,21 0</inkml:trace>
  <inkml:trace contextRef="#ctx0" brushRef="#br0" timeOffset="54740">8636 12361,'0'0,"0"0,21 0,-21 0,21 0,-21 0,22-21,-1 21,0 0,-21-21,21 21,-21 0,21-21,0 21,1-21,-1 21,-21 0,21-21,0 21,21 0,-20-22,41 22,-42-21,0 0,22 21,20-21,-63 21,43 0,-22-21,21 21,-21 0,22-21,-22 21,0 0,21-22,-42 22,43 0,-43 0,21 0,0 0,0 0,21-21,-20 21,-1 0,21 0,-21-21,22 21,-1 0,0 0,1-21,-1 0,0 21,1-21,-1 21,-21 0,21 0,1-22,-22 22,21-21,-42 21,43-21,-22 21,0 0,0-21,0 21,0 0,22-21,-1 0,-42 21,42 0,-20 0,20-22,-21 1,0 21,0-21,1 21,-1-21,0 21,0-21,21 0,1-1,-22 1,0 0,21 21,-42-21,43 21,-22-21,0 0,0 21,0 0,1-22,-1 22,0-21,0 21,0-21,0 21,1-21,-1 21,0-21,0 21,0 0,0-21,22-1,-22 22,0 0,21-21,-20 21,-1-21,21 21,0-21,-20 0,-1 21,0 0,21 0,-21-21,22-1,-22 22,21 0,-42 0,43-21,-22 21,0-21,0 21,0 0,0 0,-21 0,43-21,-43 21,21 0,21-21,-21 21,1 0,-1-21,0 21,-21 0,42-22,1 22,-22 0,0 0,0-21,-21 0,21 21,0 0,1 0,20-21,-21 0,-21 21,42 0,-20-21,-1 21,-21-22,21 22,-21 0,21 0,-21 0,21-21,0 21,-21 0,22 0,-1-21,0 21,0 0,-21-21,21 21,0 0,-21 0,22 0,-22 0,42 0,-21 0,0 0,0 0,1 0,-1 0,-21 0,21 0,-21 0,21 0,0 0,-21 0,21 0,-21 0,22 0,-22 0,21 0,0 0,-21 0,21 0,-21 0,21 0,0 0,-21 0,22 0,-22 0,42 0,-21 0,-21 0,21 0,0 0,-21 0,22 0,-22 0,21 0,0 0</inkml:trace>
  <inkml:trace contextRef="#ctx0" brushRef="#br0" timeOffset="61140">5863 13589,'0'0,"0"0,0 0,21 0,1 0,-22 0,21 0,-21 0,21 0,0 0,0 0,0 0,1 0,-1 0,0 0,42-21,1 21,-22 0,22 0,-22 0,22 0,-1 0,-21 0,1 0,20 0,-20 0,-1 0,0 0,1 0,-22 0,21 0,-21 0,43 0,-43 0,42 0,1 0,-22 0,22 0,-1 0,1 0,20 0,-20 0,21 0,-22 0,-21 0,1 0,20 0,-20 0,-1 0,-21 0,21 0,-20 0,20 0,21 0,-41 0,20 0,21 0,-20 0,41 21,-20-21,21 21,-22 0,22 1,-22-1,-20-21,-1 21,21 0,-20 0,-1-21,0 0,1 43,-1-22,-21-21,22 21,-1 21,-21-21,21 1,-20-1,20 0,0 0,1 21,41 1,-63-43,43 42,42 0,-64-42,22 43,-1-22,1 0,-22 0,21 0,-20 1,-1-22,-42 0,64 21,-22 21,-42-42,42 0,-42 21,21-21,22 21,-43 1,42-1,-21 0,0-21,22 21,-22 0,21 0,1 1,-22-1,42 0,-42 0,22 21,-1-42,-21 22,0-22,22 21,-43 0,42 0,-21 0,-21-21,21 21,22 1,-22-1,0-21,0 42,0-42,1 21,-22 0,21 1,0-1,0 0,0-21,0 21,-21 0,22-21,20 43,-21-22,0 0,0-21,1 21,-1 0,0 0,0 1,0-1,-21-21,21 42,1-42,-1 42,0-42,0 22,21 20,-42-42,22 21,-22 0,21-21,0 21,21 1,-42-1,43 0,-22 21,21-21,-21 22,0-22,1 0,-1-21,-21 21,21 0,-21 1,21-22,0 21,-21-21,21 0,-21 21,22-21,-1 21,0-21,-21 0,21 0,0 21,0-21,-21 0,43 0,-1 21,-42-21,42 22,-42-22,43 0,-43 0,42 21,-21-21,-21 0,43 21,-22-21,0 0,-21 0,21 0,-21 0,42 21,-20 0,-1-21,-21 0,21 0,0 0,0 0,-21 21,21-21,-21 22,22-22,-22 0,21 0,0 0,0 21,0-21,-21 0,21 0,1 0,-1 0,-21 0,21 0,0 0,0 0,-21 0,21 0,-21 0,22 0,-22 0,21 0,0 0,-21 0,21 0,-21 0,21 0,0 0,-21 0,22 0,-22 0,21 0,-21 0,21 0,0 0,-21 0,21 0,-21 0,21 0,1 0,-22 0,21 0,-21 0,21 0,-21 0,21 0,0 0,-21 0,21 0,-21 0,22 0,-1 0,-21 0,21 0,-21 0,21 0,-21 0,21 0,0 0,-21 0</inkml:trace>
  <inkml:trace contextRef="#ctx0" brushRef="#br0" timeOffset="65348">8213 14817,'0'0,"21"0,0 0,-21 0,42 0,-20 0,-1 0,0 0,-21 0,42 0,-42 0,21 0,1 0,-1 0,21 0,-21 0,0 0,22-21,-22 21,21 0,-21-22,1 22,20-21,-21 21,0 0,0 0,43-21,-64 21,21-21,21 21,-20-21,20 0,-42 21,21-22,0 1,0 21,1 0,-1-42,21 21,-21 0,0 21,1-22,20-20,0 42,-21-21,1 0,-1 21,0-21,42-1,-63 1,43 0,-22 0,0 0,21 0,-42-1,43 22,-22-21,21 0,-21 21,1-21,20 0,-21 0,21-22,22 22,-43 0,21-21,1 42,-22-43,21 22,-21 0,22 0,-22-22,21 22,1-21,-22 21,21-22,-21 22,0 0,1 0,20 0,-42 0,21-1,0-20,0 21,1 0,20-22,-42 22,42-42,-21 20,1 22,20-42,-21 42,0-22,-21 43,21-21,1 0,-22 0,21 21,-21-21,42-22,-21 22,22 0,-22 0,0 0,0-1,0 1,0 0,1 21,-1-21,0 0,0 21,0 0,0-21,22 21,-43-22,42 1,0 21,-42 0,22-21,41 21,-63 0,42-21,-20 21,-1 0,0-21,21 0,1 21,-22 0,21-22,0 1,-42 21,43 0,-22 0,0 0,0-21,0 0,1 21,20 0,-42-21,21 21,-21 0,21 0,0 0,1-21,-1-1,0 22,0 0,-21-21,21 21,-21 0,21 0,-21-21,22 21,-1 0,0 0,-21-21,21 21,0 0,0 0,-21 0,43-21,-43 21,21-21,0 21,0 0,-21 0,43-22,-43 22,21 0,-21 0,21 0,0-21,0 21,-21 0,21 0,1-21,-22 21,21 0,-21 0,21 0,-21 0,21 0,0-21,-21 21,21 0,-21 0,43 0,-43 0,21 0,0 0,0-21,-21 21,21 0,1 0,-1 0,-21 0,21 0,-21 0,21 0,-21 0,21 0,0 0,-21 0,22 0,-1 0,0 0,-21 0,21 0,-21 0,21 0,0-21,-21 21,22 0,-22 0,21 0,-21 0,21 0,0 0,-21 0,21 0,-21-22,21 22,1 0,-22 0,21 0,-21 0,21-21,-21 21,21 0,0 0,-21 0,21 0,-21 0,22 0,-1 0,-21 0,21 0</inkml:trace>
  <inkml:trace contextRef="#ctx0" brushRef="#br0" timeOffset="70275">4212 16066,'0'0,"0"0,21 0,22 0,20 0,1 0,20-22,22 22,21 0,21 0,-42 0,42 0,-63 0,63 0,-42 0,0 0,-21 0,20 0,1 0,-42 0,20 0,-20 0,-1 0,1 0,-1 0,22 0,-21 0,20 0,-20 0,20 0,1 0,0 0,21 0,-43 0,22 0,-1 0,-20 0,-1 0,1 0,-1 0,1 0,-1 0,1 0,42 0,-43 0,-20 0,-1 0,21 0,-20 0,20-21,1 0,-43 21,21 0,-21 0,43 0,-22 0,1-21,-22 21,42-21,1 0,-64 21,63-22,-20 1,-22 0,0 0,21 21,1-42,-1 20,-21 1,0-21,22 21,-1-43,0 1,-21 20,22-20,20-22,-42 22,1 20,20-62,-21 62,-21 1,42-22,-20 22,-22-21,21 20,0-20,21-22,-42 43,0-22,43 1,-22-22,0 43,-21-22,0 1,42-1,-21 22,1-43,-22 43,21-22,0 1,0-43,0 21,0-20,-21 41,22 1,20-1,-42 22,21-43,-21 22,0-1,0 1,21-1,-21 1,0-1,0 1,0 20,0-41,0 20,0 1,0 20,0 1,0 0,0-22,0 22,0-43,21 43,1-22,-22 22,0-22,21 22,-21-21,0 20,0-20,21 20,-21 1,0-21,42-1,-42 43,0-43,0 22,21 0,1 21,-22-22,21-20,-21 20,21 1,21-21,-42-1,43-21,-22-42,21-21,22-21,-22-43,21 22,-20-43,41 0,-20 21,-22-20,43 20,-43-21,43 21,-43 22,1 21,20 20,-21-41,1 63,-22 42,0-63,-21 85,0-1,21 22,-21 21,0-22,0 43,0-21,0 21,0-21,0 21,-21-21,21 0,-21 21,21 0,-21-22,21 22,-21-21,-1 0,22-21,-21-22,0 1,0-1,21 1,0 20,0-20,0-22,0 43,0 21,0 0,0 21,0-22,0 1,21 0,-21-21,21 21,0-1,-21 22,0-21,0 0,22 21,-22-21,0 21,42-42,-42 42,21-22,-21 1,42-21,-20 42,-22 0,21-21,0 21,21-21,-21-1,1 22,20-42,0 21,-42 21,21-21,-21 21,22 0,-22-21,21 21,0-22,0 1,21-21,-20 21,41-22,-21 22,22 0,-22 0,22-21,-1-1,22 1,-43 21,1 0,-22-1,0 22,0-21,0 21,0-21,-21 21,22 0,-22 0,42 0,-21 0,21 0,-20-21,20 21,0 0,-21-21,1 21,-22 0,21 0,-21 0,21-21,0 21,0 0,0-22,1 22,-22-21,21 21,-21 0,42-21,-42 21,21 0,0 0,-21-21,22 21,-22-21,42 21,-42-21,21 21,0-22,0 1,-21 21,22-21,20-21,-21 21,21-22,1 22,-1-21,-21 21,0-22,-21 43,22 0,-1-21,-21 21,21-21,0 0,0 21,-21 0,21-21,-21 21,22 0,-22-22,21 1,0 21,0 0,0-21,0 21,-21 0,22 0,-1 0,-21 0,21-21,-21 21,21 0,0 0,0-21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092E-C633-40BD-9406-CE75FF88D93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3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4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4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5F1EB-A7BA-43F5-9EE9-3CD9F0A1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Answers:</a:t>
            </a:r>
          </a:p>
          <a:p>
            <a:pPr marL="228600" indent="-228600">
              <a:buAutoNum type="arabicParenR"/>
            </a:pPr>
            <a:r>
              <a:rPr lang="en-US" dirty="0" smtClean="0"/>
              <a:t>Leisured decadence who threw parties in elegant gardens, town houses, and country manors</a:t>
            </a:r>
          </a:p>
          <a:p>
            <a:pPr marL="228600" indent="-228600">
              <a:buAutoNum type="arabicParenR"/>
            </a:pPr>
            <a:r>
              <a:rPr lang="en-US" dirty="0" smtClean="0"/>
              <a:t>The</a:t>
            </a:r>
            <a:r>
              <a:rPr lang="en-US" baseline="0" dirty="0" smtClean="0"/>
              <a:t> belief in the supremacy of reason over pleasure, and a conviction that humans could perfect society through the application of the intellect to human affairs.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Middle class: sober advocates of reason and enlightenment endured an uneasy coexistence with an aristocratic society devoted to artful pleasure. </a:t>
            </a:r>
          </a:p>
          <a:p>
            <a:pPr marL="228600" indent="-228600">
              <a:buAutoNum type="arabicParenR"/>
            </a:pPr>
            <a:r>
              <a:rPr lang="en-US" dirty="0" smtClean="0"/>
              <a:t>Educate citizens so that they could exercise their powers of reason unhindered by tyranny and superstition.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World peace and general prosperity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One that guaranteed equal rights and universal education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Human reason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5F1EB-A7BA-43F5-9EE9-3CD9F0A1DE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1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ADC42DD-9805-4202-83F9-58AF528BDE94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82836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1534DCB-0A09-4812-ACA8-A2FCB4D75624}" type="slidenum">
              <a:rPr lang="en-US" sz="1200" smtClean="0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n-US" sz="120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1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292521F-27DE-4283-8B1A-D03DC8DE9619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82470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BEB384-DA9E-4416-8812-4340A246AF3C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09531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5F1EB-A7BA-43F5-9EE9-3CD9F0A1DE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5F1EB-A7BA-43F5-9EE9-3CD9F0A1DE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5F1EB-A7BA-43F5-9EE9-3CD9F0A1DE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3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5F1EB-A7BA-43F5-9EE9-3CD9F0A1DE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5F1EB-A7BA-43F5-9EE9-3CD9F0A1DE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5ECCAD5-668A-44C1-AF3E-F2ECC4F50E05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455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67E5D36-B3DB-4431-B8CD-0C1D5D0E1B01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7398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Play video starting at 2:28- just coffee house section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BAB8206-47E3-42FC-8325-A9F2B338AEFD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83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B09DD-7941-4458-A106-36C27068D5F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E4F7-4499-4630-BAB3-4D01A4F2C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F4HguzrUuCY" TargetMode="External"/><Relationship Id="rId5" Type="http://schemas.openxmlformats.org/officeDocument/2006/relationships/hyperlink" Target="http://www.youtube.com/watch?v=4mg0j7Uzsg0&amp;feature=related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gFlW9gd9REI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eG6ljMCx-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d/d5/David_von_Michelangelo.jpg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wmf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QtI_HGQFSy0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Vkx7hNXE3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-gap.dcs.st-and.ac.uk/~history/BigPictures/Hobbes_3.jpe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rpers.org/media/image/blogs/misc/edmund-burke.jpg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u-bourgogne.fr/cimeos/CRCM/images/stories/dossierSerge/diderot.jpg" TargetMode="External"/><Relationship Id="rId4" Type="http://schemas.openxmlformats.org/officeDocument/2006/relationships/hyperlink" Target="http://www.diplomatie.gouv.fr/en/IMG/jpg/58l1.jpg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" b="3493"/>
          <a:stretch/>
        </p:blipFill>
        <p:spPr>
          <a:xfrm>
            <a:off x="-26158" y="-22746"/>
            <a:ext cx="9170158" cy="68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7912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Reaction to the Baroque Period caused…</a:t>
            </a:r>
          </a:p>
          <a:p>
            <a:pPr lvl="1"/>
            <a:r>
              <a:rPr lang="en-US" sz="2700" b="1" dirty="0" smtClean="0"/>
              <a:t>Political thinkers to ponder Revolutions to create </a:t>
            </a:r>
            <a:r>
              <a:rPr lang="en-US" sz="2700" b="1" u="sng" dirty="0" smtClean="0"/>
              <a:t>democracies and republics</a:t>
            </a:r>
            <a:r>
              <a:rPr lang="en-US" sz="2700" b="1" dirty="0" smtClean="0"/>
              <a:t> (a la Greece and Rome) so that people would have a voice in government.</a:t>
            </a:r>
          </a:p>
          <a:p>
            <a:pPr lvl="1"/>
            <a:r>
              <a:rPr lang="en-US" sz="2700" b="1" dirty="0" smtClean="0"/>
              <a:t>artists</a:t>
            </a:r>
            <a:r>
              <a:rPr lang="en-US" sz="2700" b="1" dirty="0"/>
              <a:t>, musicians, and architects </a:t>
            </a:r>
            <a:r>
              <a:rPr lang="en-US" sz="2700" b="1" dirty="0" smtClean="0"/>
              <a:t>wanted to </a:t>
            </a:r>
            <a:r>
              <a:rPr lang="en-US" sz="2700" b="1" dirty="0"/>
              <a:t>emulate the </a:t>
            </a:r>
            <a:r>
              <a:rPr lang="en-US" sz="2700" b="1" u="sng" dirty="0"/>
              <a:t>clean, uncluttered style</a:t>
            </a:r>
            <a:r>
              <a:rPr lang="en-US" sz="2700" b="1" dirty="0"/>
              <a:t> of Classical </a:t>
            </a:r>
            <a:r>
              <a:rPr lang="en-US" sz="2700" b="1" dirty="0" smtClean="0"/>
              <a:t>Greece</a:t>
            </a:r>
            <a:r>
              <a:rPr lang="en-US" sz="2700" b="1" dirty="0"/>
              <a:t> </a:t>
            </a:r>
            <a:r>
              <a:rPr lang="en-US" sz="2700" b="1" dirty="0" smtClean="0"/>
              <a:t>and Rome in their works.</a:t>
            </a:r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 smtClean="0"/>
          </a:p>
          <a:p>
            <a:pPr marL="457200" lvl="1" indent="0">
              <a:buNone/>
            </a:pPr>
            <a:endParaRPr lang="en-US" b="1" u="sng" dirty="0"/>
          </a:p>
          <a:p>
            <a:pPr marL="457200" lvl="1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2050" name="Picture 2" descr="C:\Users\lgallicchio\AppData\Local\Microsoft\Windows\Temporary Internet Files\Content.IE5\LWN3F3X2\MP9004004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47579"/>
            <a:ext cx="3785622" cy="26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gallicchio\AppData\Local\Microsoft\Windows\Temporary Internet Files\Content.IE5\20U9ILOG\MP9000498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7579"/>
            <a:ext cx="1673759" cy="26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47579"/>
            <a:ext cx="1128992" cy="265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i="1" u="sng" dirty="0" smtClean="0"/>
              <a:t>Characteristics of the Neoclassical Period</a:t>
            </a:r>
            <a:endParaRPr lang="en-US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20179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791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If countries are “baroque” from the Baroque movement, who is paying for art?</a:t>
            </a:r>
          </a:p>
          <a:p>
            <a:pPr lvl="1"/>
            <a:r>
              <a:rPr lang="en-US" sz="3200" b="1" dirty="0" smtClean="0"/>
              <a:t>The </a:t>
            </a:r>
            <a:r>
              <a:rPr lang="en-US" sz="3200" b="1" u="sng" dirty="0" smtClean="0"/>
              <a:t>aristocracy, or “upper class,” </a:t>
            </a:r>
            <a:r>
              <a:rPr lang="en-US" sz="3200" b="1" dirty="0" smtClean="0"/>
              <a:t>were </a:t>
            </a:r>
            <a:r>
              <a:rPr lang="en-US" sz="3200" b="1" dirty="0"/>
              <a:t>the main </a:t>
            </a:r>
            <a:r>
              <a:rPr lang="en-US" sz="3200" b="1" u="sng" dirty="0"/>
              <a:t>patrons</a:t>
            </a:r>
            <a:r>
              <a:rPr lang="en-US" sz="3200" b="1" dirty="0"/>
              <a:t> of the arts.  </a:t>
            </a:r>
            <a:endParaRPr lang="en-US" sz="3200" b="1" dirty="0" smtClean="0"/>
          </a:p>
          <a:p>
            <a:pPr lvl="2"/>
            <a:r>
              <a:rPr lang="en-US" sz="2800" b="1" i="1" u="sng" dirty="0" smtClean="0"/>
              <a:t>Aristocracy</a:t>
            </a:r>
            <a:r>
              <a:rPr lang="en-US" sz="2800" b="1" i="1" dirty="0" smtClean="0"/>
              <a:t>: non-royals who have lots of money</a:t>
            </a:r>
          </a:p>
          <a:p>
            <a:pPr lvl="2"/>
            <a:endParaRPr lang="en-US" sz="2800" b="1" i="1" u="sng" dirty="0" smtClean="0"/>
          </a:p>
          <a:p>
            <a:pPr lvl="1"/>
            <a:r>
              <a:rPr lang="en-US" sz="3200" b="1" dirty="0"/>
              <a:t>The </a:t>
            </a:r>
            <a:r>
              <a:rPr lang="en-US" sz="3200" b="1" u="sng" dirty="0"/>
              <a:t>Church</a:t>
            </a:r>
            <a:r>
              <a:rPr lang="en-US" sz="3200" b="1" dirty="0"/>
              <a:t> and </a:t>
            </a:r>
            <a:r>
              <a:rPr lang="en-US" sz="3200" b="1" u="sng" dirty="0"/>
              <a:t>Monarchs</a:t>
            </a:r>
            <a:r>
              <a:rPr lang="en-US" sz="3200" b="1" dirty="0"/>
              <a:t> were no longer the principle benefactors of the arts due to the political upheaval in Europe at the time.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09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u="sng" dirty="0" smtClean="0"/>
              <a:t>Origins of Neoclassical Art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Discoveries and publications about </a:t>
            </a:r>
            <a:r>
              <a:rPr lang="en-US" b="1" u="sng" dirty="0" smtClean="0"/>
              <a:t>antiquity</a:t>
            </a:r>
            <a:r>
              <a:rPr lang="en-US" b="1" dirty="0" smtClean="0"/>
              <a:t> also allowed for </a:t>
            </a:r>
            <a:r>
              <a:rPr lang="en-US" b="1" u="sng" dirty="0" smtClean="0"/>
              <a:t>Classicism</a:t>
            </a:r>
            <a:r>
              <a:rPr lang="en-US" b="1" dirty="0" smtClean="0"/>
              <a:t> to become the new, favored, style.</a:t>
            </a:r>
          </a:p>
          <a:p>
            <a:pPr marL="0" indent="0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Excavations of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Pompeii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Herculaneum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Elgin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Marbles</a:t>
            </a:r>
          </a:p>
          <a:p>
            <a:pPr marL="0" indent="0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Winckelmann’s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304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57400" y="76200"/>
            <a:ext cx="67818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4400" u="sng" dirty="0" smtClean="0">
                <a:latin typeface="Script MT Bold" pitchFamily="66" charset="0"/>
              </a:rPr>
              <a:t>1. Excavations </a:t>
            </a:r>
            <a:r>
              <a:rPr lang="en-US" sz="4400" u="sng" dirty="0">
                <a:latin typeface="Script MT Bold" pitchFamily="66" charset="0"/>
              </a:rPr>
              <a:t>of the Ruins </a:t>
            </a:r>
            <a:r>
              <a:rPr lang="en-US" sz="4400" u="sng" dirty="0" smtClean="0">
                <a:latin typeface="Script MT Bold" pitchFamily="66" charset="0"/>
              </a:rPr>
              <a:t>of </a:t>
            </a:r>
            <a:r>
              <a:rPr lang="en-US" sz="4400" u="sng" dirty="0">
                <a:latin typeface="Script MT Bold" pitchFamily="66" charset="0"/>
              </a:rPr>
              <a:t>Italian Cities</a:t>
            </a:r>
          </a:p>
        </p:txBody>
      </p:sp>
      <p:pic>
        <p:nvPicPr>
          <p:cNvPr id="52227" name="Picture 3" descr="ruins of Herculane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902075" cy="29257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ruins of Pompeii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/>
          <a:stretch>
            <a:fillRect/>
          </a:stretch>
        </p:blipFill>
        <p:spPr bwMode="auto">
          <a:xfrm>
            <a:off x="4572000" y="2819400"/>
            <a:ext cx="4267200" cy="34782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u="sng" dirty="0">
                <a:solidFill>
                  <a:srgbClr val="000000"/>
                </a:solidFill>
                <a:latin typeface="Comic Sans MS" pitchFamily="66" charset="0"/>
              </a:rPr>
              <a:t>Herculaneum in </a:t>
            </a:r>
            <a:r>
              <a:rPr lang="en-US" b="1" u="sng" dirty="0" smtClean="0">
                <a:solidFill>
                  <a:srgbClr val="000000"/>
                </a:solidFill>
                <a:latin typeface="Comic Sans MS" pitchFamily="66" charset="0"/>
              </a:rPr>
              <a:t>1738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 u="sng" dirty="0">
                <a:solidFill>
                  <a:srgbClr val="000000"/>
                </a:solidFill>
                <a:latin typeface="Comic Sans MS" pitchFamily="66" charset="0"/>
              </a:rPr>
              <a:t>Pompeii in </a:t>
            </a:r>
            <a:r>
              <a:rPr lang="en-US" b="1" u="sng" dirty="0" smtClean="0">
                <a:solidFill>
                  <a:srgbClr val="000000"/>
                </a:solidFill>
                <a:latin typeface="Comic Sans MS" pitchFamily="66" charset="0"/>
              </a:rPr>
              <a:t>1748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810000" y="6397823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1400" b="1" dirty="0">
                <a:latin typeface="+mn-lt"/>
                <a:hlinkClick r:id="rId5"/>
              </a:rPr>
              <a:t>http://www.youtube.com/watch?v=4mg0j7Uzsg0&amp;feature=related</a:t>
            </a:r>
            <a:r>
              <a:rPr lang="en-US" sz="1400" b="1" dirty="0">
                <a:latin typeface="+mn-lt"/>
              </a:rPr>
              <a:t> </a:t>
            </a:r>
          </a:p>
        </p:txBody>
      </p:sp>
      <p:sp>
        <p:nvSpPr>
          <p:cNvPr id="12296" name="Rectangle 1"/>
          <p:cNvSpPr>
            <a:spLocks noChangeArrowheads="1"/>
          </p:cNvSpPr>
          <p:nvPr/>
        </p:nvSpPr>
        <p:spPr bwMode="auto">
          <a:xfrm>
            <a:off x="381000" y="4648200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hlinkClick r:id="rId6"/>
              </a:rPr>
              <a:t>http://www.youtube.com/watch?v=F4HguzrUuCY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9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667000" y="214054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Pompeii in Cincinnati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ADD IMAGES!</a:t>
            </a:r>
          </a:p>
        </p:txBody>
      </p:sp>
      <p:pic>
        <p:nvPicPr>
          <p:cNvPr id="1032" name="Picture 8" descr="http://cincinnati.com/blogs/visualeyes/files/2012/08/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0" b="8181"/>
          <a:stretch/>
        </p:blipFill>
        <p:spPr bwMode="auto">
          <a:xfrm>
            <a:off x="0" y="3682382"/>
            <a:ext cx="5005050" cy="31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rm9.staticflickr.com/8445/7761745628_86bab97dd8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910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990600"/>
            <a:ext cx="432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How did the shapes of bodies get preserved?</a:t>
            </a:r>
            <a:endParaRPr lang="en-US" sz="2400" b="1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duling.org/pompeii%20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5355"/>
          <a:stretch/>
        </p:blipFill>
        <p:spPr bwMode="auto">
          <a:xfrm>
            <a:off x="4045907" y="2154477"/>
            <a:ext cx="5098093" cy="39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-1905000" y="68759"/>
            <a:ext cx="89154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u="sng" dirty="0">
                <a:latin typeface="Script MT Bold" pitchFamily="66" charset="0"/>
              </a:rPr>
              <a:t>2</a:t>
            </a:r>
            <a:r>
              <a:rPr lang="en-US" sz="4400" b="1" u="sng" dirty="0" smtClean="0">
                <a:latin typeface="Script MT Bold" pitchFamily="66" charset="0"/>
              </a:rPr>
              <a:t>. </a:t>
            </a:r>
            <a:r>
              <a:rPr lang="en-US" sz="4400" b="1" u="sng" dirty="0">
                <a:latin typeface="Script MT Bold" pitchFamily="66" charset="0"/>
              </a:rPr>
              <a:t>Elgin Marbles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5303838"/>
            <a:ext cx="358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Thomas Bruce,</a:t>
            </a:r>
            <a:b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7</a:t>
            </a:r>
            <a:r>
              <a:rPr lang="en-US" sz="2000" b="1" baseline="30000" dirty="0">
                <a:solidFill>
                  <a:srgbClr val="000000"/>
                </a:solidFill>
                <a:latin typeface="Comic Sans MS" pitchFamily="66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 Lord of Elgin</a:t>
            </a:r>
            <a:b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British Museum, 1806</a:t>
            </a:r>
          </a:p>
        </p:txBody>
      </p:sp>
      <p:pic>
        <p:nvPicPr>
          <p:cNvPr id="54276" name="Picture 4" descr="Elgin Marbles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8888" b="20000"/>
          <a:stretch>
            <a:fillRect/>
          </a:stretch>
        </p:blipFill>
        <p:spPr bwMode="auto">
          <a:xfrm>
            <a:off x="4633925" y="279359"/>
            <a:ext cx="4295749" cy="295160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posiedon-Elgin Marb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210320" cy="292258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Lord Elg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819400" cy="431368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800600" y="5927725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From the top façade of the Parthenon in Athens.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28600" y="6324600"/>
            <a:ext cx="4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1400" b="1" dirty="0">
                <a:latin typeface="+mn-lt"/>
                <a:hlinkClick r:id="rId6"/>
              </a:rPr>
              <a:t>http://www.youtube.com/watch?v=gFlW9gd9REI</a:t>
            </a:r>
            <a:r>
              <a:rPr lang="en-US" sz="14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5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-533400" y="152400"/>
            <a:ext cx="95250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4400" b="1" u="sng" dirty="0">
                <a:latin typeface="Script MT Bold" pitchFamily="66" charset="0"/>
              </a:rPr>
              <a:t>3</a:t>
            </a:r>
            <a:r>
              <a:rPr lang="en-US" sz="4400" b="1" u="sng" dirty="0" smtClean="0">
                <a:latin typeface="Script MT Bold" pitchFamily="66" charset="0"/>
              </a:rPr>
              <a:t>. Johann </a:t>
            </a:r>
            <a:r>
              <a:rPr lang="en-US" sz="4400" b="1" u="sng" dirty="0">
                <a:latin typeface="Script MT Bold" pitchFamily="66" charset="0"/>
              </a:rPr>
              <a:t>Winckelmann’s Artists Circle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German art </a:t>
            </a: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</a:rPr>
              <a:t>historian</a:t>
            </a:r>
            <a:endParaRPr lang="en-US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14800" y="1219200"/>
            <a:ext cx="4495800" cy="454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2600" b="1" u="sng" dirty="0">
                <a:solidFill>
                  <a:srgbClr val="000000"/>
                </a:solidFill>
                <a:latin typeface="Comic Sans MS" pitchFamily="66" charset="0"/>
              </a:rPr>
              <a:t>Artists should “imitate” the timeless, ideal forms of the classical world</a:t>
            </a:r>
            <a:r>
              <a:rPr lang="en-US" sz="2600" b="1" u="sng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</a:pPr>
            <a:endParaRPr lang="en-US" sz="9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2600" b="1" dirty="0" smtClean="0">
                <a:solidFill>
                  <a:srgbClr val="000000"/>
                </a:solidFill>
                <a:latin typeface="Comic Sans MS" pitchFamily="66" charset="0"/>
              </a:rPr>
              <a:t>international artists gathered about him in the 1760s in Rome.</a:t>
            </a: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</a:pPr>
            <a:endParaRPr lang="en-US" sz="105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2600" b="1" dirty="0" smtClean="0">
                <a:solidFill>
                  <a:srgbClr val="000000"/>
                </a:solidFill>
                <a:latin typeface="Comic Sans MS" pitchFamily="66" charset="0"/>
              </a:rPr>
              <a:t>Ideas discussed/shared in coffeehouses (the poor man’s universities)</a:t>
            </a:r>
            <a:endParaRPr lang="en-US" sz="2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6389" name="Picture 5" descr="Winckelmann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3847" r="3374" b="3847"/>
          <a:stretch>
            <a:fillRect/>
          </a:stretch>
        </p:blipFill>
        <p:spPr bwMode="auto">
          <a:xfrm>
            <a:off x="427298" y="990600"/>
            <a:ext cx="3487003" cy="4648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6038" y="5867400"/>
            <a:ext cx="5211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*Show 33:00-38:00</a:t>
            </a:r>
            <a:endParaRPr lang="en-US" b="1" dirty="0">
              <a:hlinkClick r:id="rId4"/>
            </a:endParaRPr>
          </a:p>
          <a:p>
            <a:r>
              <a:rPr lang="en-US" b="1" dirty="0" smtClean="0">
                <a:hlinkClick r:id="rId4"/>
              </a:rPr>
              <a:t>https</a:t>
            </a:r>
            <a:r>
              <a:rPr lang="en-US" b="1" dirty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www.youtube.com/watch?v=beG6ljMCx-Y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2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05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Times" charset="0"/>
              </a:defRPr>
            </a:lvl1pPr>
            <a:lvl2pPr marL="1079500" indent="-390525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Profoundly influenced by ancient art since the </a:t>
            </a:r>
            <a:r>
              <a:rPr lang="en-US" sz="2800" b="1" u="sng" dirty="0">
                <a:solidFill>
                  <a:srgbClr val="000000"/>
                </a:solidFill>
                <a:latin typeface="+mn-lt"/>
              </a:rPr>
              <a:t>Renaissance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Neoclassical 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sculptors avoided the </a:t>
            </a:r>
            <a:r>
              <a:rPr lang="en-US" sz="2800" b="1" u="sng" dirty="0">
                <a:solidFill>
                  <a:srgbClr val="000000"/>
                </a:solidFill>
                <a:latin typeface="+mn-lt"/>
              </a:rPr>
              <a:t>dramatic twisting poses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800" b="1" u="sng" dirty="0">
                <a:solidFill>
                  <a:srgbClr val="000000"/>
                </a:solidFill>
                <a:latin typeface="+mn-lt"/>
              </a:rPr>
              <a:t>colored marble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surfaces characteristic of late </a:t>
            </a:r>
            <a:r>
              <a:rPr lang="en-US" sz="2800" b="1" u="sng" dirty="0" smtClean="0">
                <a:solidFill>
                  <a:srgbClr val="000000"/>
                </a:solidFill>
                <a:latin typeface="+mn-lt"/>
              </a:rPr>
              <a:t>Baroque/Rococo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sculpture.</a:t>
            </a:r>
            <a:endParaRPr lang="en-US" sz="2800" b="1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0000"/>
                </a:solidFill>
                <a:latin typeface="+mn-lt"/>
                <a:sym typeface="Wingdings" pitchFamily="2" charset="2"/>
              </a:rPr>
              <a:t>They preferred:</a:t>
            </a:r>
          </a:p>
          <a:p>
            <a:pPr marL="1146175" lvl="1" indent="-457200">
              <a:spcBef>
                <a:spcPct val="50000"/>
              </a:spcBef>
              <a:buClr>
                <a:srgbClr val="2C2CB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0000"/>
                </a:solidFill>
                <a:latin typeface="+mn-lt"/>
              </a:rPr>
              <a:t>Crisp </a:t>
            </a:r>
            <a:r>
              <a:rPr lang="en-US" sz="2800" b="1" u="sng" dirty="0" smtClean="0">
                <a:solidFill>
                  <a:srgbClr val="000000"/>
                </a:solidFill>
                <a:latin typeface="+mn-lt"/>
              </a:rPr>
              <a:t>contours</a:t>
            </a:r>
            <a:endParaRPr lang="en-US" sz="2800" b="1" u="sng" dirty="0">
              <a:solidFill>
                <a:srgbClr val="000000"/>
              </a:solidFill>
              <a:latin typeface="+mn-lt"/>
            </a:endParaRPr>
          </a:p>
          <a:p>
            <a:pPr marL="1146175" lvl="1" indent="-457200">
              <a:spcBef>
                <a:spcPct val="50000"/>
              </a:spcBef>
              <a:buClr>
                <a:srgbClr val="2C2CB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0000"/>
                </a:solidFill>
                <a:latin typeface="+mn-lt"/>
              </a:rPr>
              <a:t>A noble </a:t>
            </a:r>
            <a:r>
              <a:rPr lang="en-US" sz="2800" b="1" u="sng" dirty="0" smtClean="0">
                <a:solidFill>
                  <a:srgbClr val="000000"/>
                </a:solidFill>
                <a:latin typeface="+mn-lt"/>
              </a:rPr>
              <a:t>stillness</a:t>
            </a:r>
            <a:endParaRPr lang="en-US" sz="2800" b="1" u="sng" dirty="0">
              <a:solidFill>
                <a:srgbClr val="000000"/>
              </a:solidFill>
              <a:latin typeface="+mn-lt"/>
            </a:endParaRPr>
          </a:p>
          <a:p>
            <a:pPr marL="1146175" lvl="1" indent="-457200">
              <a:spcBef>
                <a:spcPct val="50000"/>
              </a:spcBef>
              <a:buClr>
                <a:srgbClr val="2C2CB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0000"/>
                </a:solidFill>
                <a:latin typeface="+mn-lt"/>
              </a:rPr>
              <a:t>Idealized white marble </a:t>
            </a:r>
            <a:r>
              <a:rPr lang="en-US" sz="2800" b="1" u="sng" dirty="0" smtClean="0">
                <a:solidFill>
                  <a:srgbClr val="000000"/>
                </a:solidFill>
                <a:latin typeface="+mn-lt"/>
              </a:rPr>
              <a:t>forms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1" name="Title 1" descr="Large confetti"/>
          <p:cNvSpPr txBox="1">
            <a:spLocks/>
          </p:cNvSpPr>
          <p:nvPr/>
        </p:nvSpPr>
        <p:spPr bwMode="auto">
          <a:xfrm>
            <a:off x="0" y="228600"/>
            <a:ext cx="9144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sz="3600" b="1" i="1" u="sng" dirty="0" smtClean="0">
                <a:latin typeface="+mn-lt"/>
              </a:rPr>
              <a:t>Neoclassical </a:t>
            </a:r>
            <a:r>
              <a:rPr lang="en-US" sz="3600" b="1" i="1" u="sng" dirty="0">
                <a:latin typeface="+mn-lt"/>
              </a:rPr>
              <a:t>Sculpture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8443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6737"/>
            <a:ext cx="1420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58937"/>
            <a:ext cx="1797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7467600" y="3760787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Bernini</a:t>
            </a:r>
            <a:endParaRPr lang="en-US" sz="3200" b="1" dirty="0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523875" y="6307137"/>
            <a:ext cx="1381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Michelangelo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533400" y="3386137"/>
            <a:ext cx="115486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/>
              <a:t>   Donatello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3379486" y="3034883"/>
            <a:ext cx="811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Canova</a:t>
            </a:r>
          </a:p>
        </p:txBody>
      </p:sp>
      <p:pic>
        <p:nvPicPr>
          <p:cNvPr id="19468" name="Picture 14" descr="http://blogs.artinfo.com/secrethistoryofart/files/2011/02/Donatello-Dav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3137"/>
            <a:ext cx="1371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0" descr="File:David von Michelangel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5" y="3705499"/>
            <a:ext cx="1361075" cy="26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http://www.students.sbc.edu/vermilya08/Bernini/Witcome%20Davi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97337"/>
            <a:ext cx="18288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4" descr="http://www.shafe.co.uk/crystal/images/lshafe/Bernini_Apollo_and_Daphn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0062"/>
            <a:ext cx="18837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0623"/>
            <a:ext cx="8763000" cy="82997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List three differences YOU SEE in these sculptures!</a:t>
            </a:r>
            <a:r>
              <a:rPr lang="en-US" sz="3200" b="1" i="1" dirty="0" smtClean="0"/>
              <a:t> </a:t>
            </a:r>
            <a:r>
              <a:rPr lang="en-US" sz="3200" b="1" i="1" dirty="0"/>
              <a:t/>
            </a:r>
            <a:br>
              <a:rPr lang="en-US" sz="3200" b="1" i="1" dirty="0"/>
            </a:br>
            <a:endParaRPr lang="en-US" sz="3200" b="1" dirty="0" smtClean="0"/>
          </a:p>
        </p:txBody>
      </p:sp>
      <p:pic>
        <p:nvPicPr>
          <p:cNvPr id="2050" name="Picture 2" descr="Psyche Revived by Cupid’s Kis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r="17824"/>
          <a:stretch/>
        </p:blipFill>
        <p:spPr bwMode="auto">
          <a:xfrm>
            <a:off x="2455299" y="3402534"/>
            <a:ext cx="2672416" cy="29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Antonio Canova - Perseus with the Head of Medusa - 1804-0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1" y="1089105"/>
            <a:ext cx="2355786" cy="303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343400" y="152400"/>
            <a:ext cx="44196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u="sng" dirty="0">
                <a:latin typeface="Script MT Bold" pitchFamily="66" charset="0"/>
              </a:rPr>
              <a:t>Antonio Canova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81000" y="55626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“Apollo Crowning Himself,” 1781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2672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000000"/>
                </a:solidFill>
                <a:latin typeface="Comic Sans MS" pitchFamily="66" charset="0"/>
              </a:rPr>
              <a:t>“</a:t>
            </a:r>
            <a:r>
              <a:rPr lang="en-US" sz="2200" b="1" u="sng" dirty="0">
                <a:solidFill>
                  <a:srgbClr val="000000"/>
                </a:solidFill>
                <a:latin typeface="Comic Sans MS" pitchFamily="66" charset="0"/>
              </a:rPr>
              <a:t>Perseus with the Head of Medusa,” 1804-1806</a:t>
            </a:r>
          </a:p>
        </p:txBody>
      </p:sp>
      <p:pic>
        <p:nvPicPr>
          <p:cNvPr id="49163" name="Picture 11" descr="Antonio Canova - Perseus with the Head of Medusa - 1804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494088" cy="449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3" descr="Antonio Canova - Apollo Crowning Himself - marble - 17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933700" cy="5029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4114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hlinkClick r:id="rId5"/>
              </a:rPr>
              <a:t>https://</a:t>
            </a:r>
            <a:r>
              <a:rPr lang="en-US" sz="1400" b="1" dirty="0" smtClean="0">
                <a:hlinkClick r:id="rId5"/>
              </a:rPr>
              <a:t>www.youtube.com/watch?v=QtI_HGQFSy0</a:t>
            </a:r>
            <a:endParaRPr lang="en-US" sz="1400" b="1" dirty="0" smtClean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748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Baroque Review</a:t>
            </a:r>
            <a:br>
              <a:rPr lang="en-US" b="1" dirty="0" smtClean="0"/>
            </a:br>
            <a:r>
              <a:rPr lang="en-US" sz="3100" b="1" i="1" dirty="0"/>
              <a:t>Draw a line matching the names with the correct item!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Velazquez</a:t>
            </a:r>
          </a:p>
          <a:p>
            <a:pPr marL="0" indent="0">
              <a:buNone/>
            </a:pPr>
            <a:r>
              <a:rPr lang="en-US" b="1" dirty="0" smtClean="0"/>
              <a:t>Bernini</a:t>
            </a:r>
          </a:p>
          <a:p>
            <a:pPr marL="0" indent="0">
              <a:buNone/>
            </a:pPr>
            <a:r>
              <a:rPr lang="en-US" b="1" dirty="0" smtClean="0"/>
              <a:t>Bach</a:t>
            </a:r>
          </a:p>
          <a:p>
            <a:pPr marL="0" indent="0">
              <a:buNone/>
            </a:pPr>
            <a:r>
              <a:rPr lang="en-US" b="1" dirty="0" smtClean="0"/>
              <a:t>Caravaggio</a:t>
            </a:r>
          </a:p>
          <a:p>
            <a:pPr marL="0" indent="0">
              <a:buNone/>
            </a:pPr>
            <a:r>
              <a:rPr lang="en-US" b="1" dirty="0" smtClean="0"/>
              <a:t>Jean Baptiste Lully</a:t>
            </a:r>
          </a:p>
          <a:p>
            <a:pPr marL="0" indent="0">
              <a:buNone/>
            </a:pPr>
            <a:r>
              <a:rPr lang="en-US" b="1" dirty="0" smtClean="0"/>
              <a:t>Handel</a:t>
            </a:r>
          </a:p>
          <a:p>
            <a:pPr marL="0" indent="0">
              <a:buNone/>
            </a:pPr>
            <a:r>
              <a:rPr lang="en-US" b="1" dirty="0" smtClean="0"/>
              <a:t>Palace of Versailles </a:t>
            </a:r>
          </a:p>
          <a:p>
            <a:pPr marL="0" indent="0">
              <a:buNone/>
            </a:pPr>
            <a:r>
              <a:rPr lang="en-US" b="1" dirty="0" smtClean="0"/>
              <a:t>Rembrandt</a:t>
            </a:r>
          </a:p>
          <a:p>
            <a:pPr marL="0" indent="0">
              <a:buNone/>
            </a:pPr>
            <a:r>
              <a:rPr lang="en-US" b="1" dirty="0" smtClean="0"/>
              <a:t>Christopher Wren</a:t>
            </a:r>
          </a:p>
          <a:p>
            <a:pPr marL="0" indent="0">
              <a:buNone/>
            </a:pPr>
            <a:r>
              <a:rPr lang="en-US" b="1" dirty="0" smtClean="0"/>
              <a:t>Vivaldi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Violin Virtuoso</a:t>
            </a:r>
          </a:p>
          <a:p>
            <a:pPr marL="0" indent="0">
              <a:buNone/>
            </a:pPr>
            <a:r>
              <a:rPr lang="en-US" b="1" i="1" dirty="0" smtClean="0"/>
              <a:t>Las </a:t>
            </a:r>
            <a:r>
              <a:rPr lang="en-US" b="1" i="1" dirty="0" err="1" smtClean="0"/>
              <a:t>Meninas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Oratorio</a:t>
            </a:r>
          </a:p>
          <a:p>
            <a:pPr marL="0" indent="0">
              <a:buNone/>
            </a:pPr>
            <a:r>
              <a:rPr lang="en-US" b="1" i="1" dirty="0" smtClean="0"/>
              <a:t>The Ecstasy of St. Teresa</a:t>
            </a:r>
          </a:p>
          <a:p>
            <a:pPr marL="0" indent="0">
              <a:buNone/>
            </a:pPr>
            <a:r>
              <a:rPr lang="en-US" b="1" i="1" dirty="0" smtClean="0"/>
              <a:t>The Conversion of St. Paul</a:t>
            </a:r>
          </a:p>
          <a:p>
            <a:pPr marL="0" indent="0">
              <a:buNone/>
            </a:pPr>
            <a:r>
              <a:rPr lang="en-US" b="1" dirty="0" smtClean="0"/>
              <a:t>Hall of Mirrors</a:t>
            </a:r>
          </a:p>
          <a:p>
            <a:pPr marL="0" indent="0">
              <a:buNone/>
            </a:pPr>
            <a:r>
              <a:rPr lang="en-US" b="1" dirty="0" smtClean="0"/>
              <a:t>St. Paul’s Cathedral</a:t>
            </a:r>
          </a:p>
          <a:p>
            <a:pPr marL="0" indent="0">
              <a:buNone/>
            </a:pPr>
            <a:r>
              <a:rPr lang="en-US" b="1" dirty="0" smtClean="0"/>
              <a:t>Organ</a:t>
            </a:r>
          </a:p>
          <a:p>
            <a:pPr marL="0" indent="0">
              <a:buNone/>
            </a:pPr>
            <a:r>
              <a:rPr lang="en-US" b="1" dirty="0" smtClean="0"/>
              <a:t>Ballet</a:t>
            </a:r>
          </a:p>
          <a:p>
            <a:pPr marL="0" indent="0">
              <a:buNone/>
            </a:pPr>
            <a:r>
              <a:rPr lang="en-US" b="1" dirty="0" smtClean="0"/>
              <a:t>The Night Watch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1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569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How is this statue of George Washington sculptured in the style of Neoclassicism?</a:t>
            </a:r>
            <a:endParaRPr lang="en-US" b="1" dirty="0"/>
          </a:p>
        </p:txBody>
      </p:sp>
      <p:pic>
        <p:nvPicPr>
          <p:cNvPr id="21506" name="Picture 2" descr="http://farm5.staticflickr.com/4034/4242063234_602e0dc043_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/>
          <a:stretch/>
        </p:blipFill>
        <p:spPr bwMode="auto">
          <a:xfrm>
            <a:off x="4800600" y="-26897"/>
            <a:ext cx="4343400" cy="68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descr="Large confetti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1143000"/>
          </a:xfrm>
        </p:spPr>
        <p:txBody>
          <a:bodyPr/>
          <a:lstStyle/>
          <a:p>
            <a:r>
              <a:rPr lang="en-US" sz="3600" b="1" i="1" u="sng" dirty="0" smtClean="0"/>
              <a:t>Neoclassical Painting Characteristics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525963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Clean lines</a:t>
            </a:r>
          </a:p>
          <a:p>
            <a:r>
              <a:rPr lang="en-US" b="1" u="sng" dirty="0" smtClean="0"/>
              <a:t>Geometric arrangement</a:t>
            </a:r>
          </a:p>
          <a:p>
            <a:r>
              <a:rPr lang="en-US" b="1" u="sng" dirty="0" smtClean="0"/>
              <a:t>Classical themes</a:t>
            </a:r>
            <a:r>
              <a:rPr lang="en-US" b="1" dirty="0" smtClean="0"/>
              <a:t> with contemporary            </a:t>
            </a:r>
            <a:r>
              <a:rPr lang="en-US" b="1" u="sng" dirty="0" smtClean="0"/>
              <a:t>clothes and settings </a:t>
            </a:r>
          </a:p>
          <a:p>
            <a:r>
              <a:rPr lang="en-US" b="1" u="sng" dirty="0" smtClean="0"/>
              <a:t>Emotion</a:t>
            </a:r>
            <a:r>
              <a:rPr lang="en-US" b="1" dirty="0" smtClean="0"/>
              <a:t> is NOT the main force in the pieces.</a:t>
            </a:r>
          </a:p>
          <a:p>
            <a:pPr lvl="1"/>
            <a:r>
              <a:rPr lang="en-US" sz="3200" b="1" dirty="0" smtClean="0"/>
              <a:t>Why? Political leaders of the Enlightenment (right to life, liberty, property) </a:t>
            </a:r>
            <a:r>
              <a:rPr lang="en-US" sz="3200" b="1" u="sng" dirty="0" smtClean="0"/>
              <a:t>distrusted emotions</a:t>
            </a:r>
            <a:r>
              <a:rPr lang="en-US" sz="3200" b="1" dirty="0" smtClean="0"/>
              <a:t> as a guide to </a:t>
            </a:r>
            <a:r>
              <a:rPr lang="en-US" sz="3200" b="1" u="sng" dirty="0" smtClean="0"/>
              <a:t>the truth;</a:t>
            </a:r>
            <a:r>
              <a:rPr lang="en-US" sz="3200" b="1" dirty="0" smtClean="0"/>
              <a:t> they relied on </a:t>
            </a:r>
            <a:r>
              <a:rPr lang="en-US" sz="3200" b="1" u="sng" dirty="0" smtClean="0"/>
              <a:t>human reason.</a:t>
            </a:r>
          </a:p>
        </p:txBody>
      </p:sp>
    </p:spTree>
    <p:extLst>
      <p:ext uri="{BB962C8B-B14F-4D97-AF65-F5344CB8AC3E}">
        <p14:creationId xmlns:p14="http://schemas.microsoft.com/office/powerpoint/2010/main" val="37088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4" y="48126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Exit Slip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76" y="1447800"/>
            <a:ext cx="8745255" cy="6019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Should the Elgin Marbles be returned to Greece?  Why or why not? </a:t>
            </a:r>
            <a:r>
              <a:rPr lang="en-US" b="1" i="1" dirty="0" smtClean="0">
                <a:solidFill>
                  <a:srgbClr val="FF0000"/>
                </a:solidFill>
              </a:rPr>
              <a:t>Explain!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How did sculpture change in the </a:t>
            </a:r>
            <a:r>
              <a:rPr lang="en-US" b="1" dirty="0"/>
              <a:t>N</a:t>
            </a:r>
            <a:r>
              <a:rPr lang="en-US" b="1" dirty="0" smtClean="0"/>
              <a:t>eoclassic period versus the Baroque? </a:t>
            </a:r>
            <a:r>
              <a:rPr lang="en-US" b="1" i="1" dirty="0">
                <a:solidFill>
                  <a:srgbClr val="FF0000"/>
                </a:solidFill>
              </a:rPr>
              <a:t>Explain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Why was Pompeii significant in the development of the Neoclassic Period? </a:t>
            </a:r>
            <a:r>
              <a:rPr lang="en-US" b="1" i="1" dirty="0">
                <a:solidFill>
                  <a:srgbClr val="FF0000"/>
                </a:solidFill>
              </a:rPr>
              <a:t>Explain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smtClean="0"/>
              <a:t>Name two ways in which Neoclassic Painting differed from Baroque Painting.</a:t>
            </a:r>
          </a:p>
          <a:p>
            <a:pPr marL="514350" indent="-51435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66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Velazquez</a:t>
            </a:r>
          </a:p>
          <a:p>
            <a:pPr marL="0" indent="0">
              <a:buNone/>
            </a:pPr>
            <a:r>
              <a:rPr lang="en-US" b="1" dirty="0" smtClean="0"/>
              <a:t>Bernini</a:t>
            </a:r>
          </a:p>
          <a:p>
            <a:pPr marL="0" indent="0">
              <a:buNone/>
            </a:pPr>
            <a:r>
              <a:rPr lang="en-US" b="1" dirty="0" smtClean="0"/>
              <a:t>Bach</a:t>
            </a:r>
          </a:p>
          <a:p>
            <a:pPr marL="0" indent="0">
              <a:buNone/>
            </a:pPr>
            <a:r>
              <a:rPr lang="en-US" b="1" dirty="0" smtClean="0"/>
              <a:t>Caravaggio</a:t>
            </a:r>
          </a:p>
          <a:p>
            <a:pPr marL="0" indent="0">
              <a:buNone/>
            </a:pPr>
            <a:r>
              <a:rPr lang="en-US" b="1" dirty="0" smtClean="0"/>
              <a:t>Jean Baptiste Lully</a:t>
            </a:r>
          </a:p>
          <a:p>
            <a:pPr marL="0" indent="0">
              <a:buNone/>
            </a:pPr>
            <a:r>
              <a:rPr lang="en-US" b="1" dirty="0" smtClean="0"/>
              <a:t>Handel</a:t>
            </a:r>
          </a:p>
          <a:p>
            <a:pPr marL="0" indent="0">
              <a:buNone/>
            </a:pPr>
            <a:r>
              <a:rPr lang="en-US" b="1" dirty="0" smtClean="0"/>
              <a:t>Palace of Versailles </a:t>
            </a:r>
          </a:p>
          <a:p>
            <a:pPr marL="0" indent="0">
              <a:buNone/>
            </a:pPr>
            <a:r>
              <a:rPr lang="en-US" b="1" dirty="0" smtClean="0"/>
              <a:t>Rembrandt</a:t>
            </a:r>
          </a:p>
          <a:p>
            <a:pPr marL="0" indent="0">
              <a:buNone/>
            </a:pPr>
            <a:r>
              <a:rPr lang="en-US" b="1" dirty="0" smtClean="0"/>
              <a:t>Christopher Wren</a:t>
            </a:r>
          </a:p>
          <a:p>
            <a:pPr marL="0" indent="0">
              <a:buNone/>
            </a:pPr>
            <a:r>
              <a:rPr lang="en-US" b="1" dirty="0" smtClean="0"/>
              <a:t>Vivaldi</a:t>
            </a:r>
          </a:p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85720" y="1813680"/>
              <a:ext cx="3543480" cy="3970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360" y="1804320"/>
                <a:ext cx="3562200" cy="3989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Baroque Review – ANSWERS!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i="1" dirty="0" smtClean="0"/>
              <a:t>Draw a line matching the names with the correct item!</a:t>
            </a:r>
            <a:endParaRPr lang="en-US" sz="3100" b="1" i="1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Violin Virtuoso</a:t>
            </a:r>
          </a:p>
          <a:p>
            <a:pPr marL="0" indent="0">
              <a:buNone/>
            </a:pPr>
            <a:r>
              <a:rPr lang="en-US" b="1" i="1" dirty="0" smtClean="0"/>
              <a:t>Las </a:t>
            </a:r>
            <a:r>
              <a:rPr lang="en-US" b="1" i="1" dirty="0" err="1" smtClean="0"/>
              <a:t>Meninas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Oratorio</a:t>
            </a:r>
          </a:p>
          <a:p>
            <a:pPr marL="0" indent="0">
              <a:buNone/>
            </a:pPr>
            <a:r>
              <a:rPr lang="en-US" b="1" i="1" dirty="0" smtClean="0"/>
              <a:t>The Ecstasy of St. Teresa</a:t>
            </a:r>
          </a:p>
          <a:p>
            <a:pPr marL="0" indent="0">
              <a:buNone/>
            </a:pPr>
            <a:r>
              <a:rPr lang="en-US" b="1" i="1" dirty="0" smtClean="0"/>
              <a:t>The Conversion of St. Paul</a:t>
            </a:r>
          </a:p>
          <a:p>
            <a:pPr marL="0" indent="0">
              <a:buNone/>
            </a:pPr>
            <a:r>
              <a:rPr lang="en-US" b="1" dirty="0" smtClean="0"/>
              <a:t>Hall of Mirrors</a:t>
            </a:r>
          </a:p>
          <a:p>
            <a:pPr marL="0" indent="0">
              <a:buNone/>
            </a:pPr>
            <a:r>
              <a:rPr lang="en-US" b="1" dirty="0" smtClean="0"/>
              <a:t>St. Paul’s Cathedral</a:t>
            </a:r>
          </a:p>
          <a:p>
            <a:pPr marL="0" indent="0">
              <a:buNone/>
            </a:pPr>
            <a:r>
              <a:rPr lang="en-US" b="1" dirty="0" smtClean="0"/>
              <a:t>Organ</a:t>
            </a:r>
          </a:p>
          <a:p>
            <a:pPr marL="0" indent="0">
              <a:buNone/>
            </a:pPr>
            <a:r>
              <a:rPr lang="en-US" b="1" dirty="0" smtClean="0"/>
              <a:t>Ballet</a:t>
            </a:r>
          </a:p>
          <a:p>
            <a:pPr marL="0" indent="0">
              <a:buNone/>
            </a:pPr>
            <a:r>
              <a:rPr lang="en-US" b="1" dirty="0" smtClean="0"/>
              <a:t>The Night Watch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0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7724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u="sng" dirty="0" smtClean="0"/>
              <a:t>(top) Begin with “It is a </a:t>
            </a:r>
            <a:r>
              <a:rPr lang="en-US" sz="2400" b="1" i="1" u="sng" dirty="0"/>
              <a:t>scene…” </a:t>
            </a:r>
            <a:endParaRPr lang="en-US" sz="2400" b="1" i="1" u="sng" dirty="0" smtClean="0"/>
          </a:p>
          <a:p>
            <a:pPr marL="0" indent="0">
              <a:buNone/>
            </a:pPr>
            <a:r>
              <a:rPr lang="en-US" sz="2400" b="1" dirty="0" smtClean="0"/>
              <a:t>1) Describe eighteenth century nobility life. </a:t>
            </a:r>
          </a:p>
          <a:p>
            <a:pPr marL="0" indent="0">
              <a:buNone/>
            </a:pPr>
            <a:r>
              <a:rPr lang="en-US" sz="2400" b="1" dirty="0" smtClean="0"/>
              <a:t>2) Define the spirit of enlightenment. </a:t>
            </a:r>
          </a:p>
          <a:p>
            <a:pPr marL="0" indent="0">
              <a:buNone/>
            </a:pPr>
            <a:r>
              <a:rPr lang="en-US" sz="2400" b="1" dirty="0" smtClean="0"/>
              <a:t>3) How did aristocratic life differ from middle-class life?</a:t>
            </a:r>
          </a:p>
          <a:p>
            <a:endParaRPr lang="en-US" sz="1600" b="1" dirty="0" smtClean="0"/>
          </a:p>
          <a:p>
            <a:pPr marL="0" indent="0">
              <a:buNone/>
            </a:pPr>
            <a:r>
              <a:rPr lang="en-US" sz="2400" b="1" i="1" u="sng" dirty="0" smtClean="0"/>
              <a:t>(bottom) Begin </a:t>
            </a:r>
            <a:r>
              <a:rPr lang="en-US" sz="2400" b="1" i="1" u="sng" dirty="0"/>
              <a:t>with </a:t>
            </a:r>
            <a:r>
              <a:rPr lang="en-US" sz="2400" b="1" i="1" u="sng" dirty="0" smtClean="0"/>
              <a:t>“The goal of the…” </a:t>
            </a:r>
            <a:endParaRPr lang="en-US" sz="2400" b="1" i="1" u="sng" dirty="0"/>
          </a:p>
          <a:p>
            <a:pPr marL="0" indent="0">
              <a:buNone/>
            </a:pPr>
            <a:r>
              <a:rPr lang="en-US" sz="2400" b="1" dirty="0" smtClean="0"/>
              <a:t>4) What was the Enlightenment’s philosophical goal?</a:t>
            </a:r>
          </a:p>
          <a:p>
            <a:pPr marL="0" indent="0">
              <a:buNone/>
            </a:pPr>
            <a:r>
              <a:rPr lang="en-US" sz="2400" b="1" dirty="0" smtClean="0"/>
              <a:t>5) What did thinkers feel an Enlightenment education would lead to?</a:t>
            </a:r>
          </a:p>
          <a:p>
            <a:pPr marL="0" indent="0">
              <a:buNone/>
            </a:pPr>
            <a:r>
              <a:rPr lang="en-US" sz="2400" b="1" dirty="0" smtClean="0"/>
              <a:t>6) What type of world government could Enlightenment ideals lead to?</a:t>
            </a:r>
          </a:p>
          <a:p>
            <a:pPr marL="0" indent="0">
              <a:buNone/>
            </a:pPr>
            <a:r>
              <a:rPr lang="en-US" sz="2400" b="1" dirty="0" smtClean="0"/>
              <a:t>7) Complete the following sentence: </a:t>
            </a:r>
            <a:r>
              <a:rPr lang="en-US" sz="2400" b="1" i="1" dirty="0" smtClean="0"/>
              <a:t>“Kant believed that world peace required only the application of sufficient ___________________   ___________________.”</a:t>
            </a:r>
            <a:endParaRPr lang="en-US" sz="14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smtClean="0"/>
              <a:t>“Enlightenment”</a:t>
            </a:r>
            <a:r>
              <a:rPr lang="en-US" sz="3200" b="1" smtClean="0"/>
              <a:t> Article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6096000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a. Leisured decadence who threw parties in elegant gardens, town houses, and country manors</a:t>
            </a:r>
          </a:p>
          <a:p>
            <a:pPr marL="228600" indent="-228600">
              <a:buNone/>
            </a:pPr>
            <a:endParaRPr lang="en-US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 b. supremacy of reason over pleasure, and a conviction that humans could perfect society through the application of the intellect to human affairs. </a:t>
            </a:r>
          </a:p>
          <a:p>
            <a:pPr marL="228600" indent="-228600">
              <a:buNone/>
            </a:pPr>
            <a:endParaRPr lang="en-US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 a. Middle class advocates of reason; aristocratic society devoted to artful pleasure. </a:t>
            </a:r>
          </a:p>
          <a:p>
            <a:pPr marL="228600" indent="-228600"/>
            <a:endParaRPr lang="en-US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 a. Educate citizens so that they could exercise their powers of reason unhindered by tyranny and superstition. </a:t>
            </a:r>
          </a:p>
          <a:p>
            <a:pPr marL="228600" indent="-228600"/>
            <a:endParaRPr lang="en-US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 b. World peace and general prosperity</a:t>
            </a:r>
          </a:p>
          <a:p>
            <a:pPr marL="228600" indent="-228600">
              <a:buNone/>
            </a:pPr>
            <a:endParaRPr lang="en-US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 b. equal rights and democracy with universal education</a:t>
            </a:r>
          </a:p>
          <a:p>
            <a:pPr marL="228600" indent="-228600">
              <a:buNone/>
            </a:pPr>
            <a:endParaRPr lang="en-US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</a:t>
            </a:r>
          </a:p>
          <a:p>
            <a:pPr marL="228600" indent="-228600">
              <a:buAutoNum type="arabicParenR"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7696200" cy="8382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“Enlightenment”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Article – ANSWERS!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The Enlightenment and Revolutions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2000"/>
            <a:ext cx="77343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Between the </a:t>
            </a:r>
            <a:r>
              <a:rPr lang="en-US" sz="2800" b="1" u="sng" dirty="0" smtClean="0"/>
              <a:t>1700 and 1800</a:t>
            </a:r>
            <a:r>
              <a:rPr lang="en-US" sz="2800" b="1" dirty="0" smtClean="0"/>
              <a:t>, the world was drastically transformed by </a:t>
            </a:r>
            <a:r>
              <a:rPr lang="en-US" sz="2800" b="1" u="sng" dirty="0" smtClean="0"/>
              <a:t>intellectual</a:t>
            </a:r>
            <a:r>
              <a:rPr lang="en-US" sz="2800" b="1" dirty="0" smtClean="0"/>
              <a:t>, </a:t>
            </a:r>
            <a:r>
              <a:rPr lang="en-US" sz="2800" b="1" u="sng" dirty="0" smtClean="0"/>
              <a:t>mechanical, social</a:t>
            </a:r>
            <a:r>
              <a:rPr lang="en-US" sz="2800" b="1" dirty="0" smtClean="0"/>
              <a:t>, and </a:t>
            </a:r>
            <a:r>
              <a:rPr lang="en-US" sz="2800" b="1" u="sng" dirty="0" smtClean="0"/>
              <a:t>political revolutions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11266" name="Picture 2" descr="http://www.nlm.nih.gov/exhibition/smallpox/Images/Large/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10729"/>
            <a:ext cx="6262144" cy="42662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6477000"/>
            <a:ext cx="617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http://www.nlm.nih.gov/exhibition/smallpox/Images/Large/map.jpg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37" y="-304800"/>
            <a:ext cx="7377363" cy="25146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/>
              <a:t>Based on the video “Enlightenment – Words of the World,”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941637"/>
            <a:ext cx="8077200" cy="170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/>
              <a:t>How is </a:t>
            </a:r>
            <a:r>
              <a:rPr lang="en-US" sz="4000" b="1" i="1" u="sng" dirty="0" smtClean="0"/>
              <a:t>Enlightenment</a:t>
            </a:r>
            <a:r>
              <a:rPr lang="en-US" sz="4000" b="1" i="1" dirty="0" smtClean="0"/>
              <a:t> defined?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060174" y="1524000"/>
            <a:ext cx="80772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2400" b="1" dirty="0" smtClean="0">
                <a:hlinkClick r:id="rId3"/>
              </a:rPr>
              <a:t>http://www.youtube.com/watch?v=4Vkx7hNXE3Y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2" y="381000"/>
            <a:ext cx="8000998" cy="52117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During the 1600’s, </a:t>
            </a:r>
            <a:r>
              <a:rPr lang="en-US" sz="2800" b="1" u="sng" dirty="0" smtClean="0"/>
              <a:t>Absolute monarchs</a:t>
            </a:r>
            <a:r>
              <a:rPr lang="en-US" sz="2800" b="1" dirty="0" smtClean="0"/>
              <a:t> lived in </a:t>
            </a:r>
            <a:r>
              <a:rPr lang="en-US" sz="2800" b="1" u="sng" dirty="0" smtClean="0"/>
              <a:t>lavish courts</a:t>
            </a:r>
            <a:r>
              <a:rPr lang="en-US" sz="2800" b="1" dirty="0" smtClean="0"/>
              <a:t> that were </a:t>
            </a:r>
            <a:r>
              <a:rPr lang="en-US" sz="2800" b="1" u="sng" dirty="0" smtClean="0"/>
              <a:t>decadent and self-serving</a:t>
            </a:r>
            <a:r>
              <a:rPr lang="en-US" sz="2800" b="1" dirty="0" smtClean="0"/>
              <a:t>.</a:t>
            </a:r>
          </a:p>
          <a:p>
            <a:r>
              <a:rPr lang="en-US" sz="2800" b="1" u="sng" dirty="0" smtClean="0"/>
              <a:t>Long term effect</a:t>
            </a:r>
            <a:r>
              <a:rPr lang="en-US" sz="2800" b="1" dirty="0" smtClean="0"/>
              <a:t>:</a:t>
            </a:r>
          </a:p>
          <a:p>
            <a:pPr lvl="1"/>
            <a:r>
              <a:rPr lang="en-US" sz="2400" b="1" dirty="0" smtClean="0"/>
              <a:t>France: Lavish court life was </a:t>
            </a:r>
            <a:r>
              <a:rPr lang="en-US" sz="2400" b="1" u="sng" dirty="0" smtClean="0"/>
              <a:t>disconnected from the average individual</a:t>
            </a:r>
          </a:p>
          <a:p>
            <a:pPr lvl="2"/>
            <a:r>
              <a:rPr lang="en-US" sz="2000" b="1" dirty="0" smtClean="0"/>
              <a:t>France’s </a:t>
            </a:r>
            <a:r>
              <a:rPr lang="en-US" sz="2000" b="1" u="sng" dirty="0" smtClean="0"/>
              <a:t>national debt</a:t>
            </a:r>
            <a:r>
              <a:rPr lang="en-US" sz="2000" b="1" dirty="0" smtClean="0"/>
              <a:t> grows</a:t>
            </a:r>
          </a:p>
          <a:p>
            <a:pPr lvl="2"/>
            <a:r>
              <a:rPr lang="en-US" sz="2000" b="1" u="sng" dirty="0" smtClean="0"/>
              <a:t>New Political Thought</a:t>
            </a:r>
            <a:r>
              <a:rPr lang="en-US" sz="2000" b="1" dirty="0" smtClean="0"/>
              <a:t> develops</a:t>
            </a:r>
          </a:p>
        </p:txBody>
      </p:sp>
      <p:pic>
        <p:nvPicPr>
          <p:cNvPr id="23554" name="Picture 2" descr="http://images.easyart.com/i/prints/rw/en_easyart/lg/1/4/The--Jeu-du-Roi--gaming-table-in-the-court-of-Louis-XV-Anonymous-144260.jpg"/>
          <p:cNvPicPr>
            <a:picLocks noChangeAspect="1" noChangeArrowheads="1"/>
          </p:cNvPicPr>
          <p:nvPr/>
        </p:nvPicPr>
        <p:blipFill rotWithShape="1">
          <a:blip r:embed="rId3" cstate="print"/>
          <a:srcRect l="4876" t="-253" r="38446"/>
          <a:stretch/>
        </p:blipFill>
        <p:spPr bwMode="auto">
          <a:xfrm>
            <a:off x="4953000" y="2438400"/>
            <a:ext cx="4038601" cy="4097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6642556"/>
            <a:ext cx="655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http://images.easyart.com/i/prints/rw/en_easyart/lg/1/4/The--Jeu-du-Roi--gaming-table-in-the-court-of-Louis-XV-Anonymous-144260.jpg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90600"/>
            <a:ext cx="4800600" cy="5867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Emphasized the mind’s ability to </a:t>
            </a:r>
            <a:r>
              <a:rPr lang="en-US" sz="2800" b="1" u="sng" dirty="0" smtClean="0"/>
              <a:t>reason</a:t>
            </a:r>
          </a:p>
          <a:p>
            <a:pPr>
              <a:buNone/>
            </a:pPr>
            <a:endParaRPr lang="en-US" sz="1600" b="1" dirty="0" smtClean="0"/>
          </a:p>
          <a:p>
            <a:r>
              <a:rPr lang="en-US" sz="2800" b="1" u="sng" dirty="0" smtClean="0"/>
              <a:t>Secular</a:t>
            </a:r>
            <a:r>
              <a:rPr lang="en-US" sz="2800" b="1" dirty="0" smtClean="0"/>
              <a:t> concerns </a:t>
            </a:r>
          </a:p>
          <a:p>
            <a:pPr>
              <a:buNone/>
            </a:pPr>
            <a:endParaRPr lang="en-US" sz="1600" b="1" dirty="0" smtClean="0"/>
          </a:p>
          <a:p>
            <a:r>
              <a:rPr lang="en-US" sz="2800" b="1" u="sng" dirty="0" smtClean="0"/>
              <a:t>Main ideas</a:t>
            </a:r>
            <a:r>
              <a:rPr lang="en-US" sz="2800" b="1" dirty="0" smtClean="0"/>
              <a:t>:</a:t>
            </a:r>
          </a:p>
          <a:p>
            <a:pPr lvl="1"/>
            <a:r>
              <a:rPr lang="en-US" sz="2400" b="1" dirty="0" smtClean="0"/>
              <a:t>Freedom from </a:t>
            </a:r>
            <a:r>
              <a:rPr lang="en-US" sz="2400" b="1" u="sng" dirty="0" smtClean="0"/>
              <a:t>tyranny</a:t>
            </a:r>
            <a:r>
              <a:rPr lang="en-US" sz="2400" b="1" dirty="0" smtClean="0"/>
              <a:t> and </a:t>
            </a:r>
            <a:r>
              <a:rPr lang="en-US" sz="2400" b="1" u="sng" dirty="0" smtClean="0"/>
              <a:t>superstition</a:t>
            </a:r>
          </a:p>
          <a:p>
            <a:pPr lvl="1"/>
            <a:r>
              <a:rPr lang="en-US" sz="2400" b="1" dirty="0" smtClean="0"/>
              <a:t>Belief in goodness of </a:t>
            </a:r>
            <a:r>
              <a:rPr lang="en-US" sz="2400" b="1" u="sng" dirty="0" smtClean="0"/>
              <a:t>human nature</a:t>
            </a:r>
          </a:p>
          <a:p>
            <a:pPr lvl="1"/>
            <a:r>
              <a:rPr lang="en-US" sz="2400" b="1" u="sng" dirty="0" smtClean="0"/>
              <a:t>Equality of men</a:t>
            </a:r>
          </a:p>
        </p:txBody>
      </p:sp>
      <p:pic>
        <p:nvPicPr>
          <p:cNvPr id="19458" name="Picture 2" descr="http://www.diplomatie.gouv.fr/en/IMG/jpg/58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762000"/>
            <a:ext cx="19812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10400" y="3429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hlinkClick r:id="rId4"/>
              </a:rPr>
              <a:t>http://www.diplomatie.gouv.fr/en/IMG/jpg/58l1.jpg</a:t>
            </a:r>
            <a:r>
              <a:rPr lang="en-US" sz="700" b="1" dirty="0" smtClean="0"/>
              <a:t> </a:t>
            </a:r>
            <a:endParaRPr lang="en-US" sz="700" b="1" dirty="0"/>
          </a:p>
        </p:txBody>
      </p:sp>
      <p:pic>
        <p:nvPicPr>
          <p:cNvPr id="19460" name="Picture 4" descr="http://www.harpers.org/media/image/blogs/misc/edmund-bur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245" y="3810000"/>
            <a:ext cx="1981200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60268" y="64740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hlinkClick r:id="rId6"/>
              </a:rPr>
              <a:t>http://www.harpers.org/media/image/blogs/misc/edmund-burke.jpg</a:t>
            </a:r>
            <a:r>
              <a:rPr lang="en-US" sz="700" b="1" dirty="0" smtClean="0"/>
              <a:t> </a:t>
            </a:r>
            <a:endParaRPr lang="en-US" sz="700" b="1" dirty="0"/>
          </a:p>
        </p:txBody>
      </p:sp>
      <p:pic>
        <p:nvPicPr>
          <p:cNvPr id="19462" name="Picture 6" descr="http://www-gap.dcs.st-and.ac.uk/~history/BigPictures/Hobbes_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8" y="797123"/>
            <a:ext cx="2145632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5022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hlinkClick r:id="rId8"/>
              </a:rPr>
              <a:t>http://www-gap.dcs.st-and.ac.uk/~history/BigPictures/Hobbes_3.jpeg</a:t>
            </a:r>
            <a:r>
              <a:rPr lang="en-US" sz="700" b="1" dirty="0" smtClean="0"/>
              <a:t> </a:t>
            </a:r>
            <a:endParaRPr lang="en-US" sz="700" b="1" dirty="0"/>
          </a:p>
        </p:txBody>
      </p:sp>
      <p:pic>
        <p:nvPicPr>
          <p:cNvPr id="19464" name="Picture 8" descr="http://www.u-bourgogne.fr/cimeos/CRCM/images/stories/dossierSerge/didero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430" y="3838575"/>
            <a:ext cx="2121570" cy="2638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6304" y="6518702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hlinkClick r:id="rId10"/>
              </a:rPr>
              <a:t>http://www.u-bourgogne.fr/cimeos/CRCM/images/stories/dossierSerge/diderot.jpg</a:t>
            </a:r>
            <a:r>
              <a:rPr lang="en-US" sz="700" b="1" dirty="0" smtClean="0"/>
              <a:t> </a:t>
            </a:r>
            <a:endParaRPr lang="en-US" sz="7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" y="-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The Enlightenment Ideals</a:t>
            </a:r>
            <a:endParaRPr lang="en-US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1036</Words>
  <Application>Microsoft Office PowerPoint</Application>
  <PresentationFormat>On-screen Show (4:3)</PresentationFormat>
  <Paragraphs>180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Comic Sans MS</vt:lpstr>
      <vt:lpstr>Script MT Bold</vt:lpstr>
      <vt:lpstr>Times</vt:lpstr>
      <vt:lpstr>Wingdings</vt:lpstr>
      <vt:lpstr>Office Theme</vt:lpstr>
      <vt:lpstr>PowerPoint Presentation</vt:lpstr>
      <vt:lpstr>Baroque Review Draw a line matching the names with the correct item!</vt:lpstr>
      <vt:lpstr>Baroque Review – ANSWERS! Draw a line matching the names with the correct item!</vt:lpstr>
      <vt:lpstr>PowerPoint Presentation</vt:lpstr>
      <vt:lpstr>“Enlightenment” Article – ANSWERS!</vt:lpstr>
      <vt:lpstr>The Enlightenment and Revolutions</vt:lpstr>
      <vt:lpstr>Based on the video “Enlightenment – Words of the World,”</vt:lpstr>
      <vt:lpstr>PowerPoint Presentation</vt:lpstr>
      <vt:lpstr>The Enlightenment Ideals</vt:lpstr>
      <vt:lpstr>Characteristics of the Neoclassical Period</vt:lpstr>
      <vt:lpstr>PowerPoint Presentation</vt:lpstr>
      <vt:lpstr>Origins of Neoclassical Art</vt:lpstr>
      <vt:lpstr>PowerPoint Presentation</vt:lpstr>
      <vt:lpstr>Pompeii in Cincinnati</vt:lpstr>
      <vt:lpstr>PowerPoint Presentation</vt:lpstr>
      <vt:lpstr>PowerPoint Presentation</vt:lpstr>
      <vt:lpstr>PowerPoint Presentation</vt:lpstr>
      <vt:lpstr>List three differences YOU SEE in these sculptures!  </vt:lpstr>
      <vt:lpstr>PowerPoint Presentation</vt:lpstr>
      <vt:lpstr>PowerPoint Presentation</vt:lpstr>
      <vt:lpstr>Neoclassical Painting Characteristics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 Read and answer questions</dc:title>
  <dc:creator>Lornadoone</dc:creator>
  <cp:lastModifiedBy>McDonald, Benjamin</cp:lastModifiedBy>
  <cp:revision>287</cp:revision>
  <cp:lastPrinted>2014-03-20T15:01:00Z</cp:lastPrinted>
  <dcterms:created xsi:type="dcterms:W3CDTF">2010-02-06T16:11:10Z</dcterms:created>
  <dcterms:modified xsi:type="dcterms:W3CDTF">2017-02-01T19:43:42Z</dcterms:modified>
</cp:coreProperties>
</file>