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72" r:id="rId4"/>
    <p:sldId id="258" r:id="rId5"/>
    <p:sldId id="259" r:id="rId6"/>
    <p:sldId id="261" r:id="rId7"/>
    <p:sldId id="260" r:id="rId8"/>
    <p:sldId id="273" r:id="rId9"/>
    <p:sldId id="262" r:id="rId10"/>
    <p:sldId id="263" r:id="rId11"/>
    <p:sldId id="264" r:id="rId12"/>
    <p:sldId id="266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41" d="100"/>
          <a:sy n="41" d="100"/>
        </p:scale>
        <p:origin x="66" y="10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781813-1495-4F60-B706-A33780D3EB87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365F88-BC3B-4A67-8EA1-B4A9DAC633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858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EB0957-A250-467D-85CF-8C2CB446875F}" type="slidenum">
              <a:rPr lang="en-US" smtClean="0"/>
              <a:pPr/>
              <a:t>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5636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pPr/>
              <a:t>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pPr/>
              <a:t>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pPr/>
              <a:t>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pPr/>
              <a:t>2/13/2017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pPr/>
              <a:t>2/13/2017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pPr/>
              <a:t>2/13/2017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pPr/>
              <a:t>2/13/2017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pPr/>
              <a:t>2/13/2017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pPr/>
              <a:t>2/13/2017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s://www.youtube.com/watch?v=oXLKu-HglnM" TargetMode="Externa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jqmg_7J53s&amp;sns=em" TargetMode="External"/><Relationship Id="rId2" Type="http://schemas.openxmlformats.org/officeDocument/2006/relationships/hyperlink" Target="https://www.youtube.com/watch?v=dK1_vm0FMAU" TargetMode="Externa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s://www.youtube.com/watch?v=tF5kr251BRs" TargetMode="Externa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s://www.youtube.com/watch?v=Zi8vJ_lMxQI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VXalu0p1wo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0G0lr9yUgJI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1053" y="1098388"/>
            <a:ext cx="10318418" cy="4394988"/>
          </a:xfrm>
        </p:spPr>
        <p:txBody>
          <a:bodyPr/>
          <a:lstStyle/>
          <a:p>
            <a:r>
              <a:rPr lang="fr-FR" sz="8800" u="sng" dirty="0" err="1" smtClean="0"/>
              <a:t>Neoclassical</a:t>
            </a:r>
            <a:r>
              <a:rPr lang="fr-FR" sz="8800" u="sng" dirty="0" smtClean="0"/>
              <a:t/>
            </a:r>
            <a:br>
              <a:rPr lang="fr-FR" sz="8800" u="sng" dirty="0" smtClean="0"/>
            </a:br>
            <a:r>
              <a:rPr lang="fr-FR" sz="12000" dirty="0" smtClean="0"/>
              <a:t>music</a:t>
            </a:r>
            <a:endParaRPr lang="fr-FR" sz="12000" dirty="0"/>
          </a:p>
        </p:txBody>
      </p:sp>
    </p:spTree>
    <p:extLst>
      <p:ext uri="{BB962C8B-B14F-4D97-AF65-F5344CB8AC3E}">
        <p14:creationId xmlns:p14="http://schemas.microsoft.com/office/powerpoint/2010/main" val="31512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8332" y="175277"/>
            <a:ext cx="10178322" cy="819882"/>
          </a:xfrm>
        </p:spPr>
        <p:txBody>
          <a:bodyPr>
            <a:normAutofit/>
          </a:bodyPr>
          <a:lstStyle/>
          <a:p>
            <a:r>
              <a:rPr lang="fr-FR" u="sng" dirty="0" smtClean="0"/>
              <a:t>STRING QUARTET</a:t>
            </a:r>
            <a:endParaRPr lang="fr-FR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1058333" y="948267"/>
            <a:ext cx="9935732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3200" b="1" dirty="0" smtClean="0"/>
              <a:t>A composition for four solo string instruments: </a:t>
            </a:r>
          </a:p>
          <a:p>
            <a:pPr>
              <a:defRPr/>
            </a:pPr>
            <a:r>
              <a:rPr lang="en-US" sz="3200" b="1" i="1" dirty="0" smtClean="0"/>
              <a:t>      </a:t>
            </a:r>
            <a:r>
              <a:rPr lang="en-US" sz="3200" b="1" i="1" u="sng" dirty="0" smtClean="0"/>
              <a:t>2 violins, 1 viola, and 1 cello</a:t>
            </a:r>
            <a:r>
              <a:rPr lang="en-US" sz="3200" b="1" i="1" dirty="0" smtClean="0"/>
              <a:t>.</a:t>
            </a:r>
          </a:p>
          <a:p>
            <a:pPr>
              <a:defRPr/>
            </a:pPr>
            <a:endParaRPr lang="en-US" sz="3200" b="1" dirty="0"/>
          </a:p>
          <a:p>
            <a:pPr>
              <a:defRPr/>
            </a:pPr>
            <a:r>
              <a:rPr lang="en-US" sz="3200" b="1" dirty="0" smtClean="0"/>
              <a:t>Each part is </a:t>
            </a:r>
            <a:r>
              <a:rPr lang="en-US" sz="3200" b="1" u="sng" dirty="0" smtClean="0"/>
              <a:t>equally</a:t>
            </a:r>
            <a:r>
              <a:rPr lang="en-US" sz="3200" b="1" dirty="0" smtClean="0"/>
              <a:t> important.</a:t>
            </a:r>
          </a:p>
          <a:p>
            <a:pPr>
              <a:defRPr/>
            </a:pPr>
            <a:endParaRPr lang="en-US" sz="4800" b="1" dirty="0"/>
          </a:p>
          <a:p>
            <a:pPr>
              <a:defRPr/>
            </a:pPr>
            <a:r>
              <a:rPr lang="en-US" sz="3200" b="1" dirty="0" smtClean="0"/>
              <a:t>Haydn was the </a:t>
            </a:r>
            <a:r>
              <a:rPr lang="en-US" sz="3200" b="1" u="sng" dirty="0" smtClean="0"/>
              <a:t>first</a:t>
            </a:r>
            <a:r>
              <a:rPr lang="en-US" sz="3200" b="1" dirty="0" smtClean="0"/>
              <a:t> to write one. He also was considered the </a:t>
            </a:r>
            <a:r>
              <a:rPr lang="en-US" sz="3200" b="1" u="sng" dirty="0" smtClean="0"/>
              <a:t>master</a:t>
            </a:r>
            <a:r>
              <a:rPr lang="en-US" sz="3200" b="1" dirty="0" smtClean="0"/>
              <a:t> of the string quartet.</a:t>
            </a:r>
          </a:p>
          <a:p>
            <a:pPr>
              <a:defRPr/>
            </a:pPr>
            <a:endParaRPr lang="en-US" sz="3200" b="1" dirty="0"/>
          </a:p>
          <a:p>
            <a:pPr>
              <a:defRPr/>
            </a:pPr>
            <a:r>
              <a:rPr lang="en-US" sz="3200" b="1" dirty="0" smtClean="0"/>
              <a:t>The piece usually has four movements similar to that of the </a:t>
            </a:r>
            <a:r>
              <a:rPr lang="en-US" sz="3200" b="1" u="sng" dirty="0" smtClean="0"/>
              <a:t>symphonic</a:t>
            </a:r>
            <a:r>
              <a:rPr lang="en-US" sz="3200" b="1" dirty="0" smtClean="0"/>
              <a:t> form but generally shorter. </a:t>
            </a:r>
          </a:p>
          <a:p>
            <a:pPr>
              <a:defRPr/>
            </a:pPr>
            <a:endParaRPr 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843410" y="90599"/>
            <a:ext cx="73371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endParaRPr lang="en-US" sz="2000" b="1" dirty="0"/>
          </a:p>
          <a:p>
            <a:pPr>
              <a:defRPr/>
            </a:pPr>
            <a:r>
              <a:rPr lang="en-US" sz="2000" b="1" dirty="0">
                <a:hlinkClick r:id="rId2"/>
              </a:rPr>
              <a:t>https://</a:t>
            </a:r>
            <a:r>
              <a:rPr lang="en-US" sz="2000" b="1" dirty="0" smtClean="0">
                <a:hlinkClick r:id="rId2"/>
              </a:rPr>
              <a:t>www.youtube.com/watch?v=oXLKu-HglnM</a:t>
            </a:r>
            <a:r>
              <a:rPr lang="en-US" sz="2000" b="1" dirty="0" smtClean="0"/>
              <a:t> </a:t>
            </a:r>
            <a:endParaRPr lang="en-US" sz="2000" b="1" dirty="0"/>
          </a:p>
        </p:txBody>
      </p:sp>
      <p:pic>
        <p:nvPicPr>
          <p:cNvPr id="3074" name="Picture 2" descr="Image result for string quarte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7500" y="1533734"/>
            <a:ext cx="4203388" cy="2101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718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1876" y="219988"/>
            <a:ext cx="10178322" cy="819882"/>
          </a:xfrm>
        </p:spPr>
        <p:txBody>
          <a:bodyPr>
            <a:normAutofit/>
          </a:bodyPr>
          <a:lstStyle/>
          <a:p>
            <a:r>
              <a:rPr lang="fr-FR" u="sng" dirty="0" smtClean="0"/>
              <a:t>OPERA</a:t>
            </a:r>
            <a:endParaRPr lang="fr-FR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1419840" y="1054593"/>
            <a:ext cx="1008458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3600" b="1" dirty="0" smtClean="0"/>
              <a:t>Opera is a </a:t>
            </a:r>
            <a:r>
              <a:rPr lang="en-US" sz="3600" b="1" u="sng" dirty="0" smtClean="0"/>
              <a:t>combination</a:t>
            </a:r>
            <a:r>
              <a:rPr lang="en-US" sz="3600" b="1" dirty="0" smtClean="0"/>
              <a:t> of music, drama, scenery, costumes, and dance to create a complete art form.</a:t>
            </a:r>
          </a:p>
          <a:p>
            <a:pPr>
              <a:defRPr/>
            </a:pPr>
            <a:endParaRPr lang="en-US" sz="2800" b="1" dirty="0"/>
          </a:p>
          <a:p>
            <a:pPr>
              <a:defRPr/>
            </a:pPr>
            <a:r>
              <a:rPr lang="en-US" sz="3600" b="1" dirty="0" smtClean="0"/>
              <a:t>During this period is when the majority of operas were written including </a:t>
            </a:r>
            <a:r>
              <a:rPr lang="en-US" sz="3600" b="1" i="1" dirty="0" smtClean="0"/>
              <a:t>The </a:t>
            </a:r>
            <a:r>
              <a:rPr lang="en-US" sz="3600" b="1" i="1" u="sng" dirty="0" smtClean="0"/>
              <a:t>Magic</a:t>
            </a:r>
            <a:r>
              <a:rPr lang="en-US" sz="3600" b="1" i="1" dirty="0" smtClean="0"/>
              <a:t> Flute</a:t>
            </a:r>
            <a:r>
              <a:rPr lang="en-US" sz="3600" b="1" dirty="0" smtClean="0"/>
              <a:t>, </a:t>
            </a:r>
            <a:r>
              <a:rPr lang="en-US" sz="3600" b="1" i="1" dirty="0" smtClean="0"/>
              <a:t>The Marriage of </a:t>
            </a:r>
            <a:r>
              <a:rPr lang="en-US" sz="3600" b="1" i="1" u="sng" dirty="0" smtClean="0"/>
              <a:t>Figaro</a:t>
            </a:r>
            <a:r>
              <a:rPr lang="en-US" sz="3600" b="1" dirty="0" smtClean="0"/>
              <a:t>, and </a:t>
            </a:r>
            <a:r>
              <a:rPr lang="en-US" sz="3600" b="1" i="1" dirty="0" smtClean="0"/>
              <a:t>Don </a:t>
            </a:r>
            <a:r>
              <a:rPr lang="en-US" sz="3600" b="1" i="1" u="sng" dirty="0" smtClean="0"/>
              <a:t>Giovanni</a:t>
            </a:r>
            <a:r>
              <a:rPr lang="en-US" sz="3600" b="1" i="1" dirty="0" smtClean="0"/>
              <a:t>.</a:t>
            </a:r>
          </a:p>
          <a:p>
            <a:pPr>
              <a:defRPr/>
            </a:pPr>
            <a:endParaRPr lang="en-US" sz="2400" b="1" i="1" dirty="0"/>
          </a:p>
          <a:p>
            <a:pPr>
              <a:defRPr/>
            </a:pPr>
            <a:r>
              <a:rPr lang="en-US" sz="3600" b="1" u="sng" dirty="0" smtClean="0"/>
              <a:t>Movie Clip</a:t>
            </a:r>
            <a:r>
              <a:rPr lang="en-US" sz="3600" b="1" dirty="0" smtClean="0"/>
              <a:t>:  </a:t>
            </a:r>
            <a:r>
              <a:rPr lang="en-US" sz="3600" b="1" i="1" dirty="0" smtClean="0"/>
              <a:t>The Shawshank Redemption</a:t>
            </a:r>
            <a:endParaRPr lang="en-US" sz="3600" b="1" i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737737" y="42530"/>
            <a:ext cx="1079076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endParaRPr lang="en-US" sz="2500" b="1" i="1" dirty="0"/>
          </a:p>
          <a:p>
            <a:pPr>
              <a:defRPr/>
            </a:pPr>
            <a:r>
              <a:rPr lang="en-US" sz="2500" b="1" dirty="0">
                <a:hlinkClick r:id="rId2"/>
              </a:rPr>
              <a:t>https://</a:t>
            </a:r>
            <a:r>
              <a:rPr lang="en-US" sz="2500" b="1" dirty="0" smtClean="0">
                <a:hlinkClick r:id="rId2"/>
              </a:rPr>
              <a:t>www.youtube.com/watch?v=dK1_vm0FMAU</a:t>
            </a:r>
            <a:r>
              <a:rPr lang="en-US" sz="2500" b="1" dirty="0" smtClean="0"/>
              <a:t> </a:t>
            </a:r>
            <a:endParaRPr lang="en-US" sz="2500" b="1" dirty="0"/>
          </a:p>
        </p:txBody>
      </p:sp>
      <p:sp>
        <p:nvSpPr>
          <p:cNvPr id="5" name="Rectangle 4"/>
          <p:cNvSpPr/>
          <p:nvPr/>
        </p:nvSpPr>
        <p:spPr>
          <a:xfrm>
            <a:off x="1898163" y="5815951"/>
            <a:ext cx="979383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hlinkClick r:id="rId3"/>
              </a:rPr>
              <a:t>https://</a:t>
            </a:r>
            <a:r>
              <a:rPr lang="en-US" sz="2800" b="1" dirty="0" smtClean="0">
                <a:hlinkClick r:id="rId3"/>
              </a:rPr>
              <a:t>www.youtube.com/watch?v=Bjqmg_7J53s&amp;sns=em</a:t>
            </a:r>
            <a:endParaRPr lang="en-US" sz="2800" b="1" dirty="0" smtClean="0"/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06631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8332" y="128385"/>
            <a:ext cx="10766754" cy="819882"/>
          </a:xfrm>
        </p:spPr>
        <p:txBody>
          <a:bodyPr>
            <a:normAutofit/>
          </a:bodyPr>
          <a:lstStyle/>
          <a:p>
            <a:r>
              <a:rPr lang="fr-FR" u="sng" dirty="0" err="1" smtClean="0"/>
              <a:t>franz</a:t>
            </a:r>
            <a:r>
              <a:rPr lang="fr-FR" u="sng" dirty="0" smtClean="0"/>
              <a:t> joseph </a:t>
            </a:r>
            <a:r>
              <a:rPr lang="fr-FR" u="sng" dirty="0" err="1" smtClean="0"/>
              <a:t>haydn</a:t>
            </a:r>
            <a:endParaRPr lang="fr-FR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4281055" y="888804"/>
            <a:ext cx="7352646" cy="5647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700" b="1" dirty="0" smtClean="0"/>
              <a:t>Court musician for Prince Esterhazy for over </a:t>
            </a:r>
            <a:r>
              <a:rPr lang="en-US" sz="2700" b="1" u="sng" dirty="0" smtClean="0"/>
              <a:t>30</a:t>
            </a:r>
            <a:r>
              <a:rPr lang="en-US" sz="2700" b="1" dirty="0" smtClean="0"/>
              <a:t> years.</a:t>
            </a:r>
          </a:p>
          <a:p>
            <a:pPr>
              <a:defRPr/>
            </a:pPr>
            <a:endParaRPr lang="en-US" b="1" dirty="0"/>
          </a:p>
          <a:p>
            <a:pPr>
              <a:defRPr/>
            </a:pPr>
            <a:r>
              <a:rPr lang="en-US" sz="2700" b="1" dirty="0" smtClean="0"/>
              <a:t>He moved from </a:t>
            </a:r>
            <a:r>
              <a:rPr lang="en-US" sz="2700" b="1" u="sng" dirty="0" smtClean="0"/>
              <a:t>Vienna</a:t>
            </a:r>
            <a:r>
              <a:rPr lang="en-US" sz="2700" b="1" dirty="0" smtClean="0"/>
              <a:t>, Austria to England in 1791 where he was received at the </a:t>
            </a:r>
            <a:r>
              <a:rPr lang="en-US" sz="2700" b="1" u="sng" dirty="0" smtClean="0"/>
              <a:t>Royal</a:t>
            </a:r>
            <a:r>
              <a:rPr lang="en-US" sz="2700" b="1" dirty="0" smtClean="0"/>
              <a:t> Court, awarded an honorary </a:t>
            </a:r>
            <a:r>
              <a:rPr lang="en-US" sz="2700" b="1" u="sng" dirty="0" smtClean="0"/>
              <a:t>doctorate</a:t>
            </a:r>
            <a:r>
              <a:rPr lang="en-US" sz="2700" b="1" dirty="0" smtClean="0"/>
              <a:t> at Oxford and began to receive financial benefits. While at the English court, he wrote the “</a:t>
            </a:r>
            <a:r>
              <a:rPr lang="en-US" sz="2700" b="1" u="sng" dirty="0" smtClean="0"/>
              <a:t>London</a:t>
            </a:r>
            <a:r>
              <a:rPr lang="en-US" sz="2700" b="1" dirty="0" smtClean="0"/>
              <a:t> Symphonies.”</a:t>
            </a:r>
          </a:p>
          <a:p>
            <a:pPr>
              <a:defRPr/>
            </a:pPr>
            <a:endParaRPr lang="en-US" b="1" dirty="0"/>
          </a:p>
          <a:p>
            <a:pPr>
              <a:defRPr/>
            </a:pPr>
            <a:r>
              <a:rPr lang="en-US" sz="2700" b="1" dirty="0" smtClean="0"/>
              <a:t>He became known as “</a:t>
            </a:r>
            <a:r>
              <a:rPr lang="en-US" sz="2700" b="1" u="sng" dirty="0" smtClean="0"/>
              <a:t>Papa</a:t>
            </a:r>
            <a:r>
              <a:rPr lang="en-US" sz="2700" b="1" dirty="0" smtClean="0"/>
              <a:t> Haydn.”</a:t>
            </a:r>
          </a:p>
          <a:p>
            <a:pPr>
              <a:defRPr/>
            </a:pPr>
            <a:endParaRPr lang="en-US" b="1" dirty="0" smtClean="0"/>
          </a:p>
          <a:p>
            <a:pPr>
              <a:defRPr/>
            </a:pPr>
            <a:r>
              <a:rPr lang="en-US" sz="2700" b="1" dirty="0" smtClean="0"/>
              <a:t>He came up with the basic form for string </a:t>
            </a:r>
            <a:r>
              <a:rPr lang="en-US" sz="2700" b="1" u="sng" dirty="0" smtClean="0"/>
              <a:t>quartet</a:t>
            </a:r>
            <a:r>
              <a:rPr lang="en-US" sz="2700" b="1" dirty="0" smtClean="0"/>
              <a:t> and wrote over </a:t>
            </a:r>
            <a:r>
              <a:rPr lang="en-US" sz="2700" b="1" u="sng" dirty="0" smtClean="0"/>
              <a:t>100</a:t>
            </a:r>
            <a:r>
              <a:rPr lang="en-US" sz="2700" b="1" dirty="0" smtClean="0"/>
              <a:t> symphonies.</a:t>
            </a:r>
            <a:endParaRPr lang="en-US" sz="2700" b="1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97" y="948267"/>
            <a:ext cx="2953009" cy="3821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0836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8332" y="128385"/>
            <a:ext cx="10766754" cy="819882"/>
          </a:xfrm>
        </p:spPr>
        <p:txBody>
          <a:bodyPr>
            <a:normAutofit/>
          </a:bodyPr>
          <a:lstStyle/>
          <a:p>
            <a:r>
              <a:rPr lang="fr-FR" u="sng" dirty="0" err="1" smtClean="0"/>
              <a:t>franz</a:t>
            </a:r>
            <a:r>
              <a:rPr lang="fr-FR" u="sng" dirty="0" smtClean="0"/>
              <a:t> joseph </a:t>
            </a:r>
            <a:r>
              <a:rPr lang="fr-FR" u="sng" dirty="0" err="1" smtClean="0"/>
              <a:t>haydn</a:t>
            </a:r>
            <a:endParaRPr lang="fr-FR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4253023" y="931334"/>
            <a:ext cx="7572063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3200" b="1" u="sng" dirty="0" smtClean="0"/>
              <a:t>Characteristics of Haydn’s music:</a:t>
            </a:r>
          </a:p>
          <a:p>
            <a:pPr>
              <a:defRPr/>
            </a:pPr>
            <a:endParaRPr lang="en-US" sz="1600" b="1" u="sng" dirty="0" smtClean="0"/>
          </a:p>
          <a:p>
            <a:pPr>
              <a:defRPr/>
            </a:pPr>
            <a:r>
              <a:rPr lang="en-US" sz="3200" b="1" dirty="0" smtClean="0"/>
              <a:t>-clarity, </a:t>
            </a:r>
            <a:r>
              <a:rPr lang="en-US" sz="3200" b="1" u="sng" dirty="0" smtClean="0"/>
              <a:t>balance</a:t>
            </a:r>
            <a:r>
              <a:rPr lang="en-US" sz="3200" b="1" dirty="0" smtClean="0"/>
              <a:t>, restraint</a:t>
            </a:r>
          </a:p>
          <a:p>
            <a:pPr>
              <a:defRPr/>
            </a:pPr>
            <a:endParaRPr lang="en-US" sz="1600" b="1" dirty="0" smtClean="0"/>
          </a:p>
          <a:p>
            <a:pPr>
              <a:defRPr/>
            </a:pPr>
            <a:r>
              <a:rPr lang="en-US" sz="3200" b="1" dirty="0" smtClean="0"/>
              <a:t>-he set the </a:t>
            </a:r>
            <a:r>
              <a:rPr lang="en-US" sz="3200" b="1" u="sng" dirty="0" smtClean="0"/>
              <a:t>guidelines</a:t>
            </a:r>
            <a:r>
              <a:rPr lang="en-US" sz="3200" b="1" dirty="0" smtClean="0"/>
              <a:t> for classical style while adapting to his patron’s needs</a:t>
            </a:r>
          </a:p>
          <a:p>
            <a:pPr>
              <a:defRPr/>
            </a:pPr>
            <a:endParaRPr lang="en-US" sz="1600" b="1" dirty="0" smtClean="0"/>
          </a:p>
          <a:p>
            <a:pPr>
              <a:defRPr/>
            </a:pPr>
            <a:r>
              <a:rPr lang="en-US" sz="3200" b="1" dirty="0" smtClean="0"/>
              <a:t>-transitioned music from the </a:t>
            </a:r>
            <a:r>
              <a:rPr lang="en-US" sz="3200" b="1" u="sng" dirty="0" smtClean="0"/>
              <a:t>court</a:t>
            </a:r>
            <a:r>
              <a:rPr lang="en-US" sz="3200" b="1" dirty="0" smtClean="0"/>
              <a:t> to the </a:t>
            </a:r>
            <a:r>
              <a:rPr lang="en-US" sz="3200" b="1" u="sng" dirty="0" smtClean="0"/>
              <a:t>public</a:t>
            </a:r>
          </a:p>
          <a:p>
            <a:pPr>
              <a:defRPr/>
            </a:pPr>
            <a:endParaRPr lang="en-US" sz="1600" b="1" dirty="0" smtClean="0"/>
          </a:p>
          <a:p>
            <a:pPr>
              <a:defRPr/>
            </a:pPr>
            <a:r>
              <a:rPr lang="en-US" sz="3200" b="1" dirty="0" smtClean="0"/>
              <a:t>“</a:t>
            </a:r>
            <a:r>
              <a:rPr lang="en-US" sz="3200" b="1" u="sng" dirty="0" smtClean="0"/>
              <a:t>The Surprise Symphony</a:t>
            </a:r>
            <a:r>
              <a:rPr lang="en-US" sz="3200" b="1" dirty="0" smtClean="0"/>
              <a:t>”</a:t>
            </a:r>
          </a:p>
          <a:p>
            <a:pPr>
              <a:defRPr/>
            </a:pPr>
            <a:r>
              <a:rPr lang="en-US" sz="2400" b="1" dirty="0">
                <a:hlinkClick r:id="rId2"/>
              </a:rPr>
              <a:t>https://</a:t>
            </a:r>
            <a:r>
              <a:rPr lang="en-US" sz="2400" b="1" dirty="0" smtClean="0">
                <a:hlinkClick r:id="rId2"/>
              </a:rPr>
              <a:t>www.youtube.com/watch?v=tF5kr251BRs</a:t>
            </a:r>
            <a:r>
              <a:rPr lang="en-US" sz="2400" b="1" dirty="0" smtClean="0"/>
              <a:t> </a:t>
            </a:r>
            <a:endParaRPr lang="en-US" sz="2400" b="1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9597" y="948267"/>
            <a:ext cx="2953009" cy="3821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0521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8332" y="128385"/>
            <a:ext cx="10766754" cy="819882"/>
          </a:xfrm>
        </p:spPr>
        <p:txBody>
          <a:bodyPr>
            <a:noAutofit/>
          </a:bodyPr>
          <a:lstStyle/>
          <a:p>
            <a:r>
              <a:rPr lang="fr-FR" u="sng" dirty="0" err="1" smtClean="0"/>
              <a:t>wolfgang</a:t>
            </a:r>
            <a:r>
              <a:rPr lang="fr-FR" u="sng" dirty="0" smtClean="0"/>
              <a:t> </a:t>
            </a:r>
            <a:r>
              <a:rPr lang="fr-FR" u="sng" dirty="0" err="1" smtClean="0"/>
              <a:t>amadeus</a:t>
            </a:r>
            <a:r>
              <a:rPr lang="fr-FR" u="sng" dirty="0" smtClean="0"/>
              <a:t> </a:t>
            </a:r>
            <a:r>
              <a:rPr lang="fr-FR" u="sng" dirty="0" err="1" smtClean="0"/>
              <a:t>mozart</a:t>
            </a:r>
            <a:endParaRPr lang="fr-FR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4237550" y="931334"/>
            <a:ext cx="7580373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700" b="1" dirty="0" smtClean="0"/>
              <a:t>Born and raised in </a:t>
            </a:r>
            <a:r>
              <a:rPr lang="en-US" sz="2700" b="1" u="sng" dirty="0" smtClean="0"/>
              <a:t>Salzburg</a:t>
            </a:r>
            <a:r>
              <a:rPr lang="en-US" sz="2700" b="1" dirty="0" smtClean="0"/>
              <a:t>, Germany.</a:t>
            </a:r>
            <a:endParaRPr lang="en-US" sz="2700" b="1" dirty="0"/>
          </a:p>
          <a:p>
            <a:pPr>
              <a:defRPr/>
            </a:pPr>
            <a:r>
              <a:rPr lang="en-US" sz="2700" b="1" dirty="0" smtClean="0"/>
              <a:t>His father was a </a:t>
            </a:r>
            <a:r>
              <a:rPr lang="en-US" sz="2700" b="1" u="sng" dirty="0" smtClean="0"/>
              <a:t>music </a:t>
            </a:r>
            <a:r>
              <a:rPr lang="en-US" sz="2700" b="1" dirty="0" smtClean="0"/>
              <a:t>teacher.</a:t>
            </a:r>
          </a:p>
          <a:p>
            <a:pPr>
              <a:defRPr/>
            </a:pPr>
            <a:endParaRPr lang="en-US" sz="2000" b="1" dirty="0"/>
          </a:p>
          <a:p>
            <a:pPr>
              <a:defRPr/>
            </a:pPr>
            <a:r>
              <a:rPr lang="en-US" sz="2700" b="1" dirty="0" smtClean="0"/>
              <a:t>Considered a child </a:t>
            </a:r>
            <a:r>
              <a:rPr lang="en-US" sz="2700" b="1" u="sng" dirty="0" smtClean="0"/>
              <a:t>prodigy</a:t>
            </a:r>
            <a:r>
              <a:rPr lang="en-US" sz="2700" b="1" dirty="0" smtClean="0"/>
              <a:t> as he was a master of the violin and piano by </a:t>
            </a:r>
            <a:r>
              <a:rPr lang="en-US" sz="2700" b="1" u="sng" dirty="0" smtClean="0"/>
              <a:t>age 5</a:t>
            </a:r>
            <a:r>
              <a:rPr lang="en-US" sz="2700" b="1" dirty="0" smtClean="0"/>
              <a:t> and wrote his first opera by age 12.</a:t>
            </a:r>
          </a:p>
          <a:p>
            <a:pPr>
              <a:defRPr/>
            </a:pPr>
            <a:endParaRPr lang="en-US" sz="2000" b="1" dirty="0"/>
          </a:p>
          <a:p>
            <a:pPr>
              <a:defRPr/>
            </a:pPr>
            <a:r>
              <a:rPr lang="en-US" sz="2700" b="1" dirty="0" smtClean="0"/>
              <a:t>As an adult, he suffered from </a:t>
            </a:r>
            <a:r>
              <a:rPr lang="en-US" sz="2700" b="1" u="sng" dirty="0" smtClean="0"/>
              <a:t>depression</a:t>
            </a:r>
            <a:r>
              <a:rPr lang="en-US" sz="2700" b="1" dirty="0" smtClean="0"/>
              <a:t> and illness making it difficult for him to secure an income.</a:t>
            </a:r>
          </a:p>
          <a:p>
            <a:pPr>
              <a:defRPr/>
            </a:pPr>
            <a:endParaRPr lang="en-US" sz="2000" b="1" dirty="0"/>
          </a:p>
          <a:p>
            <a:pPr>
              <a:defRPr/>
            </a:pPr>
            <a:r>
              <a:rPr lang="en-US" sz="2700" b="1" dirty="0" smtClean="0"/>
              <a:t>He wrote more than </a:t>
            </a:r>
            <a:r>
              <a:rPr lang="en-US" sz="2700" b="1" u="sng" dirty="0" smtClean="0"/>
              <a:t>600 </a:t>
            </a:r>
            <a:r>
              <a:rPr lang="en-US" sz="2700" b="1" dirty="0" smtClean="0"/>
              <a:t>works.</a:t>
            </a:r>
          </a:p>
          <a:p>
            <a:pPr>
              <a:defRPr/>
            </a:pPr>
            <a:endParaRPr lang="en-US" sz="2000" b="1" dirty="0"/>
          </a:p>
          <a:p>
            <a:pPr>
              <a:defRPr/>
            </a:pPr>
            <a:r>
              <a:rPr lang="en-US" sz="2700" b="1" dirty="0" smtClean="0"/>
              <a:t>He died at age </a:t>
            </a:r>
            <a:r>
              <a:rPr lang="en-US" sz="2700" b="1" u="sng" dirty="0" smtClean="0"/>
              <a:t>35</a:t>
            </a:r>
            <a:r>
              <a:rPr lang="en-US" sz="2700" b="1" dirty="0" smtClean="0"/>
              <a:t> in serious debt.</a:t>
            </a:r>
            <a:endParaRPr lang="en-US" sz="2700" b="1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79597" y="995129"/>
            <a:ext cx="2998494" cy="4197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02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167963" y="931334"/>
            <a:ext cx="7938977" cy="55015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3000" b="1" u="sng" dirty="0" smtClean="0"/>
              <a:t>Characteristics of Mozart’s Work:</a:t>
            </a:r>
          </a:p>
          <a:p>
            <a:pPr>
              <a:defRPr/>
            </a:pPr>
            <a:endParaRPr lang="en-US" sz="1050" b="1" u="sng" dirty="0" smtClean="0"/>
          </a:p>
          <a:p>
            <a:pPr>
              <a:defRPr/>
            </a:pPr>
            <a:r>
              <a:rPr lang="en-US" sz="3000" b="1" dirty="0" smtClean="0"/>
              <a:t>-combination of </a:t>
            </a:r>
            <a:r>
              <a:rPr lang="en-US" sz="3000" b="1" u="sng" dirty="0" smtClean="0"/>
              <a:t>German</a:t>
            </a:r>
            <a:r>
              <a:rPr lang="en-US" sz="3000" b="1" dirty="0" smtClean="0"/>
              <a:t> and </a:t>
            </a:r>
            <a:r>
              <a:rPr lang="en-US" sz="3000" b="1" u="sng" dirty="0" smtClean="0"/>
              <a:t>Italian</a:t>
            </a:r>
            <a:r>
              <a:rPr lang="en-US" sz="3000" b="1" dirty="0" smtClean="0"/>
              <a:t> styles</a:t>
            </a:r>
          </a:p>
          <a:p>
            <a:pPr>
              <a:defRPr/>
            </a:pPr>
            <a:endParaRPr lang="en-US" sz="1050" b="1" dirty="0" smtClean="0"/>
          </a:p>
          <a:p>
            <a:pPr>
              <a:defRPr/>
            </a:pPr>
            <a:r>
              <a:rPr lang="en-US" sz="3000" b="1" dirty="0" smtClean="0"/>
              <a:t>-shows a wide </a:t>
            </a:r>
            <a:r>
              <a:rPr lang="en-US" sz="3000" b="1" u="sng" dirty="0" smtClean="0"/>
              <a:t>range</a:t>
            </a:r>
            <a:r>
              <a:rPr lang="en-US" sz="3000" b="1" dirty="0" smtClean="0"/>
              <a:t> of emotions so often </a:t>
            </a:r>
          </a:p>
          <a:p>
            <a:pPr>
              <a:defRPr/>
            </a:pPr>
            <a:r>
              <a:rPr lang="en-US" sz="3000" b="1" u="sng" dirty="0" smtClean="0"/>
              <a:t>unpredictable</a:t>
            </a:r>
            <a:r>
              <a:rPr lang="en-US" sz="3000" b="1" dirty="0" smtClean="0"/>
              <a:t>, dynamic, and furious</a:t>
            </a:r>
          </a:p>
          <a:p>
            <a:pPr>
              <a:defRPr/>
            </a:pPr>
            <a:r>
              <a:rPr lang="en-US" sz="3000" b="1" dirty="0" smtClean="0"/>
              <a:t>-Wrote the most </a:t>
            </a:r>
            <a:r>
              <a:rPr lang="en-US" sz="3000" b="1" u="sng" dirty="0" smtClean="0"/>
              <a:t>famous</a:t>
            </a:r>
            <a:r>
              <a:rPr lang="en-US" sz="3000" b="1" dirty="0" smtClean="0"/>
              <a:t> opera ever </a:t>
            </a:r>
          </a:p>
          <a:p>
            <a:pPr>
              <a:defRPr/>
            </a:pPr>
            <a:endParaRPr lang="en-US" sz="1200" b="1" dirty="0" smtClean="0"/>
          </a:p>
          <a:p>
            <a:pPr>
              <a:defRPr/>
            </a:pPr>
            <a:r>
              <a:rPr lang="en-US" sz="3000" b="1" dirty="0"/>
              <a:t>	</a:t>
            </a:r>
            <a:r>
              <a:rPr lang="en-US" sz="3000" b="1" dirty="0" smtClean="0"/>
              <a:t>-The Marriage of </a:t>
            </a:r>
            <a:r>
              <a:rPr lang="en-US" sz="3000" b="1" u="sng" dirty="0" smtClean="0"/>
              <a:t>Figaro</a:t>
            </a:r>
          </a:p>
          <a:p>
            <a:pPr>
              <a:defRPr/>
            </a:pPr>
            <a:r>
              <a:rPr lang="en-US" sz="3000" b="1" dirty="0"/>
              <a:t>	</a:t>
            </a:r>
            <a:r>
              <a:rPr lang="en-US" sz="3000" b="1" dirty="0" smtClean="0"/>
              <a:t>-The </a:t>
            </a:r>
            <a:r>
              <a:rPr lang="en-US" sz="3000" b="1" u="sng" dirty="0" smtClean="0"/>
              <a:t>Magic</a:t>
            </a:r>
            <a:r>
              <a:rPr lang="en-US" sz="3000" b="1" dirty="0" smtClean="0"/>
              <a:t> Flute</a:t>
            </a:r>
          </a:p>
          <a:p>
            <a:pPr>
              <a:defRPr/>
            </a:pPr>
            <a:r>
              <a:rPr lang="en-US" sz="3000" b="1" dirty="0"/>
              <a:t>	</a:t>
            </a:r>
            <a:r>
              <a:rPr lang="en-US" sz="3000" b="1" dirty="0" smtClean="0"/>
              <a:t>-Don </a:t>
            </a:r>
            <a:r>
              <a:rPr lang="en-US" sz="3000" b="1" u="sng" dirty="0" smtClean="0"/>
              <a:t>Giovanni</a:t>
            </a:r>
          </a:p>
          <a:p>
            <a:pPr>
              <a:defRPr/>
            </a:pPr>
            <a:endParaRPr lang="en-US" sz="1050" b="1" dirty="0"/>
          </a:p>
          <a:p>
            <a:pPr>
              <a:defRPr/>
            </a:pPr>
            <a:r>
              <a:rPr lang="en-US" sz="3200" b="1" u="sng" dirty="0" smtClean="0"/>
              <a:t>Requiem Mass- </a:t>
            </a:r>
            <a:r>
              <a:rPr lang="en-US" sz="3200" b="1" u="sng" dirty="0" err="1" smtClean="0"/>
              <a:t>Lacrimosa</a:t>
            </a:r>
            <a:r>
              <a:rPr lang="en-US" sz="3200" b="1" u="sng" dirty="0" smtClean="0"/>
              <a:t> </a:t>
            </a:r>
          </a:p>
          <a:p>
            <a:pPr>
              <a:defRPr/>
            </a:pPr>
            <a:r>
              <a:rPr lang="en-US" sz="2400" b="1" dirty="0">
                <a:hlinkClick r:id="rId2"/>
              </a:rPr>
              <a:t>https://</a:t>
            </a:r>
            <a:r>
              <a:rPr lang="en-US" sz="2400" b="1" dirty="0" smtClean="0">
                <a:hlinkClick r:id="rId2"/>
              </a:rPr>
              <a:t>www.youtube.com/watch?v=Zi8vJ_lMxQI</a:t>
            </a:r>
            <a:r>
              <a:rPr lang="en-US" sz="2400" b="1" dirty="0" smtClean="0"/>
              <a:t> </a:t>
            </a:r>
            <a:endParaRPr lang="en-US" sz="2400" b="1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058332" y="128385"/>
            <a:ext cx="10766754" cy="819882"/>
          </a:xfrm>
        </p:spPr>
        <p:txBody>
          <a:bodyPr>
            <a:noAutofit/>
          </a:bodyPr>
          <a:lstStyle/>
          <a:p>
            <a:r>
              <a:rPr lang="fr-FR" u="sng" dirty="0" err="1" smtClean="0"/>
              <a:t>wolfgang</a:t>
            </a:r>
            <a:r>
              <a:rPr lang="fr-FR" u="sng" dirty="0" smtClean="0"/>
              <a:t> </a:t>
            </a:r>
            <a:r>
              <a:rPr lang="fr-FR" u="sng" dirty="0" err="1" smtClean="0"/>
              <a:t>amadeus</a:t>
            </a:r>
            <a:r>
              <a:rPr lang="fr-FR" u="sng" dirty="0" smtClean="0"/>
              <a:t> </a:t>
            </a:r>
            <a:r>
              <a:rPr lang="fr-FR" u="sng" dirty="0" err="1" smtClean="0"/>
              <a:t>mozart</a:t>
            </a:r>
            <a:endParaRPr lang="fr-FR" u="sng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079597" y="995129"/>
            <a:ext cx="2998494" cy="4197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0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8332" y="21265"/>
            <a:ext cx="10178322" cy="819882"/>
          </a:xfrm>
        </p:spPr>
        <p:txBody>
          <a:bodyPr/>
          <a:lstStyle/>
          <a:p>
            <a:r>
              <a:rPr lang="fr-FR" u="sng" dirty="0" smtClean="0"/>
              <a:t>INTRODUCTION</a:t>
            </a:r>
            <a:endParaRPr lang="fr-FR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1058333" y="841147"/>
            <a:ext cx="770289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Composers </a:t>
            </a:r>
            <a:r>
              <a:rPr lang="en-US" sz="2800" b="1" u="sng" dirty="0" smtClean="0"/>
              <a:t>rejected</a:t>
            </a:r>
            <a:r>
              <a:rPr lang="en-US" sz="2800" b="1" dirty="0" smtClean="0"/>
              <a:t> the intensity of </a:t>
            </a:r>
            <a:r>
              <a:rPr lang="en-US" sz="2800" b="1" u="sng" dirty="0" smtClean="0"/>
              <a:t>religious</a:t>
            </a:r>
            <a:r>
              <a:rPr lang="en-US" sz="2800" b="1" dirty="0" smtClean="0"/>
              <a:t> feeling and dramatic contrasts of the Baroque style.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Distinguished by the growth of </a:t>
            </a:r>
            <a:r>
              <a:rPr lang="en-US" sz="2800" b="1" u="sng" dirty="0" smtClean="0"/>
              <a:t>popular</a:t>
            </a:r>
            <a:r>
              <a:rPr lang="en-US" sz="2800" b="1" dirty="0" smtClean="0"/>
              <a:t> audience for serious music.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Vienna,  </a:t>
            </a:r>
            <a:r>
              <a:rPr lang="en-US" sz="2800" b="1" u="sng" dirty="0" smtClean="0"/>
              <a:t>Austria</a:t>
            </a:r>
            <a:r>
              <a:rPr lang="en-US" sz="2800" b="1" dirty="0" smtClean="0"/>
              <a:t> was the center of classical music.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Public </a:t>
            </a:r>
            <a:r>
              <a:rPr lang="en-US" sz="2800" b="1" u="sng" dirty="0" smtClean="0"/>
              <a:t>concerts</a:t>
            </a:r>
            <a:r>
              <a:rPr lang="en-US" sz="2800" b="1" dirty="0" smtClean="0"/>
              <a:t> became more popular in the 18th century and the average person’s experience with music </a:t>
            </a:r>
            <a:r>
              <a:rPr lang="en-US" sz="2800" b="1" u="sng" dirty="0" smtClean="0"/>
              <a:t>grew.</a:t>
            </a:r>
          </a:p>
        </p:txBody>
      </p:sp>
      <p:pic>
        <p:nvPicPr>
          <p:cNvPr id="1026" name="Picture 2" descr="Image result for beethoven stat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8135" y="1345605"/>
            <a:ext cx="2859837" cy="4808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223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8332" y="21265"/>
            <a:ext cx="10178322" cy="819882"/>
          </a:xfrm>
        </p:spPr>
        <p:txBody>
          <a:bodyPr/>
          <a:lstStyle/>
          <a:p>
            <a:r>
              <a:rPr lang="fr-FR" u="sng" dirty="0" err="1" smtClean="0"/>
              <a:t>INTroduction</a:t>
            </a:r>
            <a:r>
              <a:rPr lang="fr-FR" u="sng" dirty="0" smtClean="0"/>
              <a:t>  (</a:t>
            </a:r>
            <a:r>
              <a:rPr lang="fr-FR" u="sng" dirty="0" err="1" smtClean="0"/>
              <a:t>cont’d</a:t>
            </a:r>
            <a:r>
              <a:rPr lang="fr-FR" u="sng" dirty="0" smtClean="0"/>
              <a:t>)</a:t>
            </a:r>
            <a:endParaRPr lang="fr-FR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1058333" y="856357"/>
            <a:ext cx="717126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The Aristocratic, upper </a:t>
            </a:r>
            <a:r>
              <a:rPr lang="en-US" sz="3200" b="1" u="sng" dirty="0" smtClean="0"/>
              <a:t>middle</a:t>
            </a:r>
            <a:r>
              <a:rPr lang="en-US" sz="3200" b="1" dirty="0" smtClean="0"/>
              <a:t> class demanded more accessible and recognizable musical language than the Baroque offered.</a:t>
            </a:r>
          </a:p>
          <a:p>
            <a:endParaRPr lang="en-US" sz="3200" b="1" dirty="0"/>
          </a:p>
          <a:p>
            <a:r>
              <a:rPr lang="en-US" sz="3200" b="1" dirty="0" smtClean="0"/>
              <a:t>Composers gained fame by reshaping </a:t>
            </a:r>
            <a:r>
              <a:rPr lang="en-US" sz="3200" b="1" u="sng" dirty="0" smtClean="0"/>
              <a:t>old</a:t>
            </a:r>
            <a:r>
              <a:rPr lang="en-US" sz="3200" b="1" dirty="0" smtClean="0"/>
              <a:t> forms such as the concerto and then establishing new forms like the symphony. </a:t>
            </a:r>
            <a:r>
              <a:rPr lang="en-US" sz="3200" b="1" dirty="0"/>
              <a:t> </a:t>
            </a:r>
            <a:r>
              <a:rPr lang="en-US" sz="3200" b="1" dirty="0" smtClean="0"/>
              <a:t>The music was </a:t>
            </a:r>
            <a:r>
              <a:rPr lang="en-US" sz="3200" b="1" u="sng" dirty="0" smtClean="0"/>
              <a:t>organized</a:t>
            </a:r>
            <a:r>
              <a:rPr lang="en-US" sz="3200" b="1" dirty="0" smtClean="0"/>
              <a:t> clearly according to the principles of the musical form.</a:t>
            </a:r>
            <a:endParaRPr lang="en-US" sz="3200" b="1" dirty="0"/>
          </a:p>
        </p:txBody>
      </p:sp>
      <p:pic>
        <p:nvPicPr>
          <p:cNvPr id="2050" name="Picture 2" descr="Image result for aristocrat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282" r="27262"/>
          <a:stretch/>
        </p:blipFill>
        <p:spPr bwMode="auto">
          <a:xfrm>
            <a:off x="8430320" y="841147"/>
            <a:ext cx="3256159" cy="5307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228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233530"/>
            <a:ext cx="10178322" cy="819882"/>
          </a:xfrm>
        </p:spPr>
        <p:txBody>
          <a:bodyPr/>
          <a:lstStyle/>
          <a:p>
            <a:r>
              <a:rPr lang="fr-FR" u="sng" dirty="0" smtClean="0"/>
              <a:t>patronage</a:t>
            </a:r>
            <a:endParaRPr lang="fr-FR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1058333" y="1117207"/>
            <a:ext cx="1056123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Composers relied on </a:t>
            </a:r>
            <a:r>
              <a:rPr lang="en-US" sz="3200" b="1" u="sng" dirty="0" smtClean="0"/>
              <a:t>general</a:t>
            </a:r>
            <a:r>
              <a:rPr lang="en-US" sz="3200" b="1" dirty="0" smtClean="0"/>
              <a:t> support from the Aristocratic, upper </a:t>
            </a:r>
            <a:r>
              <a:rPr lang="en-US" sz="3200" b="1" u="sng" dirty="0" smtClean="0"/>
              <a:t>middle</a:t>
            </a:r>
            <a:r>
              <a:rPr lang="en-US" sz="3200" b="1" dirty="0" smtClean="0"/>
              <a:t> class.</a:t>
            </a:r>
          </a:p>
          <a:p>
            <a:endParaRPr lang="en-US" sz="3200" b="1" dirty="0"/>
          </a:p>
          <a:p>
            <a:r>
              <a:rPr lang="en-US" sz="3200" b="1" dirty="0" smtClean="0"/>
              <a:t>Supported themselves by offering music </a:t>
            </a:r>
            <a:r>
              <a:rPr lang="en-US" sz="3200" b="1" u="sng" dirty="0" smtClean="0"/>
              <a:t>lessons</a:t>
            </a:r>
            <a:r>
              <a:rPr lang="en-US" sz="3200" b="1" dirty="0" smtClean="0"/>
              <a:t>, printing books of </a:t>
            </a:r>
            <a:r>
              <a:rPr lang="en-US" sz="3200" b="1" u="sng" dirty="0" smtClean="0"/>
              <a:t>instruction</a:t>
            </a:r>
            <a:r>
              <a:rPr lang="en-US" sz="3200" b="1" dirty="0" smtClean="0"/>
              <a:t>, and writing simple pieces of music to be played at </a:t>
            </a:r>
            <a:r>
              <a:rPr lang="en-US" sz="3200" b="1" u="sng" dirty="0" smtClean="0"/>
              <a:t>home</a:t>
            </a:r>
            <a:r>
              <a:rPr lang="en-US" sz="3200" b="1" dirty="0" smtClean="0"/>
              <a:t>.</a:t>
            </a:r>
          </a:p>
          <a:p>
            <a:endParaRPr lang="en-US" sz="3200" b="1" dirty="0"/>
          </a:p>
          <a:p>
            <a:r>
              <a:rPr lang="en-US" sz="3200" b="1" dirty="0" smtClean="0"/>
              <a:t>Not as rich as previous composers, but free in composition.</a:t>
            </a:r>
            <a:r>
              <a:rPr lang="en-US" sz="3200" b="1" dirty="0"/>
              <a:t> </a:t>
            </a:r>
            <a:r>
              <a:rPr lang="en-US" sz="3200" b="1" dirty="0" smtClean="0"/>
              <a:t>(NO KINGS OR PRIESTS TELLING THEM WHAT TO WRITE!!!)</a:t>
            </a:r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57486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212265"/>
            <a:ext cx="10178322" cy="819882"/>
          </a:xfrm>
        </p:spPr>
        <p:txBody>
          <a:bodyPr/>
          <a:lstStyle/>
          <a:p>
            <a:r>
              <a:rPr lang="fr-FR" u="sng" dirty="0" smtClean="0"/>
              <a:t>WOMEN</a:t>
            </a:r>
            <a:endParaRPr lang="fr-FR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1037068" y="1074677"/>
            <a:ext cx="7660366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Women made music in the home to </a:t>
            </a:r>
            <a:r>
              <a:rPr lang="en-US" sz="2800" b="1" u="sng" dirty="0" smtClean="0"/>
              <a:t>entertain</a:t>
            </a:r>
            <a:r>
              <a:rPr lang="en-US" sz="2800" b="1" dirty="0" smtClean="0"/>
              <a:t> families, suitors, and close friends.</a:t>
            </a:r>
          </a:p>
          <a:p>
            <a:endParaRPr lang="en-US" sz="2800" b="1" dirty="0"/>
          </a:p>
          <a:p>
            <a:r>
              <a:rPr lang="en-US" sz="2800" b="1" dirty="0" smtClean="0"/>
              <a:t>The </a:t>
            </a:r>
            <a:r>
              <a:rPr lang="en-US" sz="2800" b="1" u="sng" dirty="0" smtClean="0"/>
              <a:t>harpsichord</a:t>
            </a:r>
            <a:r>
              <a:rPr lang="en-US" sz="2800" b="1" dirty="0" smtClean="0"/>
              <a:t> was the most traditional instrument in the home.</a:t>
            </a:r>
          </a:p>
          <a:p>
            <a:endParaRPr lang="en-US" sz="2800" b="1" dirty="0"/>
          </a:p>
          <a:p>
            <a:r>
              <a:rPr lang="en-US" sz="2800" b="1" dirty="0" smtClean="0"/>
              <a:t>Women could become </a:t>
            </a:r>
            <a:r>
              <a:rPr lang="en-US" sz="2800" b="1" u="sng" dirty="0" smtClean="0"/>
              <a:t>professional </a:t>
            </a:r>
            <a:r>
              <a:rPr lang="en-US" sz="2800" b="1" dirty="0" smtClean="0"/>
              <a:t>musicians for the first time. 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Marianna </a:t>
            </a:r>
            <a:r>
              <a:rPr lang="en-US" sz="2800" b="1" u="sng" dirty="0" smtClean="0"/>
              <a:t>Martinez</a:t>
            </a:r>
            <a:r>
              <a:rPr lang="en-US" sz="2800" b="1" dirty="0" smtClean="0"/>
              <a:t> (1744-1812) studied under Haydn and created full length works that earned her fame.</a:t>
            </a:r>
          </a:p>
          <a:p>
            <a:endParaRPr lang="en-US" sz="2800" b="1" dirty="0"/>
          </a:p>
          <a:p>
            <a:endParaRPr lang="en-US" sz="2800" b="1" dirty="0"/>
          </a:p>
        </p:txBody>
      </p:sp>
      <p:pic>
        <p:nvPicPr>
          <p:cNvPr id="4" name="Picture 4" descr="portrait by Anton von Mar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69842" y="212265"/>
            <a:ext cx="2860158" cy="3795624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6372444" y="4092949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lvl="2" algn="ctr"/>
            <a:r>
              <a:rPr lang="en-US" sz="2000" b="1" i="1" dirty="0">
                <a:latin typeface="Trebuchet MS" pitchFamily="34" charset="0"/>
              </a:rPr>
              <a:t>Marianna Martinez (1744-1812)</a:t>
            </a:r>
          </a:p>
          <a:p>
            <a:pPr lvl="3" algn="ctr"/>
            <a:r>
              <a:rPr lang="en-US" sz="2000" b="1" i="1" dirty="0">
                <a:latin typeface="Trebuchet MS" pitchFamily="34" charset="0"/>
              </a:rPr>
              <a:t>Studied with </a:t>
            </a:r>
            <a:r>
              <a:rPr lang="en-US" sz="2000" b="1" i="1" dirty="0" smtClean="0">
                <a:latin typeface="Trebuchet MS" pitchFamily="34" charset="0"/>
              </a:rPr>
              <a:t>Haydn</a:t>
            </a:r>
            <a:endParaRPr lang="en-US" sz="2000" b="1" i="1" dirty="0"/>
          </a:p>
        </p:txBody>
      </p:sp>
    </p:spTree>
    <p:extLst>
      <p:ext uri="{BB962C8B-B14F-4D97-AF65-F5344CB8AC3E}">
        <p14:creationId xmlns:p14="http://schemas.microsoft.com/office/powerpoint/2010/main" val="230163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6489" y="149650"/>
            <a:ext cx="10178322" cy="819882"/>
          </a:xfrm>
        </p:spPr>
        <p:txBody>
          <a:bodyPr>
            <a:normAutofit/>
          </a:bodyPr>
          <a:lstStyle/>
          <a:p>
            <a:r>
              <a:rPr lang="fr-FR" u="sng" dirty="0" smtClean="0"/>
              <a:t>SYMPHONY</a:t>
            </a:r>
            <a:endParaRPr lang="fr-FR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1058332" y="948267"/>
            <a:ext cx="10790767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800" b="1" dirty="0" smtClean="0"/>
              <a:t>- Four </a:t>
            </a:r>
            <a:r>
              <a:rPr lang="en-US" sz="2800" b="1" dirty="0"/>
              <a:t>parts that follow a </a:t>
            </a:r>
            <a:r>
              <a:rPr lang="en-US" sz="2800" b="1" u="sng" dirty="0"/>
              <a:t>predictable</a:t>
            </a:r>
            <a:r>
              <a:rPr lang="en-US" sz="2800" b="1" dirty="0"/>
              <a:t> pattern</a:t>
            </a:r>
          </a:p>
          <a:p>
            <a:pPr>
              <a:defRPr/>
            </a:pPr>
            <a:r>
              <a:rPr lang="en-US" sz="2800" b="1" dirty="0" smtClean="0"/>
              <a:t>- An </a:t>
            </a:r>
            <a:r>
              <a:rPr lang="en-US" sz="2800" b="1" dirty="0"/>
              <a:t>extended work for </a:t>
            </a:r>
            <a:r>
              <a:rPr lang="en-US" sz="2800" b="1" u="sng" dirty="0"/>
              <a:t>orchestra</a:t>
            </a:r>
            <a:r>
              <a:rPr lang="en-US" sz="2800" b="1" dirty="0"/>
              <a:t> - 20 - 40 min. in length</a:t>
            </a:r>
            <a:r>
              <a:rPr lang="en-US" sz="2800" b="1" dirty="0" smtClean="0"/>
              <a:t>. It has </a:t>
            </a:r>
            <a:r>
              <a:rPr lang="en-US" sz="2800" b="1" u="sng" dirty="0" smtClean="0"/>
              <a:t>four parts</a:t>
            </a:r>
            <a:r>
              <a:rPr lang="en-US" sz="2800" b="1" dirty="0" smtClean="0"/>
              <a:t> (movements) that follow a predictable pattern.</a:t>
            </a:r>
          </a:p>
          <a:p>
            <a:pPr>
              <a:defRPr/>
            </a:pPr>
            <a:endParaRPr lang="en-US" sz="1400" b="1" u="sng" dirty="0" smtClean="0"/>
          </a:p>
          <a:p>
            <a:pPr>
              <a:defRPr/>
            </a:pPr>
            <a:r>
              <a:rPr lang="en-US" sz="3000" b="1" u="sng" dirty="0" smtClean="0"/>
              <a:t>Characteristics of Form:</a:t>
            </a:r>
          </a:p>
          <a:p>
            <a:pPr>
              <a:defRPr/>
            </a:pPr>
            <a:r>
              <a:rPr lang="en-US" sz="3000" b="1" i="1" dirty="0" smtClean="0"/>
              <a:t>First </a:t>
            </a:r>
            <a:r>
              <a:rPr lang="en-US" sz="3000" b="1" i="1" dirty="0"/>
              <a:t>Movement: </a:t>
            </a:r>
            <a:endParaRPr lang="en-US" sz="3000" b="1" i="1" dirty="0" smtClean="0"/>
          </a:p>
          <a:p>
            <a:pPr>
              <a:defRPr/>
            </a:pPr>
            <a:r>
              <a:rPr lang="en-US" sz="3000" b="1" dirty="0" smtClean="0"/>
              <a:t>          Allegro- </a:t>
            </a:r>
            <a:r>
              <a:rPr lang="en-US" sz="3000" b="1" u="sng" dirty="0" smtClean="0"/>
              <a:t>Dramatic </a:t>
            </a:r>
          </a:p>
          <a:p>
            <a:pPr>
              <a:defRPr/>
            </a:pPr>
            <a:r>
              <a:rPr lang="en-US" sz="3000" b="1" i="1" dirty="0" smtClean="0"/>
              <a:t>Second </a:t>
            </a:r>
            <a:r>
              <a:rPr lang="en-US" sz="3000" b="1" i="1" dirty="0"/>
              <a:t>Movement: </a:t>
            </a:r>
            <a:endParaRPr lang="en-US" sz="3000" b="1" i="1" dirty="0" smtClean="0"/>
          </a:p>
          <a:p>
            <a:pPr>
              <a:defRPr/>
            </a:pPr>
            <a:r>
              <a:rPr lang="en-US" sz="3000" b="1" dirty="0" smtClean="0"/>
              <a:t>          Adagio/Andante- </a:t>
            </a:r>
            <a:r>
              <a:rPr lang="en-US" sz="3000" b="1" u="sng" dirty="0" smtClean="0"/>
              <a:t>Reflective</a:t>
            </a:r>
            <a:r>
              <a:rPr lang="en-US" sz="3000" b="1" dirty="0" smtClean="0"/>
              <a:t> </a:t>
            </a:r>
          </a:p>
          <a:p>
            <a:pPr>
              <a:defRPr/>
            </a:pPr>
            <a:r>
              <a:rPr lang="en-US" sz="3000" b="1" i="1" dirty="0" smtClean="0"/>
              <a:t>Third </a:t>
            </a:r>
            <a:r>
              <a:rPr lang="en-US" sz="3000" b="1" i="1" dirty="0"/>
              <a:t>Movement: </a:t>
            </a:r>
            <a:endParaRPr lang="en-US" sz="3000" b="1" i="1" dirty="0" smtClean="0"/>
          </a:p>
          <a:p>
            <a:pPr>
              <a:defRPr/>
            </a:pPr>
            <a:r>
              <a:rPr lang="en-US" sz="3000" b="1" dirty="0" smtClean="0"/>
              <a:t>          Moderato </a:t>
            </a:r>
            <a:r>
              <a:rPr lang="en-US" sz="3000" b="1" dirty="0"/>
              <a:t>(popular dance)- </a:t>
            </a:r>
            <a:r>
              <a:rPr lang="en-US" sz="3000" b="1" u="sng" dirty="0"/>
              <a:t>Stately and </a:t>
            </a:r>
            <a:r>
              <a:rPr lang="en-US" sz="3000" b="1" u="sng" dirty="0" smtClean="0"/>
              <a:t>Elegant</a:t>
            </a:r>
          </a:p>
          <a:p>
            <a:pPr>
              <a:defRPr/>
            </a:pPr>
            <a:r>
              <a:rPr lang="en-US" sz="3000" b="1" i="1" dirty="0" smtClean="0"/>
              <a:t>Fourth </a:t>
            </a:r>
            <a:r>
              <a:rPr lang="en-US" sz="3000" b="1" i="1" dirty="0"/>
              <a:t>Movement: </a:t>
            </a:r>
            <a:endParaRPr lang="en-US" sz="3000" b="1" i="1" dirty="0" smtClean="0"/>
          </a:p>
          <a:p>
            <a:pPr>
              <a:defRPr/>
            </a:pPr>
            <a:r>
              <a:rPr lang="en-US" sz="3000" b="1" dirty="0" smtClean="0"/>
              <a:t>          Allegro- </a:t>
            </a:r>
            <a:r>
              <a:rPr lang="en-US" sz="3000" b="1" u="sng" dirty="0" smtClean="0"/>
              <a:t>Happy</a:t>
            </a:r>
            <a:endParaRPr lang="en-US" sz="3000" b="1" u="sng" dirty="0"/>
          </a:p>
        </p:txBody>
      </p:sp>
      <p:sp>
        <p:nvSpPr>
          <p:cNvPr id="5" name="Rectangle 4"/>
          <p:cNvSpPr/>
          <p:nvPr/>
        </p:nvSpPr>
        <p:spPr>
          <a:xfrm>
            <a:off x="4546994" y="376929"/>
            <a:ext cx="783257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hlinkClick r:id="rId2"/>
              </a:rPr>
              <a:t>https://</a:t>
            </a:r>
            <a:r>
              <a:rPr lang="en-US" sz="2400" b="1" dirty="0" smtClean="0">
                <a:hlinkClick r:id="rId2"/>
              </a:rPr>
              <a:t>www.youtube.com/watch?v=eVXalu0p1wo</a:t>
            </a:r>
            <a:endParaRPr lang="en-US" sz="2400" b="1" dirty="0" smtClean="0"/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4253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088" y="212265"/>
            <a:ext cx="10178322" cy="819882"/>
          </a:xfrm>
        </p:spPr>
        <p:txBody>
          <a:bodyPr>
            <a:normAutofit/>
          </a:bodyPr>
          <a:lstStyle/>
          <a:p>
            <a:r>
              <a:rPr lang="fr-FR" u="sng" dirty="0" err="1" smtClean="0"/>
              <a:t>characteristics</a:t>
            </a:r>
            <a:endParaRPr lang="fr-FR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1164657" y="1010881"/>
            <a:ext cx="10616217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 smtClean="0"/>
              <a:t>References to Greco-</a:t>
            </a:r>
            <a:r>
              <a:rPr lang="en-US" sz="3400" b="1" u="sng" dirty="0" smtClean="0"/>
              <a:t>Roman</a:t>
            </a:r>
            <a:r>
              <a:rPr lang="en-US" sz="3400" b="1" dirty="0" smtClean="0"/>
              <a:t> art in its </a:t>
            </a:r>
            <a:r>
              <a:rPr lang="en-US" sz="3400" b="1" u="sng" dirty="0" smtClean="0"/>
              <a:t>clarity</a:t>
            </a:r>
            <a:r>
              <a:rPr lang="en-US" sz="3400" b="1" dirty="0" smtClean="0"/>
              <a:t> of form, balanced design, and emotional </a:t>
            </a:r>
            <a:r>
              <a:rPr lang="en-US" sz="3400" b="1" u="sng" dirty="0" smtClean="0"/>
              <a:t>restraint</a:t>
            </a:r>
            <a:r>
              <a:rPr lang="en-US" sz="3400" b="1" dirty="0" smtClean="0"/>
              <a:t>.</a:t>
            </a:r>
          </a:p>
          <a:p>
            <a:endParaRPr lang="en-US" sz="2800" b="1" dirty="0"/>
          </a:p>
          <a:p>
            <a:r>
              <a:rPr lang="en-US" sz="3400" b="1" u="sng" dirty="0" smtClean="0"/>
              <a:t>Elements of music:</a:t>
            </a:r>
          </a:p>
          <a:p>
            <a:r>
              <a:rPr lang="en-US" sz="3400" b="1" i="1" dirty="0" smtClean="0"/>
              <a:t>Form -</a:t>
            </a:r>
            <a:r>
              <a:rPr lang="en-US" sz="3400" b="1" dirty="0" smtClean="0"/>
              <a:t> </a:t>
            </a:r>
            <a:r>
              <a:rPr lang="en-US" sz="3400" b="1" u="sng" dirty="0" smtClean="0"/>
              <a:t>order, symmetry, clarity</a:t>
            </a:r>
          </a:p>
          <a:p>
            <a:r>
              <a:rPr lang="en-US" sz="3400" b="1" i="1" dirty="0" smtClean="0"/>
              <a:t>Melody -</a:t>
            </a:r>
            <a:r>
              <a:rPr lang="en-US" sz="3400" b="1" dirty="0" smtClean="0"/>
              <a:t> </a:t>
            </a:r>
            <a:r>
              <a:rPr lang="en-US" sz="3400" b="1" u="sng" dirty="0" smtClean="0"/>
              <a:t>duality </a:t>
            </a:r>
            <a:r>
              <a:rPr lang="en-US" sz="3400" b="1" dirty="0" smtClean="0"/>
              <a:t>of two or more contrasting phrases</a:t>
            </a:r>
          </a:p>
          <a:p>
            <a:r>
              <a:rPr lang="en-US" sz="3400" b="1" i="1" dirty="0" smtClean="0"/>
              <a:t>Texture -</a:t>
            </a:r>
            <a:r>
              <a:rPr lang="en-US" sz="3400" b="1" dirty="0" smtClean="0"/>
              <a:t> </a:t>
            </a:r>
            <a:r>
              <a:rPr lang="en-US" sz="3400" b="1" u="sng" dirty="0" smtClean="0"/>
              <a:t>homophony</a:t>
            </a:r>
          </a:p>
          <a:p>
            <a:r>
              <a:rPr lang="en-US" sz="3400" b="1" i="1" dirty="0" smtClean="0"/>
              <a:t>Dynamics - </a:t>
            </a:r>
            <a:r>
              <a:rPr lang="en-US" sz="3400" b="1" dirty="0" smtClean="0"/>
              <a:t>changes more subtle and </a:t>
            </a:r>
            <a:r>
              <a:rPr lang="en-US" sz="3400" b="1" u="sng" dirty="0" smtClean="0"/>
              <a:t>dramatic</a:t>
            </a:r>
          </a:p>
          <a:p>
            <a:r>
              <a:rPr lang="en-US" sz="3400" b="1" i="1" dirty="0" smtClean="0"/>
              <a:t>Timbre - </a:t>
            </a:r>
            <a:r>
              <a:rPr lang="en-US" sz="3400" b="1" u="sng" dirty="0" smtClean="0"/>
              <a:t>instrumental </a:t>
            </a:r>
            <a:r>
              <a:rPr lang="en-US" sz="3400" b="1" dirty="0" smtClean="0"/>
              <a:t>music dominated</a:t>
            </a:r>
          </a:p>
          <a:p>
            <a:endParaRPr lang="en-US" sz="3400" b="1" dirty="0"/>
          </a:p>
          <a:p>
            <a:endParaRPr lang="en-US" sz="3400" b="1" dirty="0"/>
          </a:p>
        </p:txBody>
      </p:sp>
    </p:spTree>
    <p:extLst>
      <p:ext uri="{BB962C8B-B14F-4D97-AF65-F5344CB8AC3E}">
        <p14:creationId xmlns:p14="http://schemas.microsoft.com/office/powerpoint/2010/main" val="86097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1159240" y="168334"/>
            <a:ext cx="10940322" cy="1492132"/>
          </a:xfrm>
        </p:spPr>
        <p:txBody>
          <a:bodyPr/>
          <a:lstStyle/>
          <a:p>
            <a:r>
              <a:rPr lang="en-US" u="sng" dirty="0">
                <a:latin typeface="Impact" panose="020B0806030902050204" pitchFamily="34" charset="0"/>
              </a:rPr>
              <a:t>Classical Period Instruments</a:t>
            </a:r>
            <a:endParaRPr lang="en-US" u="sng" dirty="0" smtClean="0">
              <a:latin typeface="Impact" panose="020B0806030902050204" pitchFamily="34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65565" y="1038645"/>
            <a:ext cx="10178322" cy="5462168"/>
          </a:xfrm>
        </p:spPr>
        <p:txBody>
          <a:bodyPr>
            <a:noAutofit/>
          </a:bodyPr>
          <a:lstStyle/>
          <a:p>
            <a:pPr eaLnBrk="1" hangingPunct="1"/>
            <a:r>
              <a:rPr lang="en-US" sz="3600" b="1" dirty="0" smtClean="0">
                <a:solidFill>
                  <a:schemeClr val="tx1"/>
                </a:solidFill>
              </a:rPr>
              <a:t>Flute</a:t>
            </a:r>
            <a:endParaRPr lang="en-US" sz="3600" b="1" dirty="0">
              <a:solidFill>
                <a:schemeClr val="tx1"/>
              </a:solidFill>
            </a:endParaRPr>
          </a:p>
          <a:p>
            <a:pPr eaLnBrk="1" hangingPunct="1"/>
            <a:r>
              <a:rPr lang="en-US" sz="3600" b="1" dirty="0">
                <a:solidFill>
                  <a:schemeClr val="tx1"/>
                </a:solidFill>
              </a:rPr>
              <a:t>Clarinet</a:t>
            </a:r>
          </a:p>
          <a:p>
            <a:pPr eaLnBrk="1" hangingPunct="1"/>
            <a:r>
              <a:rPr lang="en-US" sz="3600" b="1" dirty="0">
                <a:solidFill>
                  <a:schemeClr val="tx1"/>
                </a:solidFill>
              </a:rPr>
              <a:t>French Horn</a:t>
            </a:r>
          </a:p>
          <a:p>
            <a:pPr eaLnBrk="1" hangingPunct="1"/>
            <a:r>
              <a:rPr lang="en-US" sz="3600" b="1" dirty="0" smtClean="0">
                <a:solidFill>
                  <a:schemeClr val="tx1"/>
                </a:solidFill>
              </a:rPr>
              <a:t>Trumpet</a:t>
            </a:r>
            <a:endParaRPr lang="en-US" sz="3600" b="1" dirty="0">
              <a:solidFill>
                <a:schemeClr val="tx1"/>
              </a:solidFill>
            </a:endParaRPr>
          </a:p>
          <a:p>
            <a:pPr eaLnBrk="1" hangingPunct="1"/>
            <a:r>
              <a:rPr lang="en-US" sz="3600" b="1" dirty="0">
                <a:solidFill>
                  <a:schemeClr val="tx1"/>
                </a:solidFill>
              </a:rPr>
              <a:t>Trombone</a:t>
            </a:r>
          </a:p>
          <a:p>
            <a:pPr eaLnBrk="1" hangingPunct="1"/>
            <a:r>
              <a:rPr lang="en-US" sz="3600" b="1" dirty="0">
                <a:solidFill>
                  <a:schemeClr val="tx1"/>
                </a:solidFill>
              </a:rPr>
              <a:t>Percussion</a:t>
            </a:r>
          </a:p>
          <a:p>
            <a:pPr eaLnBrk="1" hangingPunct="1"/>
            <a:r>
              <a:rPr lang="en-US" sz="3600" b="1" dirty="0">
                <a:solidFill>
                  <a:schemeClr val="tx1"/>
                </a:solidFill>
              </a:rPr>
              <a:t>Piano</a:t>
            </a:r>
          </a:p>
          <a:p>
            <a:pPr eaLnBrk="1" hangingPunct="1">
              <a:buFontTx/>
              <a:buNone/>
            </a:pPr>
            <a:endParaRPr lang="en-US" sz="3600" b="1" dirty="0">
              <a:solidFill>
                <a:schemeClr val="tx1"/>
              </a:solidFill>
            </a:endParaRP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765286">
            <a:off x="4737985" y="1242166"/>
            <a:ext cx="3019194" cy="2146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70922" y="1093905"/>
            <a:ext cx="2958841" cy="3090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658490" y="1124261"/>
            <a:ext cx="2897371" cy="2590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4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689178">
            <a:off x="3810713" y="2235197"/>
            <a:ext cx="2163633" cy="1840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2" name="Picture 4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945603">
            <a:off x="5132771" y="2549168"/>
            <a:ext cx="4044898" cy="3180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3" name="Picture 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285365" y="4638459"/>
            <a:ext cx="2915535" cy="1896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4" name="Picture 4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16326" y="4000500"/>
            <a:ext cx="3019875" cy="261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0656488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16" y="151831"/>
            <a:ext cx="10178322" cy="819882"/>
          </a:xfrm>
        </p:spPr>
        <p:txBody>
          <a:bodyPr>
            <a:normAutofit/>
          </a:bodyPr>
          <a:lstStyle/>
          <a:p>
            <a:r>
              <a:rPr lang="fr-FR" u="sng" dirty="0" smtClean="0"/>
              <a:t>SONATA</a:t>
            </a:r>
            <a:endParaRPr lang="fr-FR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1143392" y="969532"/>
            <a:ext cx="1079076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3200" b="1" dirty="0" smtClean="0"/>
              <a:t>As a stand-alone it is one movement piece for a </a:t>
            </a:r>
            <a:r>
              <a:rPr lang="en-US" sz="3200" b="1" u="sng" dirty="0" smtClean="0"/>
              <a:t>solo</a:t>
            </a:r>
            <a:r>
              <a:rPr lang="en-US" sz="3200" b="1" dirty="0" smtClean="0"/>
              <a:t> instrument, usually accompanied by a </a:t>
            </a:r>
            <a:r>
              <a:rPr lang="en-US" sz="3200" b="1" u="sng" dirty="0" smtClean="0"/>
              <a:t>piano</a:t>
            </a:r>
            <a:r>
              <a:rPr lang="en-US" sz="3200" b="1" dirty="0" smtClean="0"/>
              <a:t>.</a:t>
            </a:r>
          </a:p>
          <a:p>
            <a:pPr>
              <a:defRPr/>
            </a:pPr>
            <a:endParaRPr lang="en-US" sz="2000" b="1" dirty="0"/>
          </a:p>
          <a:p>
            <a:pPr>
              <a:defRPr/>
            </a:pPr>
            <a:r>
              <a:rPr lang="en-US" sz="3200" b="1" dirty="0" smtClean="0"/>
              <a:t>Also the name for the </a:t>
            </a:r>
            <a:r>
              <a:rPr lang="en-US" sz="3200" b="1" u="sng" dirty="0" smtClean="0"/>
              <a:t>first</a:t>
            </a:r>
            <a:r>
              <a:rPr lang="en-US" sz="3200" b="1" dirty="0" smtClean="0"/>
              <a:t> of four movements of a symphony.</a:t>
            </a:r>
          </a:p>
          <a:p>
            <a:pPr>
              <a:defRPr/>
            </a:pPr>
            <a:endParaRPr lang="en-US" sz="2000" b="1" dirty="0"/>
          </a:p>
          <a:p>
            <a:pPr>
              <a:defRPr/>
            </a:pPr>
            <a:r>
              <a:rPr lang="en-US" sz="3200" b="1" dirty="0" smtClean="0"/>
              <a:t>The </a:t>
            </a:r>
            <a:r>
              <a:rPr lang="en-US" sz="3200" b="1" u="sng" dirty="0" smtClean="0"/>
              <a:t>exposition</a:t>
            </a:r>
            <a:r>
              <a:rPr lang="en-US" sz="3200" b="1" dirty="0" smtClean="0"/>
              <a:t> introduces themes.</a:t>
            </a:r>
          </a:p>
          <a:p>
            <a:pPr>
              <a:defRPr/>
            </a:pPr>
            <a:endParaRPr lang="en-US" sz="2000" b="1" dirty="0" smtClean="0"/>
          </a:p>
          <a:p>
            <a:pPr>
              <a:defRPr/>
            </a:pPr>
            <a:r>
              <a:rPr lang="en-US" sz="3200" b="1" dirty="0" smtClean="0"/>
              <a:t>The </a:t>
            </a:r>
            <a:r>
              <a:rPr lang="en-US" sz="3200" b="1" u="sng" dirty="0" smtClean="0"/>
              <a:t>development</a:t>
            </a:r>
            <a:r>
              <a:rPr lang="en-US" sz="3200" b="1" dirty="0" smtClean="0"/>
              <a:t> modifies themes.</a:t>
            </a:r>
          </a:p>
          <a:p>
            <a:pPr>
              <a:defRPr/>
            </a:pPr>
            <a:endParaRPr lang="en-US" sz="2000" b="1" dirty="0" smtClean="0"/>
          </a:p>
          <a:p>
            <a:pPr>
              <a:defRPr/>
            </a:pPr>
            <a:r>
              <a:rPr lang="en-US" sz="3200" b="1" dirty="0" smtClean="0"/>
              <a:t>The </a:t>
            </a:r>
            <a:r>
              <a:rPr lang="en-US" sz="3200" b="1" u="sng" dirty="0" smtClean="0"/>
              <a:t>recapitulation</a:t>
            </a:r>
            <a:r>
              <a:rPr lang="en-US" sz="3200" b="1" dirty="0" smtClean="0"/>
              <a:t> returns to the main theme.</a:t>
            </a:r>
          </a:p>
          <a:p>
            <a:pPr>
              <a:defRPr/>
            </a:pPr>
            <a:endParaRPr lang="en-US" sz="3200" b="1" dirty="0"/>
          </a:p>
        </p:txBody>
      </p:sp>
      <p:sp>
        <p:nvSpPr>
          <p:cNvPr id="5" name="Rectangle 4"/>
          <p:cNvSpPr/>
          <p:nvPr/>
        </p:nvSpPr>
        <p:spPr>
          <a:xfrm>
            <a:off x="4142921" y="309671"/>
            <a:ext cx="742197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hlinkClick r:id="rId2"/>
              </a:rPr>
              <a:t>https://</a:t>
            </a:r>
            <a:r>
              <a:rPr lang="en-US" sz="2400" b="1" dirty="0" smtClean="0">
                <a:hlinkClick r:id="rId2"/>
              </a:rPr>
              <a:t>www.youtube.com/watch?v=0G0lr9yUgJI</a:t>
            </a:r>
            <a:endParaRPr lang="en-US" sz="2400" b="1" dirty="0" smtClean="0"/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80950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434</TotalTime>
  <Words>800</Words>
  <Application>Microsoft Office PowerPoint</Application>
  <PresentationFormat>Widescreen</PresentationFormat>
  <Paragraphs>137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Gill Sans MT</vt:lpstr>
      <vt:lpstr>Impact</vt:lpstr>
      <vt:lpstr>Trebuchet MS</vt:lpstr>
      <vt:lpstr>Badge</vt:lpstr>
      <vt:lpstr>Neoclassical music</vt:lpstr>
      <vt:lpstr>INTRODUCTION</vt:lpstr>
      <vt:lpstr>INTroduction  (cont’d)</vt:lpstr>
      <vt:lpstr>patronage</vt:lpstr>
      <vt:lpstr>WOMEN</vt:lpstr>
      <vt:lpstr>SYMPHONY</vt:lpstr>
      <vt:lpstr>characteristics</vt:lpstr>
      <vt:lpstr>Classical Period Instruments</vt:lpstr>
      <vt:lpstr>SONATA</vt:lpstr>
      <vt:lpstr>STRING QUARTET</vt:lpstr>
      <vt:lpstr>OPERA</vt:lpstr>
      <vt:lpstr>franz joseph haydn</vt:lpstr>
      <vt:lpstr>franz joseph haydn</vt:lpstr>
      <vt:lpstr>wolfgang amadeus mozart</vt:lpstr>
      <vt:lpstr>wolfgang amadeus mozart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Neo-classical music</dc:title>
  <dc:creator>Sharpe, Jordan</dc:creator>
  <cp:lastModifiedBy>McDonald, Benjamin</cp:lastModifiedBy>
  <cp:revision>95</cp:revision>
  <dcterms:created xsi:type="dcterms:W3CDTF">2016-02-04T14:02:26Z</dcterms:created>
  <dcterms:modified xsi:type="dcterms:W3CDTF">2017-02-13T17:19:16Z</dcterms:modified>
</cp:coreProperties>
</file>