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28" r:id="rId2"/>
    <p:sldId id="329" r:id="rId3"/>
    <p:sldId id="373" r:id="rId4"/>
    <p:sldId id="372" r:id="rId5"/>
    <p:sldId id="371" r:id="rId6"/>
    <p:sldId id="330" r:id="rId7"/>
    <p:sldId id="374" r:id="rId8"/>
    <p:sldId id="369" r:id="rId9"/>
    <p:sldId id="353" r:id="rId10"/>
    <p:sldId id="366" r:id="rId11"/>
    <p:sldId id="375" r:id="rId12"/>
    <p:sldId id="335" r:id="rId13"/>
    <p:sldId id="346" r:id="rId14"/>
    <p:sldId id="336" r:id="rId15"/>
    <p:sldId id="364" r:id="rId16"/>
    <p:sldId id="338" r:id="rId17"/>
    <p:sldId id="354" r:id="rId18"/>
    <p:sldId id="339" r:id="rId19"/>
    <p:sldId id="355" r:id="rId20"/>
    <p:sldId id="340" r:id="rId21"/>
    <p:sldId id="356" r:id="rId22"/>
    <p:sldId id="341" r:id="rId23"/>
    <p:sldId id="357" r:id="rId24"/>
    <p:sldId id="342" r:id="rId25"/>
    <p:sldId id="358" r:id="rId26"/>
    <p:sldId id="343" r:id="rId27"/>
    <p:sldId id="359" r:id="rId28"/>
    <p:sldId id="344" r:id="rId29"/>
    <p:sldId id="360" r:id="rId30"/>
    <p:sldId id="345" r:id="rId31"/>
    <p:sldId id="361" r:id="rId32"/>
    <p:sldId id="363" r:id="rId33"/>
    <p:sldId id="376" r:id="rId34"/>
    <p:sldId id="377"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9"/>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7636" autoAdjust="0"/>
  </p:normalViewPr>
  <p:slideViewPr>
    <p:cSldViewPr>
      <p:cViewPr>
        <p:scale>
          <a:sx n="60" d="100"/>
          <a:sy n="60" d="100"/>
        </p:scale>
        <p:origin x="1050" y="582"/>
      </p:cViewPr>
      <p:guideLst>
        <p:guide orient="horz" pos="2160"/>
        <p:guide pos="2880"/>
      </p:guideLst>
    </p:cSldViewPr>
  </p:slideViewPr>
  <p:outlineViewPr>
    <p:cViewPr>
      <p:scale>
        <a:sx n="33" d="100"/>
        <a:sy n="33" d="100"/>
      </p:scale>
      <p:origin x="48" y="138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221"/>
          </a:xfrm>
          <a:prstGeom prst="rect">
            <a:avLst/>
          </a:prstGeom>
        </p:spPr>
        <p:txBody>
          <a:bodyPr vert="horz" lIns="92857" tIns="46429" rIns="92857" bIns="46429" rtlCol="0"/>
          <a:lstStyle>
            <a:lvl1pPr algn="l">
              <a:defRPr sz="1200"/>
            </a:lvl1pPr>
          </a:lstStyle>
          <a:p>
            <a:pPr>
              <a:defRPr/>
            </a:pPr>
            <a:endParaRPr lang="en-US"/>
          </a:p>
        </p:txBody>
      </p:sp>
      <p:sp>
        <p:nvSpPr>
          <p:cNvPr id="3" name="Date Placeholder 2"/>
          <p:cNvSpPr>
            <a:spLocks noGrp="1"/>
          </p:cNvSpPr>
          <p:nvPr>
            <p:ph type="dt" sz="quarter" idx="1"/>
          </p:nvPr>
        </p:nvSpPr>
        <p:spPr>
          <a:xfrm>
            <a:off x="3970938" y="1"/>
            <a:ext cx="3037840" cy="465221"/>
          </a:xfrm>
          <a:prstGeom prst="rect">
            <a:avLst/>
          </a:prstGeom>
        </p:spPr>
        <p:txBody>
          <a:bodyPr vert="horz" lIns="92857" tIns="46429" rIns="92857" bIns="46429" rtlCol="0"/>
          <a:lstStyle>
            <a:lvl1pPr algn="r">
              <a:defRPr sz="1200"/>
            </a:lvl1pPr>
          </a:lstStyle>
          <a:p>
            <a:pPr>
              <a:defRPr/>
            </a:pPr>
            <a:fld id="{427E45A7-584D-4ABF-A82F-0A31B9B46738}" type="datetimeFigureOut">
              <a:rPr lang="en-US"/>
              <a:pPr>
                <a:defRPr/>
              </a:pPr>
              <a:t>2/9/2017</a:t>
            </a:fld>
            <a:endParaRPr lang="en-US"/>
          </a:p>
        </p:txBody>
      </p:sp>
      <p:sp>
        <p:nvSpPr>
          <p:cNvPr id="4" name="Footer Placeholder 3"/>
          <p:cNvSpPr>
            <a:spLocks noGrp="1"/>
          </p:cNvSpPr>
          <p:nvPr>
            <p:ph type="ftr" sz="quarter" idx="2"/>
          </p:nvPr>
        </p:nvSpPr>
        <p:spPr>
          <a:xfrm>
            <a:off x="0" y="8829575"/>
            <a:ext cx="3037840" cy="465221"/>
          </a:xfrm>
          <a:prstGeom prst="rect">
            <a:avLst/>
          </a:prstGeom>
        </p:spPr>
        <p:txBody>
          <a:bodyPr vert="horz" lIns="92857" tIns="46429" rIns="92857" bIns="4642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575"/>
            <a:ext cx="3037840" cy="465221"/>
          </a:xfrm>
          <a:prstGeom prst="rect">
            <a:avLst/>
          </a:prstGeom>
        </p:spPr>
        <p:txBody>
          <a:bodyPr vert="horz" lIns="92857" tIns="46429" rIns="92857" bIns="46429" rtlCol="0" anchor="b"/>
          <a:lstStyle>
            <a:lvl1pPr algn="r">
              <a:defRPr sz="1200"/>
            </a:lvl1pPr>
          </a:lstStyle>
          <a:p>
            <a:pPr>
              <a:defRPr/>
            </a:pPr>
            <a:fld id="{04AF0242-79C5-4669-BEE4-ADE7CF31858C}" type="slidenum">
              <a:rPr lang="en-US"/>
              <a:pPr>
                <a:defRPr/>
              </a:pPr>
              <a:t>‹#›</a:t>
            </a:fld>
            <a:endParaRPr lang="en-US"/>
          </a:p>
        </p:txBody>
      </p:sp>
    </p:spTree>
    <p:extLst>
      <p:ext uri="{BB962C8B-B14F-4D97-AF65-F5344CB8AC3E}">
        <p14:creationId xmlns:p14="http://schemas.microsoft.com/office/powerpoint/2010/main" val="2843282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221"/>
          </a:xfrm>
          <a:prstGeom prst="rect">
            <a:avLst/>
          </a:prstGeom>
        </p:spPr>
        <p:txBody>
          <a:bodyPr vert="horz" lIns="92857" tIns="46429" rIns="92857" bIns="4642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1"/>
            <a:ext cx="3037840" cy="465221"/>
          </a:xfrm>
          <a:prstGeom prst="rect">
            <a:avLst/>
          </a:prstGeom>
        </p:spPr>
        <p:txBody>
          <a:bodyPr vert="horz" lIns="92857" tIns="46429" rIns="92857" bIns="46429" rtlCol="0"/>
          <a:lstStyle>
            <a:lvl1pPr algn="r">
              <a:defRPr sz="1200">
                <a:latin typeface="Arial" charset="0"/>
              </a:defRPr>
            </a:lvl1pPr>
          </a:lstStyle>
          <a:p>
            <a:pPr>
              <a:defRPr/>
            </a:pPr>
            <a:fld id="{91FE4021-F911-4A35-8C43-820A74F383EA}" type="datetimeFigureOut">
              <a:rPr lang="en-US"/>
              <a:pPr>
                <a:defRPr/>
              </a:pPr>
              <a:t>2/9/2017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57" tIns="46429" rIns="92857" bIns="46429" rtlCol="0" anchor="ctr"/>
          <a:lstStyle/>
          <a:p>
            <a:pPr lvl="0"/>
            <a:endParaRPr lang="en-US" noProof="0" smtClean="0"/>
          </a:p>
        </p:txBody>
      </p:sp>
      <p:sp>
        <p:nvSpPr>
          <p:cNvPr id="5" name="Notes Placeholder 4"/>
          <p:cNvSpPr>
            <a:spLocks noGrp="1"/>
          </p:cNvSpPr>
          <p:nvPr>
            <p:ph type="body" sz="quarter" idx="3"/>
          </p:nvPr>
        </p:nvSpPr>
        <p:spPr>
          <a:xfrm>
            <a:off x="701040" y="4416392"/>
            <a:ext cx="5608320" cy="4182176"/>
          </a:xfrm>
          <a:prstGeom prst="rect">
            <a:avLst/>
          </a:prstGeom>
        </p:spPr>
        <p:txBody>
          <a:bodyPr vert="horz" lIns="92857" tIns="46429" rIns="92857" bIns="4642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575"/>
            <a:ext cx="3037840" cy="465221"/>
          </a:xfrm>
          <a:prstGeom prst="rect">
            <a:avLst/>
          </a:prstGeom>
        </p:spPr>
        <p:txBody>
          <a:bodyPr vert="horz" lIns="92857" tIns="46429" rIns="92857" bIns="4642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575"/>
            <a:ext cx="3037840" cy="465221"/>
          </a:xfrm>
          <a:prstGeom prst="rect">
            <a:avLst/>
          </a:prstGeom>
        </p:spPr>
        <p:txBody>
          <a:bodyPr vert="horz" lIns="92857" tIns="46429" rIns="92857" bIns="46429" rtlCol="0" anchor="b"/>
          <a:lstStyle>
            <a:lvl1pPr algn="r">
              <a:defRPr sz="1200">
                <a:latin typeface="Arial" charset="0"/>
              </a:defRPr>
            </a:lvl1pPr>
          </a:lstStyle>
          <a:p>
            <a:pPr>
              <a:defRPr/>
            </a:pPr>
            <a:fld id="{86C90831-C788-417A-B6CE-EBBCB764B83A}" type="slidenum">
              <a:rPr lang="en-US"/>
              <a:pPr>
                <a:defRPr/>
              </a:pPr>
              <a:t>‹#›</a:t>
            </a:fld>
            <a:endParaRPr lang="en-US"/>
          </a:p>
        </p:txBody>
      </p:sp>
    </p:spTree>
    <p:extLst>
      <p:ext uri="{BB962C8B-B14F-4D97-AF65-F5344CB8AC3E}">
        <p14:creationId xmlns:p14="http://schemas.microsoft.com/office/powerpoint/2010/main" val="788294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6D13448C-1994-4669-A081-6188D676E465}" type="slidenum">
              <a:rPr lang="en-US" smtClean="0"/>
              <a:pPr eaLnBrk="1" hangingPunct="1"/>
              <a:t>1</a:t>
            </a:fld>
            <a:endParaRPr lang="en-US" smtClean="0"/>
          </a:p>
        </p:txBody>
      </p:sp>
    </p:spTree>
    <p:extLst>
      <p:ext uri="{BB962C8B-B14F-4D97-AF65-F5344CB8AC3E}">
        <p14:creationId xmlns:p14="http://schemas.microsoft.com/office/powerpoint/2010/main" val="180046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8B6AF-5D4A-46B0-917E-5D2E3BD097F0}" type="slidenum">
              <a:rPr lang="en-US" smtClean="0"/>
              <a:pPr/>
              <a:t>11</a:t>
            </a:fld>
            <a:endParaRPr lang="en-US"/>
          </a:p>
        </p:txBody>
      </p:sp>
    </p:spTree>
    <p:extLst>
      <p:ext uri="{BB962C8B-B14F-4D97-AF65-F5344CB8AC3E}">
        <p14:creationId xmlns:p14="http://schemas.microsoft.com/office/powerpoint/2010/main" val="252512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27E20330-3139-464F-8E8A-5ED58DBE72F7}" type="slidenum">
              <a:rPr lang="en-US"/>
              <a:pPr eaLnBrk="1" hangingPunct="1"/>
              <a:t>12</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8880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658B4D5A-CED4-497B-8D68-48E86927971D}" type="slidenum">
              <a:rPr lang="en-US"/>
              <a:pPr eaLnBrk="1" hangingPunct="1"/>
              <a:t>14</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4894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F0D363BB-C9B6-4776-AC9B-FE1F12B5A918}" type="slidenum">
              <a:rPr lang="en-US"/>
              <a:pPr eaLnBrk="1" hangingPunct="1"/>
              <a:t>16</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331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58CA6D0F-4B01-46C4-92B2-EAF321AAC877}" type="slidenum">
              <a:rPr lang="en-US"/>
              <a:pPr eaLnBrk="1" hangingPunct="1"/>
              <a:t>18</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8307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45869F77-3375-4EA9-B705-54D77D80709A}" type="slidenum">
              <a:rPr lang="en-US"/>
              <a:pPr eaLnBrk="1" hangingPunct="1"/>
              <a:t>20</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1731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994809CD-2F2C-4D7E-92C4-EEE6213B09DA}" type="slidenum">
              <a:rPr lang="en-US"/>
              <a:pPr eaLnBrk="1" hangingPunct="1"/>
              <a:t>22</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1166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F5895C4A-B248-4327-8D04-88579F335217}" type="slidenum">
              <a:rPr lang="en-US"/>
              <a:pPr eaLnBrk="1" hangingPunct="1"/>
              <a:t>24</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67232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4956BEDA-6C8F-4284-9FB5-6C54AEE5FE93}" type="slidenum">
              <a:rPr lang="en-US"/>
              <a:pPr eaLnBrk="1" hangingPunct="1"/>
              <a:t>26</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0156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2790CAA9-B768-450E-A7B0-DE35DC732B41}" type="slidenum">
              <a:rPr lang="en-US"/>
              <a:pPr eaLnBrk="1" hangingPunct="1"/>
              <a:t>28</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4401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514A3D00-AE76-4366-9BEE-200D5F857D38}" type="slidenum">
              <a:rPr lang="en-US" smtClean="0"/>
              <a:pPr eaLnBrk="1" hangingPunct="1"/>
              <a:t>2</a:t>
            </a:fld>
            <a:endParaRPr lang="en-US" smtClean="0"/>
          </a:p>
        </p:txBody>
      </p:sp>
    </p:spTree>
    <p:extLst>
      <p:ext uri="{BB962C8B-B14F-4D97-AF65-F5344CB8AC3E}">
        <p14:creationId xmlns:p14="http://schemas.microsoft.com/office/powerpoint/2010/main" val="3532040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466" indent="-290179" eaLnBrk="0" hangingPunct="0">
              <a:defRPr>
                <a:solidFill>
                  <a:schemeClr val="tx1"/>
                </a:solidFill>
                <a:latin typeface="Arial" charset="0"/>
              </a:defRPr>
            </a:lvl2pPr>
            <a:lvl3pPr marL="1160717" indent="-232143" eaLnBrk="0" hangingPunct="0">
              <a:defRPr>
                <a:solidFill>
                  <a:schemeClr val="tx1"/>
                </a:solidFill>
                <a:latin typeface="Arial" charset="0"/>
              </a:defRPr>
            </a:lvl3pPr>
            <a:lvl4pPr marL="1625003" indent="-232143" eaLnBrk="0" hangingPunct="0">
              <a:defRPr>
                <a:solidFill>
                  <a:schemeClr val="tx1"/>
                </a:solidFill>
                <a:latin typeface="Arial" charset="0"/>
              </a:defRPr>
            </a:lvl4pPr>
            <a:lvl5pPr marL="2089290" indent="-232143" eaLnBrk="0" hangingPunct="0">
              <a:defRPr>
                <a:solidFill>
                  <a:schemeClr val="tx1"/>
                </a:solidFill>
                <a:latin typeface="Arial" charset="0"/>
              </a:defRPr>
            </a:lvl5pPr>
            <a:lvl6pPr marL="2553576" indent="-232143" eaLnBrk="0" fontAlgn="base" hangingPunct="0">
              <a:spcBef>
                <a:spcPct val="0"/>
              </a:spcBef>
              <a:spcAft>
                <a:spcPct val="0"/>
              </a:spcAft>
              <a:defRPr>
                <a:solidFill>
                  <a:schemeClr val="tx1"/>
                </a:solidFill>
                <a:latin typeface="Arial" charset="0"/>
              </a:defRPr>
            </a:lvl6pPr>
            <a:lvl7pPr marL="3017863" indent="-232143" eaLnBrk="0" fontAlgn="base" hangingPunct="0">
              <a:spcBef>
                <a:spcPct val="0"/>
              </a:spcBef>
              <a:spcAft>
                <a:spcPct val="0"/>
              </a:spcAft>
              <a:defRPr>
                <a:solidFill>
                  <a:schemeClr val="tx1"/>
                </a:solidFill>
                <a:latin typeface="Arial" charset="0"/>
              </a:defRPr>
            </a:lvl7pPr>
            <a:lvl8pPr marL="3482150" indent="-232143" eaLnBrk="0" fontAlgn="base" hangingPunct="0">
              <a:spcBef>
                <a:spcPct val="0"/>
              </a:spcBef>
              <a:spcAft>
                <a:spcPct val="0"/>
              </a:spcAft>
              <a:defRPr>
                <a:solidFill>
                  <a:schemeClr val="tx1"/>
                </a:solidFill>
                <a:latin typeface="Arial" charset="0"/>
              </a:defRPr>
            </a:lvl8pPr>
            <a:lvl9pPr marL="3946436" indent="-232143" eaLnBrk="0" fontAlgn="base" hangingPunct="0">
              <a:spcBef>
                <a:spcPct val="0"/>
              </a:spcBef>
              <a:spcAft>
                <a:spcPct val="0"/>
              </a:spcAft>
              <a:defRPr>
                <a:solidFill>
                  <a:schemeClr val="tx1"/>
                </a:solidFill>
                <a:latin typeface="Arial" charset="0"/>
              </a:defRPr>
            </a:lvl9pPr>
          </a:lstStyle>
          <a:p>
            <a:pPr eaLnBrk="1" hangingPunct="1"/>
            <a:fld id="{E32CCECF-F78C-4970-994E-BF30AD9D8664}" type="slidenum">
              <a:rPr lang="en-US"/>
              <a:pPr eaLnBrk="1" hangingPunct="1"/>
              <a:t>30</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211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B3BD340C-D3C2-4834-A05D-CF1D2D658741}" type="slidenum">
              <a:rPr lang="en-US" smtClean="0"/>
              <a:pPr eaLnBrk="1" hangingPunct="1"/>
              <a:t>3</a:t>
            </a:fld>
            <a:endParaRPr lang="en-US" smtClean="0"/>
          </a:p>
        </p:txBody>
      </p:sp>
    </p:spTree>
    <p:extLst>
      <p:ext uri="{BB962C8B-B14F-4D97-AF65-F5344CB8AC3E}">
        <p14:creationId xmlns:p14="http://schemas.microsoft.com/office/powerpoint/2010/main" val="165664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B3BD340C-D3C2-4834-A05D-CF1D2D658741}" type="slidenum">
              <a:rPr lang="en-US" smtClean="0"/>
              <a:pPr eaLnBrk="1" hangingPunct="1"/>
              <a:t>4</a:t>
            </a:fld>
            <a:endParaRPr lang="en-US" smtClean="0"/>
          </a:p>
        </p:txBody>
      </p:sp>
    </p:spTree>
    <p:extLst>
      <p:ext uri="{BB962C8B-B14F-4D97-AF65-F5344CB8AC3E}">
        <p14:creationId xmlns:p14="http://schemas.microsoft.com/office/powerpoint/2010/main" val="305792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B3BD340C-D3C2-4834-A05D-CF1D2D658741}" type="slidenum">
              <a:rPr lang="en-US" smtClean="0"/>
              <a:pPr eaLnBrk="1" hangingPunct="1"/>
              <a:t>5</a:t>
            </a:fld>
            <a:endParaRPr lang="en-US" smtClean="0"/>
          </a:p>
        </p:txBody>
      </p:sp>
    </p:spTree>
    <p:extLst>
      <p:ext uri="{BB962C8B-B14F-4D97-AF65-F5344CB8AC3E}">
        <p14:creationId xmlns:p14="http://schemas.microsoft.com/office/powerpoint/2010/main" val="222192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4466" indent="-290179" eaLnBrk="0" hangingPunct="0">
              <a:defRPr>
                <a:solidFill>
                  <a:schemeClr val="tx1"/>
                </a:solidFill>
                <a:latin typeface="Arial" pitchFamily="34" charset="0"/>
              </a:defRPr>
            </a:lvl2pPr>
            <a:lvl3pPr marL="1160717" indent="-232143" eaLnBrk="0" hangingPunct="0">
              <a:defRPr>
                <a:solidFill>
                  <a:schemeClr val="tx1"/>
                </a:solidFill>
                <a:latin typeface="Arial" pitchFamily="34" charset="0"/>
              </a:defRPr>
            </a:lvl3pPr>
            <a:lvl4pPr marL="1625003" indent="-232143" eaLnBrk="0" hangingPunct="0">
              <a:defRPr>
                <a:solidFill>
                  <a:schemeClr val="tx1"/>
                </a:solidFill>
                <a:latin typeface="Arial" pitchFamily="34" charset="0"/>
              </a:defRPr>
            </a:lvl4pPr>
            <a:lvl5pPr marL="2089290" indent="-232143" eaLnBrk="0" hangingPunct="0">
              <a:defRPr>
                <a:solidFill>
                  <a:schemeClr val="tx1"/>
                </a:solidFill>
                <a:latin typeface="Arial" pitchFamily="34" charset="0"/>
              </a:defRPr>
            </a:lvl5pPr>
            <a:lvl6pPr marL="2553576" indent="-232143" eaLnBrk="0" fontAlgn="base" hangingPunct="0">
              <a:spcBef>
                <a:spcPct val="0"/>
              </a:spcBef>
              <a:spcAft>
                <a:spcPct val="0"/>
              </a:spcAft>
              <a:defRPr>
                <a:solidFill>
                  <a:schemeClr val="tx1"/>
                </a:solidFill>
                <a:latin typeface="Arial" pitchFamily="34" charset="0"/>
              </a:defRPr>
            </a:lvl6pPr>
            <a:lvl7pPr marL="3017863" indent="-232143" eaLnBrk="0" fontAlgn="base" hangingPunct="0">
              <a:spcBef>
                <a:spcPct val="0"/>
              </a:spcBef>
              <a:spcAft>
                <a:spcPct val="0"/>
              </a:spcAft>
              <a:defRPr>
                <a:solidFill>
                  <a:schemeClr val="tx1"/>
                </a:solidFill>
                <a:latin typeface="Arial" pitchFamily="34" charset="0"/>
              </a:defRPr>
            </a:lvl7pPr>
            <a:lvl8pPr marL="3482150" indent="-232143" eaLnBrk="0" fontAlgn="base" hangingPunct="0">
              <a:spcBef>
                <a:spcPct val="0"/>
              </a:spcBef>
              <a:spcAft>
                <a:spcPct val="0"/>
              </a:spcAft>
              <a:defRPr>
                <a:solidFill>
                  <a:schemeClr val="tx1"/>
                </a:solidFill>
                <a:latin typeface="Arial" pitchFamily="34" charset="0"/>
              </a:defRPr>
            </a:lvl8pPr>
            <a:lvl9pPr marL="3946436" indent="-232143" eaLnBrk="0" fontAlgn="base" hangingPunct="0">
              <a:spcBef>
                <a:spcPct val="0"/>
              </a:spcBef>
              <a:spcAft>
                <a:spcPct val="0"/>
              </a:spcAft>
              <a:defRPr>
                <a:solidFill>
                  <a:schemeClr val="tx1"/>
                </a:solidFill>
                <a:latin typeface="Arial" pitchFamily="34" charset="0"/>
              </a:defRPr>
            </a:lvl9pPr>
          </a:lstStyle>
          <a:p>
            <a:pPr eaLnBrk="1" hangingPunct="1"/>
            <a:fld id="{B3BD340C-D3C2-4834-A05D-CF1D2D658741}" type="slidenum">
              <a:rPr lang="en-US" smtClean="0"/>
              <a:pPr eaLnBrk="1" hangingPunct="1"/>
              <a:t>6</a:t>
            </a:fld>
            <a:endParaRPr lang="en-US" smtClean="0"/>
          </a:p>
        </p:txBody>
      </p:sp>
    </p:spTree>
    <p:extLst>
      <p:ext uri="{BB962C8B-B14F-4D97-AF65-F5344CB8AC3E}">
        <p14:creationId xmlns:p14="http://schemas.microsoft.com/office/powerpoint/2010/main" val="85474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046AC7-04DF-4FB7-B7BE-80370B1CD611}" type="slidenum">
              <a:rPr lang="en-US" smtClean="0"/>
              <a:pPr eaLnBrk="1" hangingPunct="1"/>
              <a:t>7</a:t>
            </a:fld>
            <a:endParaRPr lang="en-US" smtClean="0"/>
          </a:p>
        </p:txBody>
      </p:sp>
    </p:spTree>
    <p:extLst>
      <p:ext uri="{BB962C8B-B14F-4D97-AF65-F5344CB8AC3E}">
        <p14:creationId xmlns:p14="http://schemas.microsoft.com/office/powerpoint/2010/main" val="394898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046AC7-04DF-4FB7-B7BE-80370B1CD611}" type="slidenum">
              <a:rPr lang="en-US" smtClean="0"/>
              <a:pPr eaLnBrk="1" hangingPunct="1"/>
              <a:t>8</a:t>
            </a:fld>
            <a:endParaRPr lang="en-US" smtClean="0"/>
          </a:p>
        </p:txBody>
      </p:sp>
    </p:spTree>
    <p:extLst>
      <p:ext uri="{BB962C8B-B14F-4D97-AF65-F5344CB8AC3E}">
        <p14:creationId xmlns:p14="http://schemas.microsoft.com/office/powerpoint/2010/main" val="259096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08B6AF-5D4A-46B0-917E-5D2E3BD097F0}" type="slidenum">
              <a:rPr lang="en-US" smtClean="0"/>
              <a:pPr/>
              <a:t>10</a:t>
            </a:fld>
            <a:endParaRPr lang="en-US"/>
          </a:p>
        </p:txBody>
      </p:sp>
    </p:spTree>
    <p:extLst>
      <p:ext uri="{BB962C8B-B14F-4D97-AF65-F5344CB8AC3E}">
        <p14:creationId xmlns:p14="http://schemas.microsoft.com/office/powerpoint/2010/main" val="254330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4EC0D-B9B0-413D-A463-0175FFCA41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8B74B-4881-4464-BF0F-60FA1DA9E2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EDC67-FAE7-40D3-A592-D87AEA35E6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25318-2DA2-4857-9F06-6C3463CCE1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762D4-8747-4067-96AB-4AA3A7D469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9131B1-61AA-482B-9F37-DFAF51BF91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EAB3C9-16AE-493D-AE89-9A9AC6F884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E375A-3FA2-4E5E-B34D-EF206E7F09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7CAF2A-884D-4761-8BEA-28B1458D4A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C5A7A-BE49-456B-A198-148D74C003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619213-7DB0-44A0-8BE4-925EB0B352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6FCC36F-BC6D-42CF-A277-911DD18359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V)Simpsons%20-%20Margical%20History%20Tour.av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UvFeyGxa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923330"/>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u="sng" dirty="0" smtClean="0">
                <a:ln w="11430"/>
                <a:solidFill>
                  <a:schemeClr val="tx2">
                    <a:lumMod val="95000"/>
                    <a:lumOff val="5000"/>
                  </a:schemeClr>
                </a:solidFill>
                <a:effectLst>
                  <a:outerShdw blurRad="80000" dist="40000" dir="5040000" algn="tl">
                    <a:srgbClr val="000000">
                      <a:alpha val="30000"/>
                    </a:srgbClr>
                  </a:outerShdw>
                </a:effectLst>
                <a:latin typeface="Baskerville Old Face" pitchFamily="18" charset="0"/>
              </a:rPr>
              <a:t>Neoclassical Theater &amp; Satire</a:t>
            </a:r>
            <a:endParaRPr lang="en-US" sz="5400" b="1" u="sng" dirty="0">
              <a:ln w="11430"/>
              <a:solidFill>
                <a:schemeClr val="tx2">
                  <a:lumMod val="95000"/>
                  <a:lumOff val="5000"/>
                </a:schemeClr>
              </a:solidFill>
              <a:effectLst>
                <a:outerShdw blurRad="80000" dist="40000" dir="5040000" algn="tl">
                  <a:srgbClr val="000000">
                    <a:alpha val="30000"/>
                  </a:srgbClr>
                </a:outerShdw>
              </a:effectLst>
              <a:latin typeface="Baskerville Old Face" pitchFamily="18" charset="0"/>
            </a:endParaRPr>
          </a:p>
        </p:txBody>
      </p:sp>
      <p:pic>
        <p:nvPicPr>
          <p:cNvPr id="49156" name="Picture 4" descr="Image result for neoclassical satire"/>
          <p:cNvPicPr>
            <a:picLocks noChangeAspect="1" noChangeArrowheads="1"/>
          </p:cNvPicPr>
          <p:nvPr/>
        </p:nvPicPr>
        <p:blipFill>
          <a:blip r:embed="rId3" cstate="print">
            <a:lum bright="10000" contrast="30000"/>
          </a:blip>
          <a:srcRect/>
          <a:stretch>
            <a:fillRect/>
          </a:stretch>
        </p:blipFill>
        <p:spPr bwMode="auto">
          <a:xfrm>
            <a:off x="228600" y="1200148"/>
            <a:ext cx="8686800" cy="5429252"/>
          </a:xfrm>
          <a:prstGeom prst="rect">
            <a:avLst/>
          </a:prstGeom>
          <a:noFill/>
          <a:ln>
            <a:solidFill>
              <a:schemeClr val="bg1">
                <a:lumMod val="75000"/>
              </a:schemeClr>
            </a:solidFill>
          </a:ln>
        </p:spPr>
      </p:pic>
    </p:spTree>
    <p:extLst>
      <p:ext uri="{BB962C8B-B14F-4D97-AF65-F5344CB8AC3E}">
        <p14:creationId xmlns:p14="http://schemas.microsoft.com/office/powerpoint/2010/main" val="357406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69" y="990600"/>
            <a:ext cx="6350431" cy="1905000"/>
          </a:xfrm>
        </p:spPr>
        <p:txBody>
          <a:bodyPr>
            <a:normAutofit/>
          </a:bodyPr>
          <a:lstStyle/>
          <a:p>
            <a:r>
              <a:rPr lang="en-US" sz="2600" b="1" dirty="0" smtClean="0">
                <a:latin typeface="Baskerville Old Face" pitchFamily="18" charset="0"/>
              </a:rPr>
              <a:t>While watching the following clip, identify three topics that are satirized. </a:t>
            </a:r>
          </a:p>
          <a:p>
            <a:r>
              <a:rPr lang="en-US" sz="2600" b="1" dirty="0" smtClean="0">
                <a:latin typeface="Baskerville Old Face" pitchFamily="18" charset="0"/>
              </a:rPr>
              <a:t>On your paper, complete the following chart to demonstrate your knowledge of satire. </a:t>
            </a:r>
            <a:endParaRPr lang="en-US" sz="2600" b="1" dirty="0">
              <a:latin typeface="Baskerville Old Face" pitchFamily="18" charset="0"/>
            </a:endParaRPr>
          </a:p>
        </p:txBody>
      </p:sp>
      <p:pic>
        <p:nvPicPr>
          <p:cNvPr id="1027" name="Picture 3" descr="C:\Users\Lornadoone\AppData\Local\Microsoft\Windows\Temporary Internet Files\Content.IE5\QZF7KHZL\MM900283607[1].gif"/>
          <p:cNvPicPr>
            <a:picLocks noChangeAspect="1" noChangeArrowheads="1" noCrop="1"/>
          </p:cNvPicPr>
          <p:nvPr/>
        </p:nvPicPr>
        <p:blipFill>
          <a:blip r:embed="rId3" cstate="print"/>
          <a:srcRect/>
          <a:stretch>
            <a:fillRect/>
          </a:stretch>
        </p:blipFill>
        <p:spPr bwMode="auto">
          <a:xfrm>
            <a:off x="6888995" y="1080168"/>
            <a:ext cx="1823635" cy="1567186"/>
          </a:xfrm>
          <a:prstGeom prst="rect">
            <a:avLst/>
          </a:prstGeom>
          <a:noFill/>
        </p:spPr>
      </p:pic>
      <p:sp>
        <p:nvSpPr>
          <p:cNvPr id="6" name="Title 1"/>
          <p:cNvSpPr>
            <a:spLocks noGrp="1"/>
          </p:cNvSpPr>
          <p:nvPr>
            <p:ph type="title"/>
          </p:nvPr>
        </p:nvSpPr>
        <p:spPr>
          <a:xfrm>
            <a:off x="533400" y="304800"/>
            <a:ext cx="8229600" cy="1143000"/>
          </a:xfrm>
        </p:spPr>
        <p:txBody>
          <a:bodyPr/>
          <a:lstStyle/>
          <a:p>
            <a:r>
              <a:rPr lang="en-US" sz="3800" b="1" u="sng" dirty="0" smtClean="0">
                <a:latin typeface="Baskerville Old Face" pitchFamily="18" charset="0"/>
                <a:hlinkClick r:id="rId4" action="ppaction://hlinkfile"/>
              </a:rPr>
              <a:t>The Simpsons - “</a:t>
            </a:r>
            <a:r>
              <a:rPr lang="en-US" sz="3800" b="1" u="sng" dirty="0" err="1" smtClean="0">
                <a:latin typeface="Baskerville Old Face" pitchFamily="18" charset="0"/>
                <a:hlinkClick r:id="rId4" action="ppaction://hlinkfile"/>
              </a:rPr>
              <a:t>Margical</a:t>
            </a:r>
            <a:r>
              <a:rPr lang="en-US" sz="3800" b="1" u="sng" dirty="0" smtClean="0">
                <a:latin typeface="Baskerville Old Face" pitchFamily="18" charset="0"/>
                <a:hlinkClick r:id="rId4" action="ppaction://hlinkfile"/>
              </a:rPr>
              <a:t> History Tour” </a:t>
            </a:r>
            <a:r>
              <a:rPr lang="en-US" sz="3800" b="1" dirty="0" smtClean="0">
                <a:latin typeface="Baskerville Old Face" pitchFamily="18" charset="0"/>
              </a:rPr>
              <a:t/>
            </a:r>
            <a:br>
              <a:rPr lang="en-US" sz="3800" b="1" dirty="0" smtClean="0">
                <a:latin typeface="Baskerville Old Face" pitchFamily="18" charset="0"/>
              </a:rPr>
            </a:br>
            <a:endParaRPr lang="en-US" sz="3800" b="1" dirty="0">
              <a:latin typeface="Baskerville Old Face"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44217340"/>
              </p:ext>
            </p:extLst>
          </p:nvPr>
        </p:nvGraphicFramePr>
        <p:xfrm>
          <a:off x="529541" y="3099244"/>
          <a:ext cx="8229601" cy="3381947"/>
        </p:xfrm>
        <a:graphic>
          <a:graphicData uri="http://schemas.openxmlformats.org/drawingml/2006/table">
            <a:tbl>
              <a:tblPr firstRow="1" firstCol="1" bandRow="1">
                <a:tableStyleId>{85BE263C-DBD7-4A20-BB59-AAB30ACAA65A}</a:tableStyleId>
              </a:tblPr>
              <a:tblGrid>
                <a:gridCol w="1752600"/>
                <a:gridCol w="2743200"/>
                <a:gridCol w="3733801"/>
              </a:tblGrid>
              <a:tr h="0">
                <a:tc>
                  <a:txBody>
                    <a:bodyPr/>
                    <a:lstStyle/>
                    <a:p>
                      <a:pPr marL="0" marR="0" algn="l">
                        <a:lnSpc>
                          <a:spcPct val="115000"/>
                        </a:lnSpc>
                        <a:spcBef>
                          <a:spcPts val="0"/>
                        </a:spcBef>
                        <a:spcAft>
                          <a:spcPts val="0"/>
                        </a:spcAft>
                      </a:pPr>
                      <a:r>
                        <a:rPr lang="en-US" sz="1800" dirty="0">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i="1" dirty="0">
                          <a:effectLst/>
                        </a:rPr>
                        <a:t> </a:t>
                      </a:r>
                      <a:r>
                        <a:rPr lang="en-US" sz="1600" i="1" dirty="0" smtClean="0">
                          <a:effectLst/>
                        </a:rPr>
                        <a:t> </a:t>
                      </a:r>
                      <a:r>
                        <a:rPr lang="en-US" sz="1600" i="1" dirty="0">
                          <a:effectLst/>
                        </a:rPr>
                        <a:t>1) Example of Satire</a:t>
                      </a:r>
                    </a:p>
                    <a:p>
                      <a:pPr marL="0" marR="0" algn="l">
                        <a:lnSpc>
                          <a:spcPct val="115000"/>
                        </a:lnSpc>
                        <a:spcBef>
                          <a:spcPts val="0"/>
                        </a:spcBef>
                        <a:spcAft>
                          <a:spcPts val="0"/>
                        </a:spcAft>
                      </a:pPr>
                      <a:r>
                        <a:rPr lang="en-US" sz="1600" i="1" dirty="0">
                          <a:effectLst/>
                        </a:rPr>
                        <a:t> </a:t>
                      </a:r>
                      <a:r>
                        <a:rPr lang="en-US" sz="1600" i="1" baseline="0" dirty="0" smtClean="0">
                          <a:effectLst/>
                        </a:rPr>
                        <a:t> </a:t>
                      </a:r>
                      <a:r>
                        <a:rPr lang="en-US" sz="1600" i="1" dirty="0" smtClean="0">
                          <a:effectLst/>
                        </a:rPr>
                        <a:t>2</a:t>
                      </a:r>
                      <a:r>
                        <a:rPr lang="en-US" sz="1600" i="1" dirty="0">
                          <a:effectLst/>
                        </a:rPr>
                        <a:t>) Type of </a:t>
                      </a:r>
                      <a:r>
                        <a:rPr lang="en-US" sz="1600" i="1" dirty="0" smtClean="0">
                          <a:effectLst/>
                        </a:rPr>
                        <a:t>Satire</a:t>
                      </a:r>
                      <a:endParaRPr lang="en-US" sz="1600" i="1" dirty="0">
                        <a:solidFill>
                          <a:schemeClr val="tx1"/>
                        </a:solidFill>
                        <a:effectLst/>
                      </a:endParaRPr>
                    </a:p>
                  </a:txBody>
                  <a:tcPr marL="68580" marR="68580" marT="0" marB="0"/>
                </a:tc>
                <a:tc>
                  <a:txBody>
                    <a:bodyPr/>
                    <a:lstStyle/>
                    <a:p>
                      <a:pPr marL="0" marR="0" algn="l">
                        <a:lnSpc>
                          <a:spcPct val="115000"/>
                        </a:lnSpc>
                        <a:spcBef>
                          <a:spcPts val="0"/>
                        </a:spcBef>
                        <a:spcAft>
                          <a:spcPts val="0"/>
                        </a:spcAft>
                      </a:pPr>
                      <a:r>
                        <a:rPr lang="en-US" sz="1600" i="1" dirty="0" smtClean="0">
                          <a:effectLst/>
                        </a:rPr>
                        <a:t>3) Description of the criticism of </a:t>
                      </a:r>
                    </a:p>
                    <a:p>
                      <a:pPr marL="0" marR="0" algn="l">
                        <a:lnSpc>
                          <a:spcPct val="115000"/>
                        </a:lnSpc>
                        <a:spcBef>
                          <a:spcPts val="0"/>
                        </a:spcBef>
                        <a:spcAft>
                          <a:spcPts val="0"/>
                        </a:spcAft>
                      </a:pPr>
                      <a:r>
                        <a:rPr lang="en-US" sz="1600" i="1" dirty="0" smtClean="0">
                          <a:effectLst/>
                        </a:rPr>
                        <a:t>the subject as made by this scene</a:t>
                      </a:r>
                      <a:endPar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800" i="1" dirty="0">
                          <a:effectLst/>
                        </a:rPr>
                        <a:t> </a:t>
                      </a:r>
                      <a:endParaRPr lang="en-US" sz="1600" i="1" dirty="0">
                        <a:effectLst/>
                      </a:endParaRPr>
                    </a:p>
                    <a:p>
                      <a:pPr marL="0" marR="0" algn="l">
                        <a:lnSpc>
                          <a:spcPct val="115000"/>
                        </a:lnSpc>
                        <a:spcBef>
                          <a:spcPts val="0"/>
                        </a:spcBef>
                        <a:spcAft>
                          <a:spcPts val="0"/>
                        </a:spcAft>
                      </a:pPr>
                      <a:r>
                        <a:rPr lang="en-US" sz="1800" i="1" dirty="0">
                          <a:effectLst/>
                        </a:rPr>
                        <a:t>Henry VIII</a:t>
                      </a:r>
                      <a:endPar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solidFill>
                          <a:schemeClr val="tx1"/>
                        </a:solidFill>
                        <a:effectLst/>
                      </a:endParaRPr>
                    </a:p>
                  </a:txBody>
                  <a:tcPr marL="68580" marR="68580" marT="0" marB="0"/>
                </a:tc>
                <a:tc>
                  <a:txBody>
                    <a:bodyPr/>
                    <a:lstStyle/>
                    <a:p>
                      <a:pPr marL="0" marR="0" algn="l">
                        <a:lnSpc>
                          <a:spcPct val="115000"/>
                        </a:lnSpc>
                        <a:spcBef>
                          <a:spcPts val="0"/>
                        </a:spcBef>
                        <a:spcAft>
                          <a:spcPts val="0"/>
                        </a:spcAft>
                      </a:pPr>
                      <a:r>
                        <a:rPr lang="en-US" sz="1800">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800" i="1" dirty="0">
                          <a:effectLst/>
                        </a:rPr>
                        <a:t/>
                      </a:r>
                      <a:br>
                        <a:rPr lang="en-US" sz="1800" i="1" dirty="0">
                          <a:effectLst/>
                        </a:rPr>
                      </a:br>
                      <a:r>
                        <a:rPr lang="en-US" sz="1800" i="1" dirty="0">
                          <a:effectLst/>
                        </a:rPr>
                        <a:t>Sacagawea</a:t>
                      </a:r>
                      <a:endPar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solidFill>
                          <a:schemeClr val="tx1"/>
                        </a:solidFill>
                        <a:effectLst/>
                      </a:endParaRPr>
                    </a:p>
                  </a:txBody>
                  <a:tcPr marL="68580" marR="68580" marT="0" marB="0"/>
                </a:tc>
                <a:tc>
                  <a:txBody>
                    <a:bodyPr/>
                    <a:lstStyle/>
                    <a:p>
                      <a:pPr marL="0" marR="0" algn="l">
                        <a:lnSpc>
                          <a:spcPct val="115000"/>
                        </a:lnSpc>
                        <a:spcBef>
                          <a:spcPts val="0"/>
                        </a:spcBef>
                        <a:spcAft>
                          <a:spcPts val="0"/>
                        </a:spcAft>
                      </a:pPr>
                      <a:r>
                        <a:rPr lang="en-US" sz="1800" dirty="0">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800" i="1" dirty="0">
                          <a:effectLst/>
                        </a:rPr>
                        <a:t> </a:t>
                      </a:r>
                      <a:endParaRPr lang="en-US" sz="1600" i="1" dirty="0">
                        <a:effectLst/>
                      </a:endParaRPr>
                    </a:p>
                    <a:p>
                      <a:pPr marL="0" marR="0" algn="l">
                        <a:lnSpc>
                          <a:spcPct val="115000"/>
                        </a:lnSpc>
                        <a:spcBef>
                          <a:spcPts val="0"/>
                        </a:spcBef>
                        <a:spcAft>
                          <a:spcPts val="0"/>
                        </a:spcAft>
                      </a:pPr>
                      <a:r>
                        <a:rPr lang="en-US" sz="1800" i="1" dirty="0">
                          <a:effectLst/>
                        </a:rPr>
                        <a:t>Mozart</a:t>
                      </a:r>
                      <a:endPar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effectLst/>
                      </a:endParaRPr>
                    </a:p>
                    <a:p>
                      <a:pPr marL="0" marR="0" algn="l">
                        <a:lnSpc>
                          <a:spcPct val="115000"/>
                        </a:lnSpc>
                        <a:spcBef>
                          <a:spcPts val="0"/>
                        </a:spcBef>
                        <a:spcAft>
                          <a:spcPts val="0"/>
                        </a:spcAft>
                      </a:pPr>
                      <a:r>
                        <a:rPr lang="en-US" sz="1800" dirty="0">
                          <a:effectLst/>
                        </a:rPr>
                        <a:t> </a:t>
                      </a:r>
                      <a:endParaRPr lang="en-US" sz="1600" dirty="0">
                        <a:solidFill>
                          <a:schemeClr val="tx1"/>
                        </a:solidFill>
                        <a:effectLst/>
                      </a:endParaRPr>
                    </a:p>
                  </a:txBody>
                  <a:tcPr marL="68580" marR="68580" marT="0" marB="0"/>
                </a:tc>
                <a:tc>
                  <a:txBody>
                    <a:bodyPr/>
                    <a:lstStyle/>
                    <a:p>
                      <a:pPr marL="0" marR="0" algn="l">
                        <a:lnSpc>
                          <a:spcPct val="115000"/>
                        </a:lnSpc>
                        <a:spcBef>
                          <a:spcPts val="0"/>
                        </a:spcBef>
                        <a:spcAft>
                          <a:spcPts val="0"/>
                        </a:spcAft>
                      </a:pPr>
                      <a:r>
                        <a:rPr lang="en-US" sz="1800" dirty="0">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4544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nry vii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6" b="5525"/>
          <a:stretch/>
        </p:blipFill>
        <p:spPr bwMode="auto">
          <a:xfrm>
            <a:off x="198354" y="159152"/>
            <a:ext cx="4527798" cy="6546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acagawea"/>
          <p:cNvPicPr>
            <a:picLocks noChangeAspect="1" noChangeArrowheads="1"/>
          </p:cNvPicPr>
          <p:nvPr/>
        </p:nvPicPr>
        <p:blipFill rotWithShape="1">
          <a:blip r:embed="rId4">
            <a:extLst>
              <a:ext uri="{28A0092B-C50C-407E-A947-70E740481C1C}">
                <a14:useLocalDpi xmlns:a14="http://schemas.microsoft.com/office/drawing/2010/main" val="0"/>
              </a:ext>
            </a:extLst>
          </a:blip>
          <a:srcRect t="8859" b="8936"/>
          <a:stretch/>
        </p:blipFill>
        <p:spPr bwMode="auto">
          <a:xfrm>
            <a:off x="5715000" y="159152"/>
            <a:ext cx="3229148" cy="4184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srcRect/>
          <a:stretch>
            <a:fillRect/>
          </a:stretch>
        </p:blipFill>
        <p:spPr>
          <a:xfrm>
            <a:off x="4495800" y="3276600"/>
            <a:ext cx="2617494" cy="3131092"/>
          </a:xfrm>
          <a:prstGeom prst="rect">
            <a:avLst/>
          </a:prstGeom>
        </p:spPr>
      </p:pic>
    </p:spTree>
    <p:extLst>
      <p:ext uri="{BB962C8B-B14F-4D97-AF65-F5344CB8AC3E}">
        <p14:creationId xmlns:p14="http://schemas.microsoft.com/office/powerpoint/2010/main" val="385072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457200"/>
            <a:ext cx="4495800" cy="1143000"/>
          </a:xfrm>
        </p:spPr>
        <p:txBody>
          <a:bodyPr/>
          <a:lstStyle/>
          <a:p>
            <a:r>
              <a:rPr lang="en-US" sz="4800" b="1" u="sng" dirty="0" smtClean="0">
                <a:latin typeface="Baskerville Old Face" pitchFamily="18" charset="0"/>
              </a:rPr>
              <a:t>Jonathan Swift</a:t>
            </a:r>
          </a:p>
        </p:txBody>
      </p:sp>
      <p:sp>
        <p:nvSpPr>
          <p:cNvPr id="10243" name="Rectangle 3"/>
          <p:cNvSpPr>
            <a:spLocks noGrp="1" noChangeArrowheads="1"/>
          </p:cNvSpPr>
          <p:nvPr>
            <p:ph type="body" idx="1"/>
          </p:nvPr>
        </p:nvSpPr>
        <p:spPr>
          <a:xfrm>
            <a:off x="228600" y="1646237"/>
            <a:ext cx="8915400" cy="4525963"/>
          </a:xfrm>
        </p:spPr>
        <p:txBody>
          <a:bodyPr/>
          <a:lstStyle/>
          <a:p>
            <a:r>
              <a:rPr lang="en-US" sz="3600" b="1" dirty="0" smtClean="0">
                <a:latin typeface="Baskerville Old Face" pitchFamily="18" charset="0"/>
              </a:rPr>
              <a:t>1667-1745</a:t>
            </a:r>
          </a:p>
          <a:p>
            <a:r>
              <a:rPr lang="en-US" sz="3600" b="1" u="sng" dirty="0" smtClean="0">
                <a:latin typeface="Baskerville Old Face" pitchFamily="18" charset="0"/>
              </a:rPr>
              <a:t>Irish</a:t>
            </a:r>
            <a:r>
              <a:rPr lang="en-US" sz="3600" b="1" dirty="0" smtClean="0">
                <a:latin typeface="Baskerville Old Face" pitchFamily="18" charset="0"/>
              </a:rPr>
              <a:t> writer</a:t>
            </a:r>
          </a:p>
          <a:p>
            <a:r>
              <a:rPr lang="en-US" sz="3600" b="1" dirty="0" smtClean="0">
                <a:latin typeface="Baskerville Old Face" pitchFamily="18" charset="0"/>
              </a:rPr>
              <a:t>Used literary talents for </a:t>
            </a:r>
            <a:r>
              <a:rPr lang="en-US" sz="3600" b="1" u="sng" dirty="0" smtClean="0">
                <a:latin typeface="Baskerville Old Face" pitchFamily="18" charset="0"/>
              </a:rPr>
              <a:t>social reform</a:t>
            </a:r>
          </a:p>
          <a:p>
            <a:r>
              <a:rPr lang="en-US" sz="3600" b="1" dirty="0" smtClean="0">
                <a:latin typeface="Baskerville Old Face" pitchFamily="18" charset="0"/>
              </a:rPr>
              <a:t>Works Include:</a:t>
            </a:r>
          </a:p>
          <a:p>
            <a:pPr lvl="1"/>
            <a:r>
              <a:rPr lang="en-US" sz="3600" b="1" u="sng" dirty="0" smtClean="0">
                <a:latin typeface="Baskerville Old Face" pitchFamily="18" charset="0"/>
              </a:rPr>
              <a:t>“A Modest Proposal”</a:t>
            </a:r>
          </a:p>
          <a:p>
            <a:pPr lvl="1"/>
            <a:r>
              <a:rPr lang="en-US" sz="3600" b="1" dirty="0" smtClean="0">
                <a:latin typeface="Baskerville Old Face" pitchFamily="18" charset="0"/>
              </a:rPr>
              <a:t>It highlights </a:t>
            </a:r>
            <a:r>
              <a:rPr lang="en-US" sz="3600" b="1" u="sng" dirty="0" smtClean="0">
                <a:latin typeface="Baskerville Old Face" pitchFamily="18" charset="0"/>
              </a:rPr>
              <a:t>a way to solve hunger, overpopulation, and poverty in Ireland.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4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s.citypages.com/gimmenoise/a-modest-propos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04694"/>
            <a:ext cx="5029200" cy="4353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anentscripta.files.wordpress.com/2010/07/a-modest-proposal.jpg"/>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5029200" y="2497823"/>
            <a:ext cx="4114800" cy="43601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228600" y="46037"/>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20000"/>
              </a:spcBef>
              <a:spcAft>
                <a:spcPct val="0"/>
              </a:spcAft>
              <a:buClrTx/>
              <a:buSzTx/>
              <a:buFontTx/>
              <a:buNone/>
              <a:tabLst/>
              <a:defRPr/>
            </a:pPr>
            <a:r>
              <a:rPr kumimoji="0" lang="en-US" sz="3000" b="1" i="1" u="none" strike="noStrike" kern="0" cap="none" spc="0" normalizeH="0" baseline="0" noProof="0" dirty="0" smtClean="0">
                <a:ln>
                  <a:noFill/>
                </a:ln>
                <a:solidFill>
                  <a:schemeClr val="tx1"/>
                </a:solidFill>
                <a:effectLst/>
                <a:uLnTx/>
                <a:uFillTx/>
                <a:latin typeface="Baskerville Old Face" pitchFamily="18" charset="0"/>
              </a:rPr>
              <a:t>“I have been assured by a very knowing American of my acquaintance in London, that a young healthy child well nursed is at a year old a most delicious, nourishing, and wholesome food, whether stewed, roasted, baked, or boiled ...”</a:t>
            </a:r>
          </a:p>
        </p:txBody>
      </p:sp>
    </p:spTree>
    <p:extLst>
      <p:ext uri="{BB962C8B-B14F-4D97-AF65-F5344CB8AC3E}">
        <p14:creationId xmlns:p14="http://schemas.microsoft.com/office/powerpoint/2010/main" val="250657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6553200" cy="639762"/>
          </a:xfrm>
        </p:spPr>
        <p:txBody>
          <a:bodyPr/>
          <a:lstStyle/>
          <a:p>
            <a:r>
              <a:rPr lang="en-US" sz="4800" b="1" u="sng" dirty="0" smtClean="0">
                <a:latin typeface="Baskerville Old Face" pitchFamily="18" charset="0"/>
              </a:rPr>
              <a:t>William Hogarth</a:t>
            </a:r>
          </a:p>
        </p:txBody>
      </p:sp>
      <p:sp>
        <p:nvSpPr>
          <p:cNvPr id="11267" name="Rectangle 3"/>
          <p:cNvSpPr>
            <a:spLocks noGrp="1" noChangeArrowheads="1"/>
          </p:cNvSpPr>
          <p:nvPr>
            <p:ph type="body" idx="1"/>
          </p:nvPr>
        </p:nvSpPr>
        <p:spPr>
          <a:xfrm>
            <a:off x="323850" y="1066800"/>
            <a:ext cx="8515350" cy="5364163"/>
          </a:xfrm>
        </p:spPr>
        <p:txBody>
          <a:bodyPr/>
          <a:lstStyle/>
          <a:p>
            <a:r>
              <a:rPr lang="en-US" sz="3500" b="1" dirty="0" smtClean="0">
                <a:latin typeface="Baskerville Old Face" pitchFamily="18" charset="0"/>
              </a:rPr>
              <a:t>1697-1764</a:t>
            </a:r>
          </a:p>
          <a:p>
            <a:r>
              <a:rPr lang="en-US" sz="3500" b="1" u="sng" dirty="0" smtClean="0">
                <a:latin typeface="Baskerville Old Face" pitchFamily="18" charset="0"/>
              </a:rPr>
              <a:t>English</a:t>
            </a:r>
            <a:r>
              <a:rPr lang="en-US" sz="3500" b="1" dirty="0" smtClean="0">
                <a:latin typeface="Baskerville Old Face" pitchFamily="18" charset="0"/>
              </a:rPr>
              <a:t> painter</a:t>
            </a:r>
          </a:p>
          <a:p>
            <a:r>
              <a:rPr lang="en-US" sz="3500" b="1" dirty="0" smtClean="0">
                <a:latin typeface="Baskerville Old Face" pitchFamily="18" charset="0"/>
              </a:rPr>
              <a:t>Picture series of </a:t>
            </a:r>
            <a:r>
              <a:rPr lang="en-US" sz="3500" b="1" u="sng" dirty="0" smtClean="0">
                <a:latin typeface="Baskerville Old Face" pitchFamily="18" charset="0"/>
              </a:rPr>
              <a:t>moral corruption</a:t>
            </a:r>
          </a:p>
          <a:p>
            <a:r>
              <a:rPr lang="en-US" sz="3500" b="1" dirty="0" smtClean="0">
                <a:latin typeface="Baskerville Old Face" pitchFamily="18" charset="0"/>
              </a:rPr>
              <a:t>Audience was </a:t>
            </a:r>
            <a:r>
              <a:rPr lang="en-US" sz="3500" b="1" u="sng" dirty="0" smtClean="0">
                <a:latin typeface="Baskerville Old Face" pitchFamily="18" charset="0"/>
              </a:rPr>
              <a:t>middle class</a:t>
            </a:r>
            <a:r>
              <a:rPr lang="en-US" sz="3500" b="1" dirty="0" smtClean="0">
                <a:latin typeface="Baskerville Old Face" pitchFamily="18" charset="0"/>
              </a:rPr>
              <a:t> public eager to laugh at </a:t>
            </a:r>
            <a:r>
              <a:rPr lang="en-US" sz="3500" b="1" u="sng" dirty="0" smtClean="0">
                <a:latin typeface="Baskerville Old Face" pitchFamily="18" charset="0"/>
              </a:rPr>
              <a:t>neighbors</a:t>
            </a:r>
            <a:endParaRPr lang="en-US" sz="3500" b="1" i="1" u="sng" dirty="0" smtClean="0">
              <a:latin typeface="Baskerville Old Face" pitchFamily="18" charset="0"/>
            </a:endParaRPr>
          </a:p>
          <a:p>
            <a:r>
              <a:rPr lang="en-US" sz="3500" b="1" dirty="0" smtClean="0">
                <a:latin typeface="Baskerville Old Face" pitchFamily="18" charset="0"/>
              </a:rPr>
              <a:t>Works Include:</a:t>
            </a:r>
          </a:p>
          <a:p>
            <a:pPr>
              <a:buNone/>
            </a:pPr>
            <a:r>
              <a:rPr lang="en-US" sz="3500" b="1" i="1" u="sng" dirty="0" smtClean="0">
                <a:latin typeface="Baskerville Old Face" pitchFamily="18" charset="0"/>
              </a:rPr>
              <a:t>A Rake’s Progress</a:t>
            </a:r>
          </a:p>
          <a:p>
            <a:pPr lvl="1"/>
            <a:r>
              <a:rPr lang="en-US" sz="3500" b="1" dirty="0" smtClean="0">
                <a:latin typeface="Baskerville Old Face" pitchFamily="18" charset="0"/>
              </a:rPr>
              <a:t>8 </a:t>
            </a:r>
            <a:r>
              <a:rPr lang="en-US" sz="3500" b="1" u="sng" dirty="0" smtClean="0">
                <a:latin typeface="Baskerville Old Face" pitchFamily="18" charset="0"/>
              </a:rPr>
              <a:t>paintings</a:t>
            </a:r>
            <a:r>
              <a:rPr lang="en-US" sz="3500" b="1" i="1" dirty="0" smtClean="0">
                <a:latin typeface="Baskerville Old Face" pitchFamily="18" charset="0"/>
              </a:rPr>
              <a:t> </a:t>
            </a:r>
            <a:r>
              <a:rPr lang="en-US" altLang="zh-CN" sz="3500" b="1" dirty="0" smtClean="0">
                <a:latin typeface="Baskerville Old Face" pitchFamily="18" charset="0"/>
                <a:ea typeface="SimSun" pitchFamily="2" charset="-122"/>
              </a:rPr>
              <a:t>showing the decline and fall of </a:t>
            </a:r>
            <a:r>
              <a:rPr lang="en-US" altLang="zh-CN" sz="3500" b="1" u="sng" dirty="0" smtClean="0">
                <a:latin typeface="Baskerville Old Face" pitchFamily="18" charset="0"/>
                <a:ea typeface="SimSun" pitchFamily="2" charset="-122"/>
              </a:rPr>
              <a:t>Tom </a:t>
            </a:r>
            <a:r>
              <a:rPr lang="en-US" altLang="zh-CN" sz="3500" b="1" u="sng" dirty="0" err="1" smtClean="0">
                <a:latin typeface="Baskerville Old Face" pitchFamily="18" charset="0"/>
                <a:ea typeface="SimSun" pitchFamily="2" charset="-122"/>
              </a:rPr>
              <a:t>Rakewell</a:t>
            </a:r>
            <a:r>
              <a:rPr lang="en-US" altLang="zh-CN" sz="3500" b="1" u="sng" dirty="0" smtClean="0">
                <a:latin typeface="Baskerville Old Face" pitchFamily="18" charset="0"/>
                <a:ea typeface="SimSun" pitchFamily="2" charset="-122"/>
              </a:rPr>
              <a:t> </a:t>
            </a:r>
            <a:endParaRPr lang="en-US" sz="3500" b="1" u="sng" dirty="0" smtClean="0">
              <a:latin typeface="Baskerville Old Face" pitchFamily="18" charset="0"/>
            </a:endParaRPr>
          </a:p>
          <a:p>
            <a:endParaRPr lang="en-US" sz="3500" b="1" i="1" dirty="0" smtClean="0">
              <a:latin typeface="Baskerville Old Face" pitchFamily="18" charset="0"/>
            </a:endParaRPr>
          </a:p>
        </p:txBody>
      </p:sp>
      <p:pic>
        <p:nvPicPr>
          <p:cNvPr id="1026" name="Picture 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6967431" y="152399"/>
            <a:ext cx="2005118" cy="26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0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7010400" cy="5668963"/>
          </a:xfrm>
        </p:spPr>
        <p:txBody>
          <a:bodyPr/>
          <a:lstStyle/>
          <a:p>
            <a:pPr marL="0" indent="0">
              <a:buNone/>
            </a:pPr>
            <a:r>
              <a:rPr lang="en-US" sz="4000" b="1" u="sng" dirty="0" smtClean="0">
                <a:latin typeface="Baskerville Old Face" pitchFamily="18" charset="0"/>
              </a:rPr>
              <a:t>Rakish (</a:t>
            </a:r>
            <a:r>
              <a:rPr lang="en-US" sz="4000" b="1" u="sng" dirty="0" err="1" smtClean="0">
                <a:latin typeface="Baskerville Old Face" pitchFamily="18" charset="0"/>
              </a:rPr>
              <a:t>adj</a:t>
            </a:r>
            <a:r>
              <a:rPr lang="en-US" sz="4000" b="1" u="sng" dirty="0" smtClean="0">
                <a:latin typeface="Baskerville Old Face" pitchFamily="18" charset="0"/>
              </a:rPr>
              <a:t>)</a:t>
            </a:r>
            <a:endParaRPr lang="en-US" sz="4000" b="1" u="sng" dirty="0">
              <a:latin typeface="Baskerville Old Face" pitchFamily="18" charset="0"/>
            </a:endParaRPr>
          </a:p>
          <a:p>
            <a:pPr marL="0" indent="0">
              <a:buNone/>
            </a:pPr>
            <a:r>
              <a:rPr lang="en-US" sz="4000" b="1" dirty="0" smtClean="0">
                <a:latin typeface="Baskerville Old Face" pitchFamily="18" charset="0"/>
              </a:rPr>
              <a:t>stylish </a:t>
            </a:r>
            <a:r>
              <a:rPr lang="en-US" sz="4000" b="1" dirty="0">
                <a:latin typeface="Baskerville Old Face" pitchFamily="18" charset="0"/>
              </a:rPr>
              <a:t>in a dashing or sporty way</a:t>
            </a:r>
            <a:endParaRPr lang="en-US" sz="4000" b="1" dirty="0" smtClean="0">
              <a:latin typeface="Baskerville Old Face" pitchFamily="18" charset="0"/>
            </a:endParaRPr>
          </a:p>
          <a:p>
            <a:pPr marL="0" indent="0">
              <a:buNone/>
            </a:pPr>
            <a:endParaRPr lang="en-US" sz="2000" b="1" dirty="0" smtClean="0">
              <a:latin typeface="Baskerville Old Face" pitchFamily="18" charset="0"/>
            </a:endParaRPr>
          </a:p>
          <a:p>
            <a:pPr marL="0" indent="0">
              <a:buNone/>
            </a:pPr>
            <a:r>
              <a:rPr lang="en-US" sz="3600" b="1" u="sng" dirty="0" smtClean="0">
                <a:latin typeface="Baskerville Old Face" pitchFamily="18" charset="0"/>
              </a:rPr>
              <a:t>Synonyms</a:t>
            </a:r>
            <a:r>
              <a:rPr lang="en-US" sz="3600" b="1" dirty="0">
                <a:latin typeface="Baskerville Old Face" pitchFamily="18" charset="0"/>
              </a:rPr>
              <a:t>: casual, confident, breezy, stylish, sporty, dashing, jaunty, dapper, debonair</a:t>
            </a:r>
          </a:p>
          <a:p>
            <a:pPr marL="0" indent="0">
              <a:buNone/>
            </a:pPr>
            <a:endParaRPr lang="en-US" b="1" dirty="0" smtClean="0">
              <a:latin typeface="Baskerville Old Face" pitchFamily="18" charset="0"/>
            </a:endParaRPr>
          </a:p>
          <a:p>
            <a:endParaRPr lang="en-US" sz="3600" b="1" dirty="0">
              <a:latin typeface="Baskerville Old Face" pitchFamily="18" charset="0"/>
            </a:endParaRPr>
          </a:p>
        </p:txBody>
      </p:sp>
      <p:pic>
        <p:nvPicPr>
          <p:cNvPr id="3074" name="Picture 2" descr="C:\Users\lgallicchio\AppData\Local\Microsoft\Windows\Temporary Internet Files\Content.IE5\20U9ILOG\MP9003995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28834"/>
            <a:ext cx="2852429" cy="35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68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725px-William_Hogarth_021"/>
          <p:cNvPicPr>
            <a:picLocks noGrp="1" noChangeAspect="1" noChangeArrowheads="1"/>
          </p:cNvPicPr>
          <p:nvPr>
            <p:ph idx="1"/>
          </p:nvPr>
        </p:nvPicPr>
        <p:blipFill>
          <a:blip r:embed="rId3" cstate="print">
            <a:lum contrast="10000"/>
            <a:extLst>
              <a:ext uri="{28A0092B-C50C-407E-A947-70E740481C1C}">
                <a14:useLocalDpi xmlns:a14="http://schemas.microsoft.com/office/drawing/2010/main" val="0"/>
              </a:ext>
            </a:extLst>
          </a:blip>
          <a:srcRect t="5217" b="56"/>
          <a:stretch>
            <a:fillRect/>
          </a:stretch>
        </p:blipFill>
        <p:spPr>
          <a:xfrm>
            <a:off x="0" y="0"/>
            <a:ext cx="9144000" cy="6858000"/>
          </a:xfrm>
          <a:noFill/>
        </p:spPr>
      </p:pic>
      <p:sp>
        <p:nvSpPr>
          <p:cNvPr id="12290" name="Rectangle 5"/>
          <p:cNvSpPr>
            <a:spLocks noGrp="1" noChangeArrowheads="1"/>
          </p:cNvSpPr>
          <p:nvPr>
            <p:ph type="title"/>
          </p:nvPr>
        </p:nvSpPr>
        <p:spPr>
          <a:xfrm>
            <a:off x="533400" y="-7620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Heir</a:t>
            </a:r>
          </a:p>
        </p:txBody>
      </p:sp>
    </p:spTree>
    <p:extLst>
      <p:ext uri="{BB962C8B-B14F-4D97-AF65-F5344CB8AC3E}">
        <p14:creationId xmlns:p14="http://schemas.microsoft.com/office/powerpoint/2010/main" val="399274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400800"/>
          </a:xfrm>
        </p:spPr>
        <p:txBody>
          <a:bodyPr/>
          <a:lstStyle/>
          <a:p>
            <a:r>
              <a:rPr lang="en-US" sz="4000" b="1" dirty="0">
                <a:latin typeface="Baskerville Old Face" pitchFamily="18" charset="0"/>
              </a:rPr>
              <a:t>In the first painting, Tom has come into his fortune on the death of his miserly father. While the servants mourn, he is being measured for new clothes. He is also rejecting the hand of his pregnant fiancée, Sarah Young, whom he had promised to marry (she is holding his ring and her mother is holding his love letters). He will pay her off, but it is clear that she still loves him.</a:t>
            </a:r>
          </a:p>
        </p:txBody>
      </p:sp>
    </p:spTree>
    <p:extLst>
      <p:ext uri="{BB962C8B-B14F-4D97-AF65-F5344CB8AC3E}">
        <p14:creationId xmlns:p14="http://schemas.microsoft.com/office/powerpoint/2010/main" val="334782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723px-William_Hogarth_02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5313" b="4167"/>
          <a:stretch>
            <a:fillRect/>
          </a:stretch>
        </p:blipFill>
        <p:spPr>
          <a:xfrm>
            <a:off x="-2" y="0"/>
            <a:ext cx="9144002" cy="6858000"/>
          </a:xfrm>
          <a:noFill/>
        </p:spPr>
      </p:pic>
      <p:sp>
        <p:nvSpPr>
          <p:cNvPr id="13314" name="Rectangle 5"/>
          <p:cNvSpPr>
            <a:spLocks noGrp="1" noChangeArrowheads="1"/>
          </p:cNvSpPr>
          <p:nvPr>
            <p:ph type="title"/>
          </p:nvPr>
        </p:nvSpPr>
        <p:spPr>
          <a:xfrm>
            <a:off x="457200" y="-7620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a:t>
            </a:r>
            <a:r>
              <a:rPr lang="en-US" sz="5400" b="1" dirty="0" err="1" smtClean="0">
                <a:solidFill>
                  <a:srgbClr val="FFFF00"/>
                </a:solidFill>
                <a:effectLst>
                  <a:outerShdw blurRad="38100" dist="38100" dir="2700000" algn="tl">
                    <a:srgbClr val="000000">
                      <a:alpha val="43137"/>
                    </a:srgbClr>
                  </a:outerShdw>
                </a:effectLst>
                <a:latin typeface="Baskerville Old Face" pitchFamily="18" charset="0"/>
              </a:rPr>
              <a:t>Levée</a:t>
            </a:r>
            <a:endParaRPr lang="en-US" sz="5400" b="1" dirty="0" smtClean="0">
              <a:solidFill>
                <a:srgbClr val="FFFF00"/>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410819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lstStyle/>
          <a:p>
            <a:r>
              <a:rPr lang="en-US" sz="3000" b="1" dirty="0">
                <a:latin typeface="Baskerville Old Face" pitchFamily="18" charset="0"/>
              </a:rPr>
              <a:t>In the second painting, Tom is at his morning </a:t>
            </a:r>
            <a:r>
              <a:rPr lang="en-US" sz="3000" b="1" dirty="0" err="1">
                <a:latin typeface="Baskerville Old Face" pitchFamily="18" charset="0"/>
              </a:rPr>
              <a:t>levée</a:t>
            </a:r>
            <a:r>
              <a:rPr lang="en-US" sz="3000" b="1" dirty="0">
                <a:latin typeface="Baskerville Old Face" pitchFamily="18" charset="0"/>
              </a:rPr>
              <a:t> in London, attended by musicians and other hangers-on all dressed in expensive costumes. Surrounding Tom from left to right: a music master at a harpsichord, who was supposed to represent George </a:t>
            </a:r>
            <a:r>
              <a:rPr lang="en-US" sz="3000" b="1" dirty="0" err="1">
                <a:latin typeface="Baskerville Old Face" pitchFamily="18" charset="0"/>
              </a:rPr>
              <a:t>Frideric</a:t>
            </a:r>
            <a:r>
              <a:rPr lang="en-US" sz="3000" b="1" dirty="0">
                <a:latin typeface="Baskerville Old Face" pitchFamily="18" charset="0"/>
              </a:rPr>
              <a:t> Handel; a fencing master; a quarterstaff instructor; a dancing master with a violin; a landscape gardener Charles Bridgeman; an ex-soldier offering to be a bodyguard; a bugler of a fox </a:t>
            </a:r>
            <a:r>
              <a:rPr lang="en-US" sz="3000" b="1" dirty="0" smtClean="0">
                <a:latin typeface="Baskerville Old Face" pitchFamily="18" charset="0"/>
              </a:rPr>
              <a:t>hunt </a:t>
            </a:r>
            <a:r>
              <a:rPr lang="en-US" sz="3000" b="1" dirty="0">
                <a:latin typeface="Baskerville Old Face" pitchFamily="18" charset="0"/>
              </a:rPr>
              <a:t>club. At lower right is a jockey with a silver trophy. The quarterstaff instructor looks disapprovingly on both the fencing and dancing masters. Both masters appear to be in the "French" style, which was a subject Hogarth loathed.</a:t>
            </a:r>
          </a:p>
        </p:txBody>
      </p:sp>
    </p:spTree>
    <p:extLst>
      <p:ext uri="{BB962C8B-B14F-4D97-AF65-F5344CB8AC3E}">
        <p14:creationId xmlns:p14="http://schemas.microsoft.com/office/powerpoint/2010/main" val="93231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457200"/>
            <a:ext cx="8915400" cy="6172200"/>
          </a:xfrm>
        </p:spPr>
        <p:txBody>
          <a:bodyPr/>
          <a:lstStyle/>
          <a:p>
            <a:pPr eaLnBrk="1" hangingPunct="1"/>
            <a:r>
              <a:rPr lang="en-US" sz="4400" b="1" dirty="0" err="1" smtClean="0">
                <a:latin typeface="Baskerville Old Face" pitchFamily="18" charset="0"/>
              </a:rPr>
              <a:t>sat·ire</a:t>
            </a:r>
            <a:r>
              <a:rPr lang="en-US" sz="4400" b="1" dirty="0" smtClean="0">
                <a:latin typeface="Baskerville Old Face" pitchFamily="18" charset="0"/>
              </a:rPr>
              <a:t> (</a:t>
            </a:r>
            <a:r>
              <a:rPr lang="en-US" sz="4400" b="1" dirty="0" err="1" smtClean="0">
                <a:latin typeface="Baskerville Old Face" pitchFamily="18" charset="0"/>
              </a:rPr>
              <a:t>săt'īr</a:t>
            </a:r>
            <a:r>
              <a:rPr lang="en-US" sz="4400" b="1" dirty="0" smtClean="0">
                <a:latin typeface="Baskerville Old Face" pitchFamily="18" charset="0"/>
              </a:rPr>
              <a:t>')  </a:t>
            </a:r>
            <a:r>
              <a:rPr lang="en-US" sz="4400" b="1" i="1" dirty="0" smtClean="0">
                <a:latin typeface="Baskerville Old Face" pitchFamily="18" charset="0"/>
              </a:rPr>
              <a:t>noun</a:t>
            </a:r>
            <a:endParaRPr lang="en-US" sz="4400" b="1" dirty="0" smtClean="0">
              <a:latin typeface="Baskerville Old Face" pitchFamily="18" charset="0"/>
            </a:endParaRPr>
          </a:p>
          <a:p>
            <a:pPr lvl="1" eaLnBrk="1" hangingPunct="1"/>
            <a:r>
              <a:rPr lang="en-US" sz="3000" b="1" u="sng" dirty="0" smtClean="0">
                <a:latin typeface="Baskerville Old Face" pitchFamily="18" charset="0"/>
              </a:rPr>
              <a:t>A literary work in which human vice or folly is attacked through irony, derision, or wit. It aims to improve society by its humorous criticism. </a:t>
            </a:r>
          </a:p>
          <a:p>
            <a:pPr lvl="1" eaLnBrk="1" hangingPunct="1"/>
            <a:r>
              <a:rPr lang="en-US" sz="3000" b="1" dirty="0" smtClean="0">
                <a:latin typeface="Baskerville Old Face" pitchFamily="18" charset="0"/>
              </a:rPr>
              <a:t>A branch of literature constituting such works:</a:t>
            </a:r>
          </a:p>
          <a:p>
            <a:pPr marL="457200" lvl="1" indent="0" eaLnBrk="1" hangingPunct="1">
              <a:buNone/>
            </a:pPr>
            <a:r>
              <a:rPr lang="en-US" sz="3000" b="1" dirty="0">
                <a:latin typeface="Baskerville Old Face" pitchFamily="18" charset="0"/>
              </a:rPr>
              <a:t>	</a:t>
            </a:r>
            <a:r>
              <a:rPr lang="en-US" sz="2400" b="1" i="1" dirty="0" smtClean="0">
                <a:solidFill>
                  <a:srgbClr val="C00000"/>
                </a:solidFill>
                <a:latin typeface="Baskerville Old Face" pitchFamily="18" charset="0"/>
              </a:rPr>
              <a:t>* Mark Twain, Kurt Vonnegut, David Sedaris, John Stewart</a:t>
            </a:r>
          </a:p>
          <a:p>
            <a:pPr lvl="1" eaLnBrk="1" hangingPunct="1"/>
            <a:r>
              <a:rPr lang="en-US" sz="3000" b="1" u="sng" dirty="0" smtClean="0">
                <a:latin typeface="Baskerville Old Face" pitchFamily="18" charset="0"/>
              </a:rPr>
              <a:t>Changing a negative situation by making fun of it.</a:t>
            </a:r>
          </a:p>
          <a:p>
            <a:pPr lvl="1" eaLnBrk="1" hangingPunct="1"/>
            <a:endParaRPr lang="en-US" sz="1600" b="1" u="sng" dirty="0" smtClean="0">
              <a:latin typeface="Baskerville Old Face" pitchFamily="18" charset="0"/>
            </a:endParaRPr>
          </a:p>
          <a:p>
            <a:pPr eaLnBrk="1" hangingPunct="1"/>
            <a:r>
              <a:rPr lang="en-US" sz="3800" b="1" u="sng" dirty="0" smtClean="0">
                <a:latin typeface="Baskerville Old Face" pitchFamily="18" charset="0"/>
              </a:rPr>
              <a:t>Examples:</a:t>
            </a:r>
            <a:r>
              <a:rPr lang="en-US" sz="3800" b="1" dirty="0" smtClean="0">
                <a:latin typeface="Baskerville Old Face" pitchFamily="18" charset="0"/>
              </a:rPr>
              <a:t>  Irony, sarcasm, or wit used to attack and expose folly, vice, or stupidity.</a:t>
            </a:r>
          </a:p>
          <a:p>
            <a:pPr eaLnBrk="1" hangingPunct="1"/>
            <a:endParaRPr lang="en-US" b="1" dirty="0" smtClean="0">
              <a:latin typeface="Baskerville Old Face" pitchFamily="18" charset="0"/>
            </a:endParaRPr>
          </a:p>
          <a:p>
            <a:pPr eaLnBrk="1" hangingPunct="1">
              <a:buFontTx/>
              <a:buNone/>
            </a:pPr>
            <a:endParaRPr lang="en-US" sz="4000" b="1" dirty="0" smtClean="0">
              <a:latin typeface="Baskerville Old Face" pitchFamily="18" charset="0"/>
            </a:endParaRPr>
          </a:p>
        </p:txBody>
      </p:sp>
    </p:spTree>
    <p:extLst>
      <p:ext uri="{BB962C8B-B14F-4D97-AF65-F5344CB8AC3E}">
        <p14:creationId xmlns:p14="http://schemas.microsoft.com/office/powerpoint/2010/main" val="299696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728px-William_Hogarth_027"/>
          <p:cNvPicPr>
            <a:picLocks noGrp="1" noChangeAspect="1" noChangeArrowheads="1"/>
          </p:cNvPicPr>
          <p:nvPr>
            <p:ph idx="1"/>
          </p:nvPr>
        </p:nvPicPr>
        <p:blipFill>
          <a:blip r:embed="rId3" cstate="print">
            <a:lum bright="20000" contrast="30000"/>
            <a:extLst>
              <a:ext uri="{28A0092B-C50C-407E-A947-70E740481C1C}">
                <a14:useLocalDpi xmlns:a14="http://schemas.microsoft.com/office/drawing/2010/main" val="0"/>
              </a:ext>
            </a:extLst>
          </a:blip>
          <a:srcRect t="5239"/>
          <a:stretch>
            <a:fillRect/>
          </a:stretch>
        </p:blipFill>
        <p:spPr>
          <a:xfrm>
            <a:off x="0" y="0"/>
            <a:ext cx="9144000" cy="6891046"/>
          </a:xfrm>
          <a:noFill/>
        </p:spPr>
      </p:pic>
      <p:sp>
        <p:nvSpPr>
          <p:cNvPr id="14338" name="Rectangle 5"/>
          <p:cNvSpPr>
            <a:spLocks noGrp="1" noChangeArrowheads="1"/>
          </p:cNvSpPr>
          <p:nvPr>
            <p:ph type="title"/>
          </p:nvPr>
        </p:nvSpPr>
        <p:spPr>
          <a:xfrm>
            <a:off x="457200" y="-7620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Orgy</a:t>
            </a:r>
          </a:p>
        </p:txBody>
      </p:sp>
    </p:spTree>
    <p:extLst>
      <p:ext uri="{BB962C8B-B14F-4D97-AF65-F5344CB8AC3E}">
        <p14:creationId xmlns:p14="http://schemas.microsoft.com/office/powerpoint/2010/main" val="130109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r>
              <a:rPr lang="en-US" sz="4000" b="1" dirty="0">
                <a:latin typeface="Baskerville Old Face" pitchFamily="18" charset="0"/>
              </a:rPr>
              <a:t>The third painting depicts a wild party or orgy underway at a brothel. The whores are stealing the drunken Tom's watch. On the floor is a night watchman's staff and lantern. The scene takes place at the Rose Tavern, a famous brothel in Covent Garden. The prostitutes have black spots on their faces to cover syphilitic sores.</a:t>
            </a:r>
          </a:p>
        </p:txBody>
      </p:sp>
    </p:spTree>
    <p:extLst>
      <p:ext uri="{BB962C8B-B14F-4D97-AF65-F5344CB8AC3E}">
        <p14:creationId xmlns:p14="http://schemas.microsoft.com/office/powerpoint/2010/main" val="167562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731px-William_Hogarth_02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5608" b="3045"/>
          <a:stretch>
            <a:fillRect/>
          </a:stretch>
        </p:blipFill>
        <p:spPr>
          <a:xfrm>
            <a:off x="0" y="0"/>
            <a:ext cx="9144000" cy="6858000"/>
          </a:xfrm>
          <a:noFill/>
        </p:spPr>
      </p:pic>
      <p:sp>
        <p:nvSpPr>
          <p:cNvPr id="15362" name="Rectangle 5"/>
          <p:cNvSpPr>
            <a:spLocks noGrp="1" noChangeArrowheads="1"/>
          </p:cNvSpPr>
          <p:nvPr>
            <p:ph type="title"/>
          </p:nvPr>
        </p:nvSpPr>
        <p:spPr>
          <a:xfrm>
            <a:off x="457200" y="-7620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Arrest</a:t>
            </a:r>
          </a:p>
        </p:txBody>
      </p:sp>
    </p:spTree>
    <p:extLst>
      <p:ext uri="{BB962C8B-B14F-4D97-AF65-F5344CB8AC3E}">
        <p14:creationId xmlns:p14="http://schemas.microsoft.com/office/powerpoint/2010/main" val="79454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705600"/>
          </a:xfrm>
        </p:spPr>
        <p:txBody>
          <a:bodyPr/>
          <a:lstStyle/>
          <a:p>
            <a:r>
              <a:rPr lang="en-US" sz="2600" b="1" dirty="0">
                <a:latin typeface="Baskerville Old Face" pitchFamily="18" charset="0"/>
              </a:rPr>
              <a:t>In the fourth, he narrowly escapes arrest for debt by Welsh bailiffs (as signified by the leeks, a Welsh emblem, in their hats) as he travels in a sedan chair to a party at St. James's Palace to celebrate Queen Caroline's birthday on Saint David's Day (Saint David is the patron saint of Wales). On this occasion he is saved by the intervention of Sarah Young, the girl he had earlier rejected; she is apparently a dealer in millinery. In comic relief, a man filling a street lantern spills the oil on Tom's head. This is a sly reference to how blessings on a person were accompanied by oil poured on the head. In this case the "blessing" being the "saving" of Tom by Sarah, although </a:t>
            </a:r>
            <a:r>
              <a:rPr lang="en-US" sz="2600" b="1" dirty="0" err="1">
                <a:latin typeface="Baskerville Old Face" pitchFamily="18" charset="0"/>
              </a:rPr>
              <a:t>Rakewell</a:t>
            </a:r>
            <a:r>
              <a:rPr lang="en-US" sz="2600" b="1" dirty="0">
                <a:latin typeface="Baskerville Old Face" pitchFamily="18" charset="0"/>
              </a:rPr>
              <a:t>, being a rake, will not take the moral lesson to heart. In the engraved version, lighting flashes in the sky and a young pickpocket has just emptied Tom's pocket. The painting, however, shows the young thief stealing Tom's cane and has no lightning.</a:t>
            </a:r>
          </a:p>
        </p:txBody>
      </p:sp>
    </p:spTree>
    <p:extLst>
      <p:ext uri="{BB962C8B-B14F-4D97-AF65-F5344CB8AC3E}">
        <p14:creationId xmlns:p14="http://schemas.microsoft.com/office/powerpoint/2010/main" val="312828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725px-William_Hogarth_02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9167"/>
          <a:stretch>
            <a:fillRect/>
          </a:stretch>
        </p:blipFill>
        <p:spPr>
          <a:xfrm>
            <a:off x="0" y="0"/>
            <a:ext cx="9144000" cy="6872560"/>
          </a:xfrm>
          <a:noFill/>
        </p:spPr>
      </p:pic>
      <p:sp>
        <p:nvSpPr>
          <p:cNvPr id="16386" name="Rectangle 5"/>
          <p:cNvSpPr>
            <a:spLocks noGrp="1" noChangeArrowheads="1"/>
          </p:cNvSpPr>
          <p:nvPr>
            <p:ph type="title"/>
          </p:nvPr>
        </p:nvSpPr>
        <p:spPr>
          <a:xfrm>
            <a:off x="381000" y="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Marriage</a:t>
            </a:r>
          </a:p>
        </p:txBody>
      </p:sp>
    </p:spTree>
    <p:extLst>
      <p:ext uri="{BB962C8B-B14F-4D97-AF65-F5344CB8AC3E}">
        <p14:creationId xmlns:p14="http://schemas.microsoft.com/office/powerpoint/2010/main" val="412410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525963"/>
          </a:xfrm>
        </p:spPr>
        <p:txBody>
          <a:bodyPr/>
          <a:lstStyle/>
          <a:p>
            <a:r>
              <a:rPr lang="en-US" sz="4400" b="1" dirty="0">
                <a:latin typeface="Baskerville Old Face" pitchFamily="18" charset="0"/>
              </a:rPr>
              <a:t>In the fifth, Tom attempts to salvage his fortune by marrying a rich but aged and ugly old maid at St </a:t>
            </a:r>
            <a:r>
              <a:rPr lang="en-US" sz="4400" b="1" dirty="0" smtClean="0">
                <a:latin typeface="Baskerville Old Face" pitchFamily="18" charset="0"/>
              </a:rPr>
              <a:t>Marylebone. </a:t>
            </a:r>
            <a:r>
              <a:rPr lang="en-US" sz="4400" b="1" dirty="0">
                <a:latin typeface="Baskerville Old Face" pitchFamily="18" charset="0"/>
              </a:rPr>
              <a:t>In the background Sarah arrives holding their child while her indignant mother struggles with a guest.</a:t>
            </a:r>
          </a:p>
        </p:txBody>
      </p:sp>
    </p:spTree>
    <p:extLst>
      <p:ext uri="{BB962C8B-B14F-4D97-AF65-F5344CB8AC3E}">
        <p14:creationId xmlns:p14="http://schemas.microsoft.com/office/powerpoint/2010/main" val="298103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724px-William_Hogarth_024"/>
          <p:cNvPicPr>
            <a:picLocks noGrp="1" noChangeAspect="1" noChangeArrowheads="1"/>
          </p:cNvPicPr>
          <p:nvPr>
            <p:ph idx="1"/>
          </p:nvPr>
        </p:nvPicPr>
        <p:blipFill>
          <a:blip r:embed="rId3" cstate="print">
            <a:lum bright="10000" contrast="20000"/>
            <a:extLst>
              <a:ext uri="{28A0092B-C50C-407E-A947-70E740481C1C}">
                <a14:useLocalDpi xmlns:a14="http://schemas.microsoft.com/office/drawing/2010/main" val="0"/>
              </a:ext>
            </a:extLst>
          </a:blip>
          <a:srcRect t="9520"/>
          <a:stretch>
            <a:fillRect/>
          </a:stretch>
        </p:blipFill>
        <p:spPr>
          <a:xfrm>
            <a:off x="-1" y="0"/>
            <a:ext cx="9144001" cy="6858000"/>
          </a:xfrm>
          <a:noFill/>
        </p:spPr>
      </p:pic>
      <p:sp>
        <p:nvSpPr>
          <p:cNvPr id="17410" name="Rectangle 5"/>
          <p:cNvSpPr>
            <a:spLocks noGrp="1" noChangeArrowheads="1"/>
          </p:cNvSpPr>
          <p:nvPr>
            <p:ph type="title"/>
          </p:nvPr>
        </p:nvSpPr>
        <p:spPr>
          <a:xfrm>
            <a:off x="381000" y="-76200"/>
            <a:ext cx="8229600" cy="1143000"/>
          </a:xfrm>
        </p:spPr>
        <p:txBody>
          <a:bodyPr/>
          <a:lstStyle/>
          <a:p>
            <a:r>
              <a:rPr lang="en-US" sz="5400" b="1" smtClean="0">
                <a:solidFill>
                  <a:srgbClr val="FFFF00"/>
                </a:solidFill>
                <a:effectLst>
                  <a:outerShdw blurRad="38100" dist="38100" dir="2700000" algn="tl">
                    <a:srgbClr val="000000">
                      <a:alpha val="43137"/>
                    </a:srgbClr>
                  </a:outerShdw>
                </a:effectLst>
                <a:latin typeface="Baskerville Old Face" pitchFamily="18" charset="0"/>
              </a:rPr>
              <a:t>The Gaming House</a:t>
            </a:r>
          </a:p>
        </p:txBody>
      </p:sp>
    </p:spTree>
    <p:extLst>
      <p:ext uri="{BB962C8B-B14F-4D97-AF65-F5344CB8AC3E}">
        <p14:creationId xmlns:p14="http://schemas.microsoft.com/office/powerpoint/2010/main" val="408185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r>
              <a:rPr lang="en-US" sz="4400" b="1" dirty="0">
                <a:latin typeface="Baskerville Old Face" pitchFamily="18" charset="0"/>
              </a:rPr>
              <a:t>The sixth painting shows Tom pleading for the assistance of the Almighty in a gambling den at </a:t>
            </a:r>
            <a:r>
              <a:rPr lang="en-US" sz="4400" b="1" dirty="0" err="1">
                <a:latin typeface="Baskerville Old Face" pitchFamily="18" charset="0"/>
              </a:rPr>
              <a:t>Soho's</a:t>
            </a:r>
            <a:r>
              <a:rPr lang="en-US" sz="4400" b="1" dirty="0">
                <a:latin typeface="Baskerville Old Face" pitchFamily="18" charset="0"/>
              </a:rPr>
              <a:t> White Club after losing his "new fortune." Neither he nor the other obsessive gamblers seem to have noticed a fire breaking out behind them.</a:t>
            </a:r>
          </a:p>
        </p:txBody>
      </p:sp>
    </p:spTree>
    <p:extLst>
      <p:ext uri="{BB962C8B-B14F-4D97-AF65-F5344CB8AC3E}">
        <p14:creationId xmlns:p14="http://schemas.microsoft.com/office/powerpoint/2010/main" val="339726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725px-William_Hogarth_018"/>
          <p:cNvPicPr>
            <a:picLocks noGrp="1" noChangeAspect="1" noChangeArrowheads="1"/>
          </p:cNvPicPr>
          <p:nvPr>
            <p:ph idx="1"/>
          </p:nvPr>
        </p:nvPicPr>
        <p:blipFill>
          <a:blip r:embed="rId3" cstate="print">
            <a:lum bright="10000" contrast="20000"/>
            <a:extLst>
              <a:ext uri="{28A0092B-C50C-407E-A947-70E740481C1C}">
                <a14:useLocalDpi xmlns:a14="http://schemas.microsoft.com/office/drawing/2010/main" val="0"/>
              </a:ext>
            </a:extLst>
          </a:blip>
          <a:srcRect t="9206"/>
          <a:stretch>
            <a:fillRect/>
          </a:stretch>
        </p:blipFill>
        <p:spPr>
          <a:xfrm>
            <a:off x="0" y="0"/>
            <a:ext cx="9144000" cy="6858001"/>
          </a:xfrm>
          <a:noFill/>
        </p:spPr>
      </p:pic>
      <p:sp>
        <p:nvSpPr>
          <p:cNvPr id="18434" name="Rectangle 5"/>
          <p:cNvSpPr>
            <a:spLocks noGrp="1" noChangeArrowheads="1"/>
          </p:cNvSpPr>
          <p:nvPr>
            <p:ph type="title"/>
          </p:nvPr>
        </p:nvSpPr>
        <p:spPr>
          <a:xfrm>
            <a:off x="533400" y="0"/>
            <a:ext cx="8229600" cy="1143000"/>
          </a:xfrm>
        </p:spPr>
        <p:txBody>
          <a:bodyPr/>
          <a:lstStyle/>
          <a:p>
            <a:r>
              <a:rPr lang="en-US" sz="5400" b="1" dirty="0" smtClean="0">
                <a:solidFill>
                  <a:srgbClr val="FFFF00"/>
                </a:solidFill>
                <a:effectLst>
                  <a:outerShdw blurRad="38100" dist="38100" dir="2700000" algn="tl">
                    <a:srgbClr val="000000">
                      <a:alpha val="43137"/>
                    </a:srgbClr>
                  </a:outerShdw>
                </a:effectLst>
                <a:latin typeface="Baskerville Old Face" pitchFamily="18" charset="0"/>
              </a:rPr>
              <a:t>The Prison  </a:t>
            </a:r>
          </a:p>
        </p:txBody>
      </p:sp>
    </p:spTree>
    <p:extLst>
      <p:ext uri="{BB962C8B-B14F-4D97-AF65-F5344CB8AC3E}">
        <p14:creationId xmlns:p14="http://schemas.microsoft.com/office/powerpoint/2010/main" val="209385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48"/>
            <a:ext cx="9144000" cy="6834352"/>
          </a:xfrm>
        </p:spPr>
        <p:txBody>
          <a:bodyPr/>
          <a:lstStyle/>
          <a:p>
            <a:r>
              <a:rPr lang="en-US" b="1" dirty="0">
                <a:latin typeface="Baskerville Old Face" pitchFamily="18" charset="0"/>
              </a:rPr>
              <a:t>All is lost by the seventh painting, and Tom is incarcerated in the notorious Fleet debtor's prison. He ignores the distress of both his angry new (old) wife and faithful Sarah, who cannot help him this time. Both the beer-boy and the jailer demand money from him. Tom begins to go mad, as indicated by both a telescope for celestial observation poking out of the barred window and an alchemy experiment in the background. Besides Tom is a rejected play; another inmate is writing a pamphlet on how to solve the National debt. Above the bed at right is an apparatus for wings, which is more clearly seen in the engraved version at the left.</a:t>
            </a:r>
          </a:p>
        </p:txBody>
      </p:sp>
    </p:spTree>
    <p:extLst>
      <p:ext uri="{BB962C8B-B14F-4D97-AF65-F5344CB8AC3E}">
        <p14:creationId xmlns:p14="http://schemas.microsoft.com/office/powerpoint/2010/main" val="224353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3470"/>
            <a:ext cx="9144000" cy="923330"/>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u="sng" dirty="0" smtClean="0">
                <a:ln w="11430"/>
                <a:solidFill>
                  <a:schemeClr val="tx2">
                    <a:lumMod val="95000"/>
                    <a:lumOff val="5000"/>
                  </a:schemeClr>
                </a:solidFill>
                <a:effectLst>
                  <a:outerShdw blurRad="80000" dist="40000" dir="5040000" algn="tl">
                    <a:srgbClr val="000000">
                      <a:alpha val="30000"/>
                    </a:srgbClr>
                  </a:outerShdw>
                </a:effectLst>
                <a:latin typeface="Baskerville Old Face" pitchFamily="18" charset="0"/>
              </a:rPr>
              <a:t>Types of Satire</a:t>
            </a:r>
            <a:endParaRPr lang="en-US" sz="4800" b="1" dirty="0">
              <a:ln w="11430"/>
              <a:solidFill>
                <a:schemeClr val="tx2">
                  <a:lumMod val="95000"/>
                  <a:lumOff val="5000"/>
                </a:schemeClr>
              </a:solidFill>
              <a:effectLst>
                <a:outerShdw blurRad="80000" dist="40000" dir="5040000" algn="tl">
                  <a:srgbClr val="000000">
                    <a:alpha val="30000"/>
                  </a:srgbClr>
                </a:outerShdw>
              </a:effectLst>
              <a:latin typeface="Baskerville Old Face" pitchFamily="18" charset="0"/>
            </a:endParaRPr>
          </a:p>
        </p:txBody>
      </p:sp>
      <p:pic>
        <p:nvPicPr>
          <p:cNvPr id="64516" name="Picture 4" descr="Image result for types of satire"/>
          <p:cNvPicPr>
            <a:picLocks noChangeAspect="1" noChangeArrowheads="1"/>
          </p:cNvPicPr>
          <p:nvPr/>
        </p:nvPicPr>
        <p:blipFill>
          <a:blip r:embed="rId3" cstate="print"/>
          <a:srcRect/>
          <a:stretch>
            <a:fillRect/>
          </a:stretch>
        </p:blipFill>
        <p:spPr bwMode="auto">
          <a:xfrm>
            <a:off x="831911" y="1143000"/>
            <a:ext cx="7550089" cy="5486400"/>
          </a:xfrm>
          <a:prstGeom prst="rect">
            <a:avLst/>
          </a:prstGeom>
          <a:noFill/>
          <a:ln>
            <a:solidFill>
              <a:schemeClr val="bg1">
                <a:lumMod val="75000"/>
              </a:schemeClr>
            </a:solidFill>
          </a:ln>
        </p:spPr>
      </p:pic>
    </p:spTree>
    <p:extLst>
      <p:ext uri="{BB962C8B-B14F-4D97-AF65-F5344CB8AC3E}">
        <p14:creationId xmlns:p14="http://schemas.microsoft.com/office/powerpoint/2010/main" val="334782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729px-William_Hogarth_019"/>
          <p:cNvPicPr>
            <a:picLocks noGrp="1" noChangeAspect="1" noChangeArrowheads="1"/>
          </p:cNvPicPr>
          <p:nvPr>
            <p:ph idx="1"/>
          </p:nvPr>
        </p:nvPicPr>
        <p:blipFill>
          <a:blip r:embed="rId3" cstate="print">
            <a:lum bright="10000" contrast="20000"/>
            <a:extLst>
              <a:ext uri="{28A0092B-C50C-407E-A947-70E740481C1C}">
                <a14:useLocalDpi xmlns:a14="http://schemas.microsoft.com/office/drawing/2010/main" val="0"/>
              </a:ext>
            </a:extLst>
          </a:blip>
          <a:srcRect t="8699"/>
          <a:stretch>
            <a:fillRect/>
          </a:stretch>
        </p:blipFill>
        <p:spPr>
          <a:xfrm>
            <a:off x="0" y="0"/>
            <a:ext cx="9144000" cy="6858000"/>
          </a:xfrm>
          <a:noFill/>
        </p:spPr>
      </p:pic>
      <p:sp>
        <p:nvSpPr>
          <p:cNvPr id="19458" name="Rectangle 5"/>
          <p:cNvSpPr>
            <a:spLocks noGrp="1" noChangeArrowheads="1"/>
          </p:cNvSpPr>
          <p:nvPr>
            <p:ph type="title"/>
          </p:nvPr>
        </p:nvSpPr>
        <p:spPr>
          <a:xfrm>
            <a:off x="457200" y="-76200"/>
            <a:ext cx="8229600" cy="1143000"/>
          </a:xfrm>
        </p:spPr>
        <p:txBody>
          <a:bodyPr/>
          <a:lstStyle/>
          <a:p>
            <a:r>
              <a:rPr lang="en-US" sz="5400" b="1" smtClean="0">
                <a:solidFill>
                  <a:srgbClr val="FFFF00"/>
                </a:solidFill>
                <a:effectLst>
                  <a:outerShdw blurRad="38100" dist="38100" dir="2700000" algn="tl">
                    <a:srgbClr val="000000">
                      <a:alpha val="43137"/>
                    </a:srgbClr>
                  </a:outerShdw>
                </a:effectLst>
                <a:latin typeface="Baskerville Old Face" pitchFamily="18" charset="0"/>
              </a:rPr>
              <a:t>The Madhouse</a:t>
            </a:r>
          </a:p>
        </p:txBody>
      </p:sp>
    </p:spTree>
    <p:extLst>
      <p:ext uri="{BB962C8B-B14F-4D97-AF65-F5344CB8AC3E}">
        <p14:creationId xmlns:p14="http://schemas.microsoft.com/office/powerpoint/2010/main" val="2592960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36483"/>
            <a:ext cx="9144000" cy="6850117"/>
          </a:xfrm>
        </p:spPr>
        <p:txBody>
          <a:bodyPr/>
          <a:lstStyle/>
          <a:p>
            <a:r>
              <a:rPr lang="en-US" sz="3400" b="1" dirty="0">
                <a:latin typeface="Baskerville Old Face" pitchFamily="18" charset="0"/>
              </a:rPr>
              <a:t>Finally insane and violent, in the eighth painting he ends his days in Bethlehem Hospital (Bedlam), London's celebrated mental asylum. Only Sarah Young is there to comfort him, but </a:t>
            </a:r>
            <a:r>
              <a:rPr lang="en-US" sz="3400" b="1" dirty="0" err="1">
                <a:latin typeface="Baskerville Old Face" pitchFamily="18" charset="0"/>
              </a:rPr>
              <a:t>Rakewell</a:t>
            </a:r>
            <a:r>
              <a:rPr lang="en-US" sz="3400" b="1" dirty="0">
                <a:latin typeface="Baskerville Old Face" pitchFamily="18" charset="0"/>
              </a:rPr>
              <a:t> continues to ignore her. While some of the details in these pictures may appear disturbing to modern eyes, they were commonplace in Hogarth's day. For example, the fashionably dressed women in this last painting have come to the asylum as a social occasion, to be entertained by the bizarre antics of the inmates.</a:t>
            </a:r>
          </a:p>
        </p:txBody>
      </p:sp>
    </p:spTree>
    <p:extLst>
      <p:ext uri="{BB962C8B-B14F-4D97-AF65-F5344CB8AC3E}">
        <p14:creationId xmlns:p14="http://schemas.microsoft.com/office/powerpoint/2010/main" val="1060912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latin typeface="Baskerville Old Face" pitchFamily="18" charset="0"/>
              </a:rPr>
              <a:t>Exit Slip</a:t>
            </a:r>
            <a:endParaRPr lang="en-US" sz="5400" b="1" u="sng" dirty="0">
              <a:latin typeface="Baskerville Old Face" pitchFamily="18" charset="0"/>
            </a:endParaRPr>
          </a:p>
        </p:txBody>
      </p:sp>
      <p:sp>
        <p:nvSpPr>
          <p:cNvPr id="3" name="Content Placeholder 2"/>
          <p:cNvSpPr>
            <a:spLocks noGrp="1"/>
          </p:cNvSpPr>
          <p:nvPr>
            <p:ph idx="1"/>
          </p:nvPr>
        </p:nvSpPr>
        <p:spPr>
          <a:xfrm>
            <a:off x="304800" y="1447800"/>
            <a:ext cx="8686800" cy="4525963"/>
          </a:xfrm>
        </p:spPr>
        <p:txBody>
          <a:bodyPr/>
          <a:lstStyle/>
          <a:p>
            <a:pPr>
              <a:buNone/>
            </a:pPr>
            <a:r>
              <a:rPr lang="en-US" sz="3600" b="1" dirty="0" smtClean="0">
                <a:latin typeface="Baskerville Old Face" pitchFamily="18" charset="0"/>
              </a:rPr>
              <a:t>1) Define satire</a:t>
            </a:r>
          </a:p>
          <a:p>
            <a:pPr>
              <a:buNone/>
            </a:pPr>
            <a:r>
              <a:rPr lang="en-US" sz="3600" b="1" dirty="0" smtClean="0">
                <a:latin typeface="Baskerville Old Face" pitchFamily="18" charset="0"/>
              </a:rPr>
              <a:t>2) Name the three types of satire.</a:t>
            </a:r>
          </a:p>
          <a:p>
            <a:pPr>
              <a:buNone/>
            </a:pPr>
            <a:r>
              <a:rPr lang="en-US" sz="3600" b="1" dirty="0" smtClean="0">
                <a:latin typeface="Baskerville Old Face" pitchFamily="18" charset="0"/>
              </a:rPr>
              <a:t>3) Why was Swift’s proposal to eat Irish children to curb the population boom satire?</a:t>
            </a:r>
          </a:p>
          <a:p>
            <a:pPr>
              <a:buNone/>
            </a:pPr>
            <a:r>
              <a:rPr lang="en-US" sz="3600" b="1" dirty="0" smtClean="0">
                <a:latin typeface="Baskerville Old Face" pitchFamily="18" charset="0"/>
              </a:rPr>
              <a:t>4) Summarize </a:t>
            </a:r>
            <a:r>
              <a:rPr lang="en-US" sz="3600" b="1" smtClean="0">
                <a:latin typeface="Baskerville Old Face" pitchFamily="18" charset="0"/>
              </a:rPr>
              <a:t>why </a:t>
            </a:r>
            <a:r>
              <a:rPr lang="en-US" sz="3600" b="1" i="1" smtClean="0">
                <a:latin typeface="Baskerville Old Face" pitchFamily="18" charset="0"/>
              </a:rPr>
              <a:t>A Rake’s Progress, </a:t>
            </a:r>
            <a:r>
              <a:rPr lang="en-US" sz="3600" b="1" smtClean="0">
                <a:latin typeface="Baskerville Old Face" pitchFamily="18" charset="0"/>
              </a:rPr>
              <a:t>by </a:t>
            </a:r>
            <a:r>
              <a:rPr lang="en-US" sz="3600" b="1" smtClean="0">
                <a:latin typeface="Baskerville Old Face" pitchFamily="18" charset="0"/>
              </a:rPr>
              <a:t>Hogarth, </a:t>
            </a:r>
            <a:r>
              <a:rPr lang="en-US" sz="3600" b="1" dirty="0" smtClean="0">
                <a:latin typeface="Baskerville Old Face" pitchFamily="18" charset="0"/>
              </a:rPr>
              <a:t>is considered satire. </a:t>
            </a:r>
            <a:endParaRPr lang="en-US" sz="3600" b="1" dirty="0">
              <a:latin typeface="Baskerville Old Face" pitchFamily="18" charset="0"/>
            </a:endParaRPr>
          </a:p>
        </p:txBody>
      </p:sp>
    </p:spTree>
    <p:extLst>
      <p:ext uri="{BB962C8B-B14F-4D97-AF65-F5344CB8AC3E}">
        <p14:creationId xmlns:p14="http://schemas.microsoft.com/office/powerpoint/2010/main" val="565557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6400800"/>
          </a:xfrm>
        </p:spPr>
        <p:txBody>
          <a:bodyPr/>
          <a:lstStyle/>
          <a:p>
            <a:pPr>
              <a:buNone/>
            </a:pPr>
            <a:r>
              <a:rPr lang="en-US" b="1" u="sng" dirty="0" smtClean="0">
                <a:latin typeface="Baskerville Old Face" pitchFamily="18" charset="0"/>
              </a:rPr>
              <a:t>Objective</a:t>
            </a:r>
            <a:r>
              <a:rPr lang="en-US" b="1" dirty="0" smtClean="0">
                <a:latin typeface="Baskerville Old Face" pitchFamily="18" charset="0"/>
              </a:rPr>
              <a:t>: </a:t>
            </a:r>
          </a:p>
          <a:p>
            <a:pPr lvl="1"/>
            <a:r>
              <a:rPr lang="en-US" b="1" dirty="0" smtClean="0">
                <a:latin typeface="Baskerville Old Face" pitchFamily="18" charset="0"/>
              </a:rPr>
              <a:t>To demonstrate your knowledge of satire in visual art</a:t>
            </a:r>
          </a:p>
          <a:p>
            <a:pPr>
              <a:buNone/>
            </a:pPr>
            <a:r>
              <a:rPr lang="en-US" b="1" u="sng" dirty="0" smtClean="0">
                <a:latin typeface="Baskerville Old Face" pitchFamily="18" charset="0"/>
              </a:rPr>
              <a:t>Assignment</a:t>
            </a:r>
            <a:r>
              <a:rPr lang="en-US" b="1" dirty="0" smtClean="0">
                <a:latin typeface="Baskerville Old Face" pitchFamily="18" charset="0"/>
              </a:rPr>
              <a:t>: </a:t>
            </a:r>
          </a:p>
          <a:p>
            <a:pPr lvl="1"/>
            <a:r>
              <a:rPr lang="en-US" b="1" dirty="0" smtClean="0">
                <a:latin typeface="Baskerville Old Face" pitchFamily="18" charset="0"/>
              </a:rPr>
              <a:t>In pairs, make a poster that analyzes </a:t>
            </a:r>
            <a:r>
              <a:rPr lang="en-US" b="1" i="1" dirty="0" smtClean="0">
                <a:latin typeface="Baskerville Old Face" pitchFamily="18" charset="0"/>
              </a:rPr>
              <a:t>A Rake’s Progress</a:t>
            </a:r>
            <a:r>
              <a:rPr lang="en-US" b="1" dirty="0" smtClean="0">
                <a:latin typeface="Baskerville Old Face" pitchFamily="18" charset="0"/>
              </a:rPr>
              <a:t> by completing the following: </a:t>
            </a:r>
          </a:p>
          <a:p>
            <a:pPr lvl="2"/>
            <a:r>
              <a:rPr lang="en-US" sz="2600" b="1" dirty="0" smtClean="0">
                <a:latin typeface="Baskerville Old Face" pitchFamily="18" charset="0"/>
              </a:rPr>
              <a:t>Title your poster “Satire in </a:t>
            </a:r>
            <a:r>
              <a:rPr lang="en-US" sz="2600" b="1" i="1" dirty="0" smtClean="0">
                <a:latin typeface="Baskerville Old Face" pitchFamily="18" charset="0"/>
              </a:rPr>
              <a:t>A Rake’s Progress</a:t>
            </a:r>
            <a:r>
              <a:rPr lang="en-US" sz="2600" b="1" dirty="0" smtClean="0">
                <a:latin typeface="Baskerville Old Face" pitchFamily="18" charset="0"/>
              </a:rPr>
              <a:t>” </a:t>
            </a:r>
          </a:p>
          <a:p>
            <a:pPr lvl="2"/>
            <a:r>
              <a:rPr lang="en-US" sz="2600" b="1" dirty="0" smtClean="0">
                <a:latin typeface="Baskerville Old Face" pitchFamily="18" charset="0"/>
              </a:rPr>
              <a:t>In pairs match the eight images to the correct description.</a:t>
            </a:r>
          </a:p>
          <a:p>
            <a:pPr lvl="2"/>
            <a:r>
              <a:rPr lang="en-US" sz="2600" b="1" dirty="0" smtClean="0">
                <a:latin typeface="Baskerville Old Face" pitchFamily="18" charset="0"/>
              </a:rPr>
              <a:t>Glue these images, with their descriptions, in order on your poster</a:t>
            </a:r>
          </a:p>
          <a:p>
            <a:pPr lvl="2"/>
            <a:r>
              <a:rPr lang="en-US" sz="2600" b="1" dirty="0" smtClean="0">
                <a:latin typeface="Baskerville Old Face" pitchFamily="18" charset="0"/>
              </a:rPr>
              <a:t>Summarize the rise and fall of Tom </a:t>
            </a:r>
            <a:r>
              <a:rPr lang="en-US" sz="2600" b="1" dirty="0" err="1" smtClean="0">
                <a:latin typeface="Baskerville Old Face" pitchFamily="18" charset="0"/>
              </a:rPr>
              <a:t>Rakewell</a:t>
            </a:r>
            <a:endParaRPr lang="en-US" sz="2600" b="1" dirty="0" smtClean="0">
              <a:latin typeface="Baskerville Old Face" pitchFamily="18" charset="0"/>
            </a:endParaRPr>
          </a:p>
          <a:p>
            <a:pPr lvl="2"/>
            <a:r>
              <a:rPr lang="en-US" sz="2600" b="1" dirty="0" smtClean="0">
                <a:latin typeface="Baskerville Old Face" pitchFamily="18" charset="0"/>
              </a:rPr>
              <a:t>Evaluation: Why is this series a satire?</a:t>
            </a:r>
          </a:p>
          <a:p>
            <a:endParaRPr lang="en-US" b="1" dirty="0" smtClean="0">
              <a:latin typeface="Baskerville Old Face" pitchFamily="18" charset="0"/>
            </a:endParaRPr>
          </a:p>
          <a:p>
            <a:endParaRPr lang="en-US" b="1" dirty="0">
              <a:latin typeface="Baskerville Old Face" pitchFamily="18" charset="0"/>
            </a:endParaRPr>
          </a:p>
        </p:txBody>
      </p:sp>
      <p:pic>
        <p:nvPicPr>
          <p:cNvPr id="4098" name="Picture 2" descr="C:\Users\lgallicchio\AppData\Local\Microsoft\Windows\Temporary Internet Files\Content.IE5\LWN3F3X2\MC900078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881" y="152400"/>
            <a:ext cx="1407319" cy="12424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6555" y="152400"/>
            <a:ext cx="4977645" cy="646331"/>
          </a:xfrm>
          <a:prstGeom prst="rect">
            <a:avLst/>
          </a:prstGeom>
        </p:spPr>
        <p:txBody>
          <a:bodyPr wrap="none">
            <a:spAutoFit/>
          </a:bodyPr>
          <a:lstStyle/>
          <a:p>
            <a:pPr>
              <a:buNone/>
            </a:pPr>
            <a:r>
              <a:rPr lang="en-US" sz="3600" b="1" i="1" u="sng" dirty="0" smtClean="0">
                <a:latin typeface="Baskerville Old Face" pitchFamily="18" charset="0"/>
              </a:rPr>
              <a:t>A Rake’s Progress</a:t>
            </a:r>
            <a:r>
              <a:rPr lang="en-US" sz="3600" b="1" u="sng" dirty="0" smtClean="0">
                <a:latin typeface="Baskerville Old Face" pitchFamily="18" charset="0"/>
              </a:rPr>
              <a:t> Activity</a:t>
            </a:r>
          </a:p>
        </p:txBody>
      </p:sp>
    </p:spTree>
    <p:extLst>
      <p:ext uri="{BB962C8B-B14F-4D97-AF65-F5344CB8AC3E}">
        <p14:creationId xmlns:p14="http://schemas.microsoft.com/office/powerpoint/2010/main" val="2750817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Baskerville Old Face" pitchFamily="18" charset="0"/>
              </a:rPr>
              <a:t>Poster Outline</a:t>
            </a:r>
            <a:endParaRPr lang="en-US" b="1" u="sng" dirty="0">
              <a:latin typeface="Baskerville Old Face" pitchFamily="18" charset="0"/>
            </a:endParaRPr>
          </a:p>
        </p:txBody>
      </p:sp>
      <p:sp>
        <p:nvSpPr>
          <p:cNvPr id="4" name="Rectangle 3"/>
          <p:cNvSpPr/>
          <p:nvPr/>
        </p:nvSpPr>
        <p:spPr>
          <a:xfrm>
            <a:off x="381000" y="1524000"/>
            <a:ext cx="84582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a:solidFill>
                <a:srgbClr val="FF0000"/>
              </a:solidFill>
              <a:latin typeface="Baskerville Old Face" pitchFamily="18" charset="0"/>
            </a:endParaRPr>
          </a:p>
          <a:p>
            <a:pPr algn="ctr"/>
            <a:endParaRPr lang="en-US" sz="3200" b="1" i="1" dirty="0" smtClean="0">
              <a:solidFill>
                <a:srgbClr val="FF0000"/>
              </a:solidFill>
              <a:latin typeface="Baskerville Old Face" pitchFamily="18" charset="0"/>
            </a:endParaRPr>
          </a:p>
          <a:p>
            <a:pPr algn="ctr"/>
            <a:endParaRPr lang="en-US" sz="3200" b="1" i="1" dirty="0" smtClean="0">
              <a:solidFill>
                <a:srgbClr val="FF0000"/>
              </a:solidFill>
              <a:latin typeface="Baskerville Old Face" pitchFamily="18" charset="0"/>
            </a:endParaRPr>
          </a:p>
          <a:p>
            <a:pPr algn="ctr"/>
            <a:endParaRPr lang="en-US" sz="3200" b="1" dirty="0" smtClean="0">
              <a:solidFill>
                <a:srgbClr val="FF0000"/>
              </a:solidFill>
              <a:latin typeface="Baskerville Old Face" pitchFamily="18" charset="0"/>
            </a:endParaRPr>
          </a:p>
          <a:p>
            <a:pPr algn="ctr"/>
            <a:endParaRPr lang="en-US" sz="3200" b="1" dirty="0" smtClean="0">
              <a:solidFill>
                <a:srgbClr val="FF0000"/>
              </a:solidFill>
              <a:latin typeface="Baskerville Old Face" pitchFamily="18" charset="0"/>
            </a:endParaRPr>
          </a:p>
          <a:p>
            <a:pPr algn="ctr"/>
            <a:endParaRPr lang="en-US" sz="3200" b="1" dirty="0">
              <a:solidFill>
                <a:srgbClr val="FF0000"/>
              </a:solidFill>
              <a:latin typeface="Baskerville Old Face" pitchFamily="18" charset="0"/>
            </a:endParaRPr>
          </a:p>
          <a:p>
            <a:pPr algn="ctr"/>
            <a:endParaRPr lang="en-US" sz="3200" b="1" dirty="0">
              <a:solidFill>
                <a:srgbClr val="FF0000"/>
              </a:solidFill>
              <a:latin typeface="Baskerville Old Face" pitchFamily="18" charset="0"/>
            </a:endParaRPr>
          </a:p>
        </p:txBody>
      </p:sp>
      <p:sp>
        <p:nvSpPr>
          <p:cNvPr id="5" name="Rectangle 4"/>
          <p:cNvSpPr/>
          <p:nvPr/>
        </p:nvSpPr>
        <p:spPr>
          <a:xfrm>
            <a:off x="533400" y="5638800"/>
            <a:ext cx="81534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800" b="1" dirty="0" smtClean="0">
              <a:solidFill>
                <a:srgbClr val="FF0000"/>
              </a:solidFill>
              <a:latin typeface="Baskerville Old Face" pitchFamily="18" charset="0"/>
            </a:endParaRPr>
          </a:p>
          <a:p>
            <a:pPr algn="ctr"/>
            <a:r>
              <a:rPr lang="en-US" sz="2800" b="1" dirty="0" smtClean="0">
                <a:solidFill>
                  <a:srgbClr val="FF0000"/>
                </a:solidFill>
                <a:latin typeface="Baskerville Old Face" pitchFamily="18" charset="0"/>
              </a:rPr>
              <a:t>Evaluation: Why </a:t>
            </a:r>
            <a:r>
              <a:rPr lang="en-US" sz="2800" b="1" dirty="0">
                <a:solidFill>
                  <a:srgbClr val="FF0000"/>
                </a:solidFill>
                <a:latin typeface="Baskerville Old Face" pitchFamily="18" charset="0"/>
              </a:rPr>
              <a:t>is this series a satire?</a:t>
            </a:r>
          </a:p>
          <a:p>
            <a:pPr algn="ctr"/>
            <a:endParaRPr lang="en-US" sz="2800" b="1" dirty="0">
              <a:latin typeface="Baskerville Old Face" pitchFamily="18" charset="0"/>
            </a:endParaRPr>
          </a:p>
        </p:txBody>
      </p:sp>
      <p:sp>
        <p:nvSpPr>
          <p:cNvPr id="6" name="Rectangle 5"/>
          <p:cNvSpPr/>
          <p:nvPr/>
        </p:nvSpPr>
        <p:spPr>
          <a:xfrm>
            <a:off x="685800" y="1524000"/>
            <a:ext cx="78486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solidFill>
                  <a:srgbClr val="FF0000"/>
                </a:solidFill>
                <a:latin typeface="Baskerville Old Face" pitchFamily="18" charset="0"/>
              </a:rPr>
              <a:t>Title of Poster: “Satire in </a:t>
            </a:r>
            <a:r>
              <a:rPr lang="en-US" sz="2800" b="1" i="1" dirty="0">
                <a:solidFill>
                  <a:srgbClr val="FF0000"/>
                </a:solidFill>
                <a:latin typeface="Baskerville Old Face" pitchFamily="18" charset="0"/>
              </a:rPr>
              <a:t>A Rake’s Progress</a:t>
            </a:r>
            <a:r>
              <a:rPr lang="en-US" sz="2800" b="1" i="1" dirty="0" smtClean="0">
                <a:solidFill>
                  <a:srgbClr val="FF0000"/>
                </a:solidFill>
                <a:latin typeface="Baskerville Old Face" pitchFamily="18" charset="0"/>
              </a:rPr>
              <a:t>”</a:t>
            </a:r>
            <a:endParaRPr lang="en-US" sz="2800" b="1" i="1" dirty="0">
              <a:solidFill>
                <a:srgbClr val="FF0000"/>
              </a:solidFill>
              <a:latin typeface="Baskerville Old Face" pitchFamily="18" charset="0"/>
            </a:endParaRPr>
          </a:p>
        </p:txBody>
      </p:sp>
      <p:sp>
        <p:nvSpPr>
          <p:cNvPr id="7" name="Rectangle 6"/>
          <p:cNvSpPr/>
          <p:nvPr/>
        </p:nvSpPr>
        <p:spPr>
          <a:xfrm>
            <a:off x="685800" y="4419600"/>
            <a:ext cx="78486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solidFill>
                  <a:srgbClr val="FF0000"/>
                </a:solidFill>
                <a:latin typeface="Baskerville Old Face" pitchFamily="18" charset="0"/>
              </a:rPr>
              <a:t>Summary: The Rise and Fall of Tom </a:t>
            </a:r>
            <a:r>
              <a:rPr lang="en-US" sz="2800" b="1" dirty="0" err="1">
                <a:solidFill>
                  <a:srgbClr val="FF0000"/>
                </a:solidFill>
                <a:latin typeface="Baskerville Old Face" pitchFamily="18" charset="0"/>
              </a:rPr>
              <a:t>Rakewell</a:t>
            </a:r>
            <a:endParaRPr lang="en-US" sz="2800" b="1" dirty="0">
              <a:solidFill>
                <a:srgbClr val="FF0000"/>
              </a:solidFill>
              <a:latin typeface="Baskerville Old Face" pitchFamily="18" charset="0"/>
            </a:endParaRPr>
          </a:p>
          <a:p>
            <a:pPr algn="ctr"/>
            <a:endParaRPr lang="en-US" sz="2800" b="1" dirty="0">
              <a:latin typeface="Baskerville Old Face" pitchFamily="18" charset="0"/>
            </a:endParaRPr>
          </a:p>
        </p:txBody>
      </p:sp>
      <p:sp>
        <p:nvSpPr>
          <p:cNvPr id="8" name="Rectangle 7"/>
          <p:cNvSpPr/>
          <p:nvPr/>
        </p:nvSpPr>
        <p:spPr>
          <a:xfrm>
            <a:off x="504497" y="2439714"/>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Baskerville Old Face" pitchFamily="18" charset="0"/>
              </a:rPr>
              <a:t>Picture</a:t>
            </a:r>
            <a:r>
              <a:rPr lang="en-US" sz="2000" b="1" dirty="0" smtClean="0">
                <a:latin typeface="Baskerville Old Face" pitchFamily="18" charset="0"/>
              </a:rPr>
              <a:t> </a:t>
            </a:r>
            <a:endParaRPr lang="en-US" sz="2000" b="1" dirty="0">
              <a:latin typeface="Baskerville Old Face" pitchFamily="18" charset="0"/>
            </a:endParaRPr>
          </a:p>
        </p:txBody>
      </p:sp>
      <p:sp>
        <p:nvSpPr>
          <p:cNvPr id="9" name="Rectangle 8"/>
          <p:cNvSpPr/>
          <p:nvPr/>
        </p:nvSpPr>
        <p:spPr>
          <a:xfrm>
            <a:off x="1492470" y="2439714"/>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0" name="Rectangle 9"/>
          <p:cNvSpPr/>
          <p:nvPr/>
        </p:nvSpPr>
        <p:spPr>
          <a:xfrm>
            <a:off x="7782910" y="243840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1" name="Rectangle 10"/>
          <p:cNvSpPr/>
          <p:nvPr/>
        </p:nvSpPr>
        <p:spPr>
          <a:xfrm>
            <a:off x="2514600" y="2439714"/>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2" name="Rectangle 11"/>
          <p:cNvSpPr/>
          <p:nvPr/>
        </p:nvSpPr>
        <p:spPr>
          <a:xfrm>
            <a:off x="3633951" y="243840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3" name="Rectangle 12"/>
          <p:cNvSpPr/>
          <p:nvPr/>
        </p:nvSpPr>
        <p:spPr>
          <a:xfrm>
            <a:off x="4610100" y="2439714"/>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4" name="Rectangle 13"/>
          <p:cNvSpPr/>
          <p:nvPr/>
        </p:nvSpPr>
        <p:spPr>
          <a:xfrm>
            <a:off x="5715000" y="2439714"/>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5" name="Rectangle 14"/>
          <p:cNvSpPr/>
          <p:nvPr/>
        </p:nvSpPr>
        <p:spPr>
          <a:xfrm>
            <a:off x="6831724" y="243840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askerville Old Face" pitchFamily="18" charset="0"/>
              </a:rPr>
              <a:t>Picture</a:t>
            </a:r>
            <a:endParaRPr lang="en-US" sz="2000" b="1" dirty="0">
              <a:latin typeface="Baskerville Old Face" pitchFamily="18" charset="0"/>
            </a:endParaRPr>
          </a:p>
        </p:txBody>
      </p:sp>
      <p:sp>
        <p:nvSpPr>
          <p:cNvPr id="16" name="Rectangle 15"/>
          <p:cNvSpPr/>
          <p:nvPr/>
        </p:nvSpPr>
        <p:spPr>
          <a:xfrm>
            <a:off x="381000" y="3124200"/>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17" name="Rectangle 16"/>
          <p:cNvSpPr/>
          <p:nvPr/>
        </p:nvSpPr>
        <p:spPr>
          <a:xfrm>
            <a:off x="1447800"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19" name="Rectangle 18"/>
          <p:cNvSpPr/>
          <p:nvPr/>
        </p:nvSpPr>
        <p:spPr>
          <a:xfrm>
            <a:off x="3505199"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20" name="Rectangle 19"/>
          <p:cNvSpPr/>
          <p:nvPr/>
        </p:nvSpPr>
        <p:spPr>
          <a:xfrm>
            <a:off x="2498834"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21" name="Rectangle 20"/>
          <p:cNvSpPr/>
          <p:nvPr/>
        </p:nvSpPr>
        <p:spPr>
          <a:xfrm>
            <a:off x="4571999"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22" name="Rectangle 21"/>
          <p:cNvSpPr/>
          <p:nvPr/>
        </p:nvSpPr>
        <p:spPr>
          <a:xfrm>
            <a:off x="5638800" y="3118945"/>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23" name="Rectangle 22"/>
          <p:cNvSpPr/>
          <p:nvPr/>
        </p:nvSpPr>
        <p:spPr>
          <a:xfrm>
            <a:off x="6716110"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
        <p:nvSpPr>
          <p:cNvPr id="24" name="Rectangle 23"/>
          <p:cNvSpPr/>
          <p:nvPr/>
        </p:nvSpPr>
        <p:spPr>
          <a:xfrm>
            <a:off x="7706710" y="3137338"/>
            <a:ext cx="1066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Baskerville Old Face" pitchFamily="18" charset="0"/>
              </a:rPr>
              <a:t>Subject</a:t>
            </a:r>
            <a:r>
              <a:rPr lang="en-US" sz="2000" b="1" dirty="0" smtClean="0">
                <a:latin typeface="Baskerville Old Face" pitchFamily="18" charset="0"/>
              </a:rPr>
              <a:t> </a:t>
            </a:r>
            <a:endParaRPr lang="en-US" sz="2000" b="1" dirty="0">
              <a:latin typeface="Baskerville Old Face" pitchFamily="18" charset="0"/>
            </a:endParaRPr>
          </a:p>
        </p:txBody>
      </p:sp>
    </p:spTree>
    <p:extLst>
      <p:ext uri="{BB962C8B-B14F-4D97-AF65-F5344CB8AC3E}">
        <p14:creationId xmlns:p14="http://schemas.microsoft.com/office/powerpoint/2010/main" val="275870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76200"/>
            <a:ext cx="8839200" cy="1600200"/>
          </a:xfrm>
        </p:spPr>
        <p:txBody>
          <a:bodyPr/>
          <a:lstStyle/>
          <a:p>
            <a:pPr marL="0" indent="0">
              <a:buNone/>
            </a:pPr>
            <a:r>
              <a:rPr lang="en-US" sz="3400" b="1" dirty="0" smtClean="0">
                <a:latin typeface="Baskerville Old Face" pitchFamily="18" charset="0"/>
              </a:rPr>
              <a:t>1) </a:t>
            </a:r>
            <a:r>
              <a:rPr lang="en-US" sz="3400" b="1" u="sng" dirty="0" err="1" smtClean="0">
                <a:latin typeface="Baskerville Old Face" pitchFamily="18" charset="0"/>
              </a:rPr>
              <a:t>Horatian</a:t>
            </a:r>
            <a:r>
              <a:rPr lang="en-US" sz="3400" b="1" dirty="0" smtClean="0">
                <a:latin typeface="Baskerville Old Face" pitchFamily="18" charset="0"/>
              </a:rPr>
              <a:t>:  </a:t>
            </a:r>
            <a:r>
              <a:rPr lang="en-US" sz="3400" b="1" u="sng" dirty="0" smtClean="0">
                <a:latin typeface="Baskerville Old Face" pitchFamily="18" charset="0"/>
              </a:rPr>
              <a:t>gentle</a:t>
            </a:r>
            <a:r>
              <a:rPr lang="en-US" sz="3400" b="1" dirty="0" smtClean="0">
                <a:latin typeface="Baskerville Old Face" pitchFamily="18" charset="0"/>
              </a:rPr>
              <a:t>, </a:t>
            </a:r>
            <a:r>
              <a:rPr lang="en-US" sz="3400" b="1" u="sng" dirty="0" smtClean="0">
                <a:latin typeface="Baskerville Old Face" pitchFamily="18" charset="0"/>
              </a:rPr>
              <a:t>sympathetic</a:t>
            </a:r>
            <a:r>
              <a:rPr lang="en-US" sz="3400" b="1" dirty="0" smtClean="0">
                <a:latin typeface="Baskerville Old Face" pitchFamily="18" charset="0"/>
              </a:rPr>
              <a:t> satire where the </a:t>
            </a:r>
            <a:r>
              <a:rPr lang="en-US" sz="3400" b="1" u="sng" dirty="0" smtClean="0">
                <a:latin typeface="Baskerville Old Face" pitchFamily="18" charset="0"/>
              </a:rPr>
              <a:t>subject</a:t>
            </a:r>
            <a:r>
              <a:rPr lang="en-US" sz="3400" b="1" dirty="0" smtClean="0">
                <a:latin typeface="Baskerville Old Face" pitchFamily="18" charset="0"/>
              </a:rPr>
              <a:t> is mildly made fun of with light joking. </a:t>
            </a:r>
          </a:p>
          <a:p>
            <a:pPr lvl="1"/>
            <a:endParaRPr lang="en-US" sz="3400" b="1" dirty="0" smtClean="0">
              <a:latin typeface="Baskerville Old Face" pitchFamily="18" charset="0"/>
            </a:endParaRPr>
          </a:p>
        </p:txBody>
      </p:sp>
      <p:pic>
        <p:nvPicPr>
          <p:cNvPr id="5" name="Picture 2" descr="Related image"/>
          <p:cNvPicPr>
            <a:picLocks noChangeAspect="1" noChangeArrowheads="1"/>
          </p:cNvPicPr>
          <p:nvPr/>
        </p:nvPicPr>
        <p:blipFill>
          <a:blip r:embed="rId3" cstate="print"/>
          <a:srcRect l="2727" r="3636" b="3698"/>
          <a:stretch>
            <a:fillRect/>
          </a:stretch>
        </p:blipFill>
        <p:spPr bwMode="auto">
          <a:xfrm>
            <a:off x="685800" y="1295400"/>
            <a:ext cx="7848600" cy="5334000"/>
          </a:xfrm>
          <a:prstGeom prst="rect">
            <a:avLst/>
          </a:prstGeom>
          <a:noFill/>
          <a:ln>
            <a:solidFill>
              <a:schemeClr val="bg1">
                <a:lumMod val="75000"/>
              </a:schemeClr>
            </a:solidFill>
          </a:ln>
        </p:spPr>
      </p:pic>
    </p:spTree>
    <p:extLst>
      <p:ext uri="{BB962C8B-B14F-4D97-AF65-F5344CB8AC3E}">
        <p14:creationId xmlns:p14="http://schemas.microsoft.com/office/powerpoint/2010/main" val="334782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152400"/>
            <a:ext cx="3581400" cy="6096000"/>
          </a:xfrm>
        </p:spPr>
        <p:txBody>
          <a:bodyPr/>
          <a:lstStyle/>
          <a:p>
            <a:pPr marL="0" indent="0">
              <a:buNone/>
            </a:pPr>
            <a:r>
              <a:rPr lang="en-US" sz="3400" b="1" dirty="0" smtClean="0">
                <a:latin typeface="Baskerville Old Face" pitchFamily="18" charset="0"/>
              </a:rPr>
              <a:t>2) </a:t>
            </a:r>
            <a:r>
              <a:rPr lang="en-US" sz="3400" b="1" u="sng" dirty="0" err="1" smtClean="0">
                <a:latin typeface="Baskerville Old Face" pitchFamily="18" charset="0"/>
              </a:rPr>
              <a:t>Juvenalian</a:t>
            </a:r>
            <a:r>
              <a:rPr lang="en-US" sz="3400" b="1" u="sng" dirty="0" smtClean="0">
                <a:latin typeface="Baskerville Old Face" pitchFamily="18" charset="0"/>
              </a:rPr>
              <a:t>:</a:t>
            </a:r>
          </a:p>
          <a:p>
            <a:pPr marL="0" lvl="1" indent="0">
              <a:buNone/>
            </a:pPr>
            <a:r>
              <a:rPr lang="en-US" sz="3400" b="1" u="sng" dirty="0" smtClean="0">
                <a:latin typeface="Baskerville Old Face" pitchFamily="18" charset="0"/>
              </a:rPr>
              <a:t>harsher</a:t>
            </a:r>
            <a:r>
              <a:rPr lang="en-US" sz="3400" b="1" dirty="0" smtClean="0">
                <a:latin typeface="Baskerville Old Face" pitchFamily="18" charset="0"/>
              </a:rPr>
              <a:t> </a:t>
            </a:r>
            <a:r>
              <a:rPr lang="en-US" sz="3400" b="1" dirty="0">
                <a:latin typeface="Baskerville Old Face" pitchFamily="18" charset="0"/>
              </a:rPr>
              <a:t>form that uses contempt and condemnation toward the subject. </a:t>
            </a:r>
            <a:endParaRPr lang="en-US" sz="3400" b="1" u="sng" dirty="0" smtClean="0">
              <a:latin typeface="Baskerville Old Face" pitchFamily="18" charset="0"/>
            </a:endParaRPr>
          </a:p>
          <a:p>
            <a:pPr marL="0" indent="0">
              <a:buNone/>
            </a:pPr>
            <a:endParaRPr lang="en-US" sz="3400" b="1" u="sng" dirty="0" smtClean="0">
              <a:latin typeface="Baskerville Old Face" pitchFamily="18" charset="0"/>
            </a:endParaRPr>
          </a:p>
          <a:p>
            <a:pPr lvl="1"/>
            <a:endParaRPr lang="en-US" sz="3400" b="1" dirty="0" smtClean="0">
              <a:latin typeface="Baskerville Old Face" pitchFamily="18" charset="0"/>
            </a:endParaRPr>
          </a:p>
        </p:txBody>
      </p:sp>
      <p:pic>
        <p:nvPicPr>
          <p:cNvPr id="4" name="Picture 2" descr="http://1.bp.blogspot.com/-DgUQkWRmEt0/UYrZmyivU-I/AAAAAAAAAiI/-3vN_tqQAfA/s1600/MAD-Magazine.jpg"/>
          <p:cNvPicPr>
            <a:picLocks noChangeAspect="1" noChangeArrowheads="1"/>
          </p:cNvPicPr>
          <p:nvPr/>
        </p:nvPicPr>
        <p:blipFill>
          <a:blip r:embed="rId3" cstate="print"/>
          <a:srcRect t="4444"/>
          <a:stretch>
            <a:fillRect/>
          </a:stretch>
        </p:blipFill>
        <p:spPr bwMode="auto">
          <a:xfrm>
            <a:off x="3733800" y="152400"/>
            <a:ext cx="5309016" cy="6553200"/>
          </a:xfrm>
          <a:prstGeom prst="rect">
            <a:avLst/>
          </a:prstGeom>
          <a:noFill/>
          <a:ln>
            <a:solidFill>
              <a:schemeClr val="bg1">
                <a:lumMod val="75000"/>
              </a:schemeClr>
            </a:solidFill>
          </a:ln>
        </p:spPr>
      </p:pic>
    </p:spTree>
    <p:extLst>
      <p:ext uri="{BB962C8B-B14F-4D97-AF65-F5344CB8AC3E}">
        <p14:creationId xmlns:p14="http://schemas.microsoft.com/office/powerpoint/2010/main" val="33478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04800" y="76200"/>
            <a:ext cx="8382000" cy="1828800"/>
          </a:xfrm>
        </p:spPr>
        <p:txBody>
          <a:bodyPr/>
          <a:lstStyle/>
          <a:p>
            <a:pPr marL="0" indent="0">
              <a:buNone/>
            </a:pPr>
            <a:r>
              <a:rPr lang="en-US" sz="3400" b="1" dirty="0" smtClean="0">
                <a:latin typeface="Baskerville Old Face" pitchFamily="18" charset="0"/>
              </a:rPr>
              <a:t>3) </a:t>
            </a:r>
            <a:r>
              <a:rPr lang="en-US" sz="3400" b="1" u="sng" dirty="0" err="1" smtClean="0">
                <a:latin typeface="Baskerville Old Face" pitchFamily="18" charset="0"/>
              </a:rPr>
              <a:t>Menippean</a:t>
            </a:r>
            <a:r>
              <a:rPr lang="en-US" sz="3400" b="1" u="sng" dirty="0" smtClean="0">
                <a:latin typeface="Baskerville Old Face" pitchFamily="18" charset="0"/>
              </a:rPr>
              <a:t>:</a:t>
            </a:r>
          </a:p>
          <a:p>
            <a:pPr marL="0" indent="0">
              <a:buNone/>
            </a:pPr>
            <a:r>
              <a:rPr lang="en-US" sz="3400" b="1" u="sng" dirty="0" smtClean="0">
                <a:latin typeface="Baskerville Old Face" pitchFamily="18" charset="0"/>
              </a:rPr>
              <a:t>chaotic</a:t>
            </a:r>
            <a:r>
              <a:rPr lang="en-US" sz="3400" b="1" dirty="0" smtClean="0">
                <a:latin typeface="Baskerville Old Face" pitchFamily="18" charset="0"/>
              </a:rPr>
              <a:t>, formless satire that attacks the </a:t>
            </a:r>
            <a:r>
              <a:rPr lang="en-US" sz="3400" b="1" u="sng" dirty="0" smtClean="0">
                <a:latin typeface="Baskerville Old Face" pitchFamily="18" charset="0"/>
              </a:rPr>
              <a:t>structure</a:t>
            </a:r>
            <a:r>
              <a:rPr lang="en-US" sz="3400" b="1" dirty="0" smtClean="0">
                <a:latin typeface="Baskerville Old Face" pitchFamily="18" charset="0"/>
              </a:rPr>
              <a:t>  of the </a:t>
            </a:r>
            <a:r>
              <a:rPr lang="en-US" sz="3400" b="1" u="sng" dirty="0" smtClean="0">
                <a:latin typeface="Baskerville Old Face" pitchFamily="18" charset="0"/>
              </a:rPr>
              <a:t>world</a:t>
            </a:r>
            <a:r>
              <a:rPr lang="en-US" sz="3400" b="1" dirty="0" smtClean="0">
                <a:latin typeface="Baskerville Old Face" pitchFamily="18" charset="0"/>
              </a:rPr>
              <a:t> as well as its subject matter. </a:t>
            </a:r>
          </a:p>
          <a:p>
            <a:pPr lvl="1"/>
            <a:endParaRPr lang="en-US" sz="3400" b="1" dirty="0" smtClean="0">
              <a:latin typeface="Baskerville Old Face" pitchFamily="18" charset="0"/>
            </a:endParaRPr>
          </a:p>
        </p:txBody>
      </p:sp>
      <p:pic>
        <p:nvPicPr>
          <p:cNvPr id="43010" name="Picture 2" descr="Image result for alice in wonderland characters"/>
          <p:cNvPicPr>
            <a:picLocks noChangeAspect="1" noChangeArrowheads="1"/>
          </p:cNvPicPr>
          <p:nvPr/>
        </p:nvPicPr>
        <p:blipFill>
          <a:blip r:embed="rId3" cstate="print"/>
          <a:srcRect/>
          <a:stretch>
            <a:fillRect/>
          </a:stretch>
        </p:blipFill>
        <p:spPr bwMode="auto">
          <a:xfrm>
            <a:off x="853208" y="1600200"/>
            <a:ext cx="7909792" cy="5181600"/>
          </a:xfrm>
          <a:prstGeom prst="rect">
            <a:avLst/>
          </a:prstGeom>
          <a:noFill/>
        </p:spPr>
      </p:pic>
    </p:spTree>
    <p:extLst>
      <p:ext uri="{BB962C8B-B14F-4D97-AF65-F5344CB8AC3E}">
        <p14:creationId xmlns:p14="http://schemas.microsoft.com/office/powerpoint/2010/main" val="33478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lstStyle/>
          <a:p>
            <a:r>
              <a:rPr lang="en-US" sz="4800" b="1" u="sng" dirty="0" smtClean="0">
                <a:latin typeface="Baskerville Old Face" pitchFamily="18" charset="0"/>
              </a:rPr>
              <a:t>Purposes of Satire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69995"/>
              </p:ext>
            </p:extLst>
          </p:nvPr>
        </p:nvGraphicFramePr>
        <p:xfrm>
          <a:off x="304800" y="1066799"/>
          <a:ext cx="8686800" cy="7111723"/>
        </p:xfrm>
        <a:graphic>
          <a:graphicData uri="http://schemas.openxmlformats.org/drawingml/2006/table">
            <a:tbl>
              <a:tblPr/>
              <a:tblGrid>
                <a:gridCol w="8686800"/>
              </a:tblGrid>
              <a:tr h="1139478">
                <a:tc>
                  <a:txBody>
                    <a:bodyPr/>
                    <a:lstStyle/>
                    <a:p>
                      <a:pPr marL="342900" marR="0" lvl="0" indent="-342900">
                        <a:spcBef>
                          <a:spcPts val="0"/>
                        </a:spcBef>
                        <a:spcAft>
                          <a:spcPts val="0"/>
                        </a:spcAft>
                        <a:buSzPts val="1000"/>
                        <a:buFont typeface="Symbol"/>
                        <a:buChar char=""/>
                        <a:tabLst>
                          <a:tab pos="457200" algn="l"/>
                        </a:tabLst>
                      </a:pPr>
                      <a:r>
                        <a:rPr lang="en-US" sz="3200" b="1" u="sng" dirty="0" smtClean="0">
                          <a:latin typeface="Baskerville Old Face" pitchFamily="18" charset="0"/>
                          <a:ea typeface="Times New Roman"/>
                        </a:rPr>
                        <a:t>Ethical Reform</a:t>
                      </a:r>
                      <a:r>
                        <a:rPr lang="en-US" sz="3200" b="1" dirty="0" smtClean="0">
                          <a:latin typeface="Baskerville Old Face" pitchFamily="18" charset="0"/>
                          <a:ea typeface="Times New Roman"/>
                        </a:rPr>
                        <a:t>:</a:t>
                      </a:r>
                      <a:r>
                        <a:rPr lang="en-US" sz="3200" b="1" baseline="0" dirty="0" smtClean="0">
                          <a:latin typeface="Baskerville Old Face" pitchFamily="18" charset="0"/>
                          <a:ea typeface="Times New Roman"/>
                        </a:rPr>
                        <a:t> </a:t>
                      </a:r>
                      <a:r>
                        <a:rPr lang="en-US" sz="3200" b="1" dirty="0" smtClean="0">
                          <a:latin typeface="Baskerville Old Face" pitchFamily="18" charset="0"/>
                          <a:ea typeface="Times New Roman"/>
                        </a:rPr>
                        <a:t>It </a:t>
                      </a:r>
                      <a:r>
                        <a:rPr lang="en-US" sz="3200" b="1" dirty="0">
                          <a:latin typeface="Baskerville Old Face" pitchFamily="18" charset="0"/>
                          <a:ea typeface="Times New Roman"/>
                        </a:rPr>
                        <a:t>attacks those institutions or individuals </a:t>
                      </a:r>
                      <a:r>
                        <a:rPr lang="en-US" sz="3200" b="1" dirty="0" smtClean="0">
                          <a:latin typeface="Baskerville Old Face" pitchFamily="18" charset="0"/>
                          <a:ea typeface="Times New Roman"/>
                        </a:rPr>
                        <a:t>that the </a:t>
                      </a:r>
                      <a:r>
                        <a:rPr lang="en-US" sz="3200" b="1" dirty="0">
                          <a:latin typeface="Baskerville Old Face" pitchFamily="18" charset="0"/>
                          <a:ea typeface="Times New Roman"/>
                        </a:rPr>
                        <a:t>satirist deems corrupt. </a:t>
                      </a:r>
                      <a:endParaRPr lang="en-US" sz="3200" b="1" dirty="0" smtClean="0">
                        <a:latin typeface="Baskerville Old Face" pitchFamily="18" charset="0"/>
                        <a:ea typeface="Times New Roman"/>
                      </a:endParaRPr>
                    </a:p>
                    <a:p>
                      <a:pPr marL="0" marR="0" lvl="0" indent="0">
                        <a:spcBef>
                          <a:spcPts val="0"/>
                        </a:spcBef>
                        <a:spcAft>
                          <a:spcPts val="0"/>
                        </a:spcAft>
                        <a:buSzPts val="1000"/>
                        <a:buFont typeface="Symbol"/>
                        <a:buNone/>
                        <a:tabLst>
                          <a:tab pos="457200" algn="l"/>
                        </a:tabLst>
                      </a:pPr>
                      <a:r>
                        <a:rPr lang="en-US" sz="3200" b="1" dirty="0" smtClean="0">
                          <a:solidFill>
                            <a:srgbClr val="C00000"/>
                          </a:solidFill>
                          <a:latin typeface="Baskerville Old Face" pitchFamily="18" charset="0"/>
                          <a:ea typeface="Times New Roman"/>
                        </a:rPr>
                        <a:t>        *THINK:</a:t>
                      </a:r>
                      <a:r>
                        <a:rPr lang="en-US" sz="3200" b="1" baseline="0" dirty="0" smtClean="0">
                          <a:solidFill>
                            <a:srgbClr val="C00000"/>
                          </a:solidFill>
                          <a:latin typeface="Baskerville Old Face" pitchFamily="18" charset="0"/>
                          <a:ea typeface="Times New Roman"/>
                        </a:rPr>
                        <a:t> Huckleberry Finn by Mark Twain)</a:t>
                      </a:r>
                    </a:p>
                    <a:p>
                      <a:pPr marL="0" marR="0" lvl="0" indent="0">
                        <a:spcBef>
                          <a:spcPts val="0"/>
                        </a:spcBef>
                        <a:spcAft>
                          <a:spcPts val="0"/>
                        </a:spcAft>
                        <a:buSzPts val="1000"/>
                        <a:buFont typeface="Symbol"/>
                        <a:buNone/>
                        <a:tabLst>
                          <a:tab pos="457200" algn="l"/>
                        </a:tabLst>
                      </a:pPr>
                      <a:endParaRPr lang="en-US" sz="3200" b="1" baseline="0" dirty="0" smtClean="0">
                        <a:solidFill>
                          <a:srgbClr val="C00000"/>
                        </a:solidFill>
                        <a:latin typeface="Baskerville Old Face" pitchFamily="18" charset="0"/>
                        <a:ea typeface="Times New Roman"/>
                      </a:endParaRPr>
                    </a:p>
                    <a:p>
                      <a:pPr marL="0" marR="0" lvl="0" indent="0">
                        <a:spcBef>
                          <a:spcPts val="0"/>
                        </a:spcBef>
                        <a:spcAft>
                          <a:spcPts val="0"/>
                        </a:spcAft>
                        <a:buSzPts val="1000"/>
                        <a:buFont typeface="Symbol"/>
                        <a:buNone/>
                        <a:tabLst>
                          <a:tab pos="457200" algn="l"/>
                        </a:tabLst>
                      </a:pPr>
                      <a:endParaRPr lang="en-US" sz="3200" b="1" dirty="0" smtClean="0">
                        <a:solidFill>
                          <a:srgbClr val="C00000"/>
                        </a:solidFill>
                        <a:latin typeface="Baskerville Old Face" pitchFamily="18" charset="0"/>
                        <a:ea typeface="Times New Roman"/>
                      </a:endParaRPr>
                    </a:p>
                  </a:txBody>
                  <a:tcPr marL="66675" marR="66675" marT="66675" marB="66675">
                    <a:lnL>
                      <a:noFill/>
                    </a:lnL>
                    <a:lnR>
                      <a:noFill/>
                    </a:lnR>
                    <a:lnT>
                      <a:noFill/>
                    </a:lnT>
                    <a:lnB>
                      <a:noFill/>
                    </a:lnB>
                    <a:solidFill>
                      <a:schemeClr val="bg1">
                        <a:lumMod val="95000"/>
                      </a:schemeClr>
                    </a:solidFill>
                  </a:tcPr>
                </a:tc>
              </a:tr>
              <a:tr h="1640691">
                <a:tc>
                  <a:txBody>
                    <a:bodyPr/>
                    <a:lstStyle/>
                    <a:p>
                      <a:pPr marL="342900" marR="0" lvl="0" indent="-342900">
                        <a:spcBef>
                          <a:spcPts val="0"/>
                        </a:spcBef>
                        <a:spcAft>
                          <a:spcPts val="0"/>
                        </a:spcAft>
                        <a:buSzPts val="1000"/>
                        <a:buFont typeface="Symbol"/>
                        <a:buChar char=""/>
                        <a:tabLst>
                          <a:tab pos="457200" algn="l"/>
                        </a:tabLst>
                      </a:pPr>
                      <a:r>
                        <a:rPr lang="en-US" sz="3200" b="1" dirty="0">
                          <a:latin typeface="Baskerville Old Face" pitchFamily="18" charset="0"/>
                          <a:ea typeface="Times New Roman"/>
                        </a:rPr>
                        <a:t>It works to make vice laughable </a:t>
                      </a:r>
                      <a:r>
                        <a:rPr lang="en-US" sz="3200" b="1" dirty="0" smtClean="0">
                          <a:latin typeface="Baskerville Old Face" pitchFamily="18" charset="0"/>
                          <a:ea typeface="Times New Roman"/>
                        </a:rPr>
                        <a:t>and </a:t>
                      </a:r>
                      <a:r>
                        <a:rPr lang="en-US" sz="3200" b="1" dirty="0">
                          <a:latin typeface="Baskerville Old Face" pitchFamily="18" charset="0"/>
                          <a:ea typeface="Times New Roman"/>
                        </a:rPr>
                        <a:t>thus bring </a:t>
                      </a:r>
                      <a:r>
                        <a:rPr lang="en-US" sz="3200" b="1" u="sng" dirty="0">
                          <a:latin typeface="Baskerville Old Face" pitchFamily="18" charset="0"/>
                          <a:ea typeface="Times New Roman"/>
                        </a:rPr>
                        <a:t>social pressure </a:t>
                      </a:r>
                      <a:r>
                        <a:rPr lang="en-US" sz="3200" b="1" dirty="0">
                          <a:latin typeface="Baskerville Old Face" pitchFamily="18" charset="0"/>
                          <a:ea typeface="Times New Roman"/>
                        </a:rPr>
                        <a:t>on those who </a:t>
                      </a:r>
                      <a:r>
                        <a:rPr lang="en-US" sz="3200" b="1" dirty="0" smtClean="0">
                          <a:latin typeface="Baskerville Old Face" pitchFamily="18" charset="0"/>
                          <a:ea typeface="Times New Roman"/>
                        </a:rPr>
                        <a:t>engage </a:t>
                      </a:r>
                      <a:r>
                        <a:rPr lang="en-US" sz="3200" b="1" dirty="0">
                          <a:latin typeface="Baskerville Old Face" pitchFamily="18" charset="0"/>
                          <a:ea typeface="Times New Roman"/>
                        </a:rPr>
                        <a:t>in wrongdoing. </a:t>
                      </a:r>
                      <a:endParaRPr lang="en-US" sz="3200" b="1" dirty="0" smtClean="0">
                        <a:latin typeface="Baskerville Old Face" pitchFamily="18" charset="0"/>
                        <a:ea typeface="Times New Roman"/>
                      </a:endParaRPr>
                    </a:p>
                    <a:p>
                      <a:pPr marL="342900" marR="0" lvl="0" indent="-342900">
                        <a:spcBef>
                          <a:spcPts val="0"/>
                        </a:spcBef>
                        <a:spcAft>
                          <a:spcPts val="0"/>
                        </a:spcAft>
                        <a:buSzPts val="1000"/>
                        <a:buFont typeface="Symbol"/>
                        <a:buChar char=""/>
                        <a:tabLst>
                          <a:tab pos="457200" algn="l"/>
                        </a:tabLst>
                      </a:pPr>
                      <a:endParaRPr lang="en-US" sz="3200" b="1" dirty="0" smtClean="0">
                        <a:latin typeface="Baskerville Old Face" pitchFamily="18" charset="0"/>
                        <a:ea typeface="Times New Roman"/>
                      </a:endParaRPr>
                    </a:p>
                    <a:p>
                      <a:pPr marL="342900" marR="0" lvl="0" indent="-342900">
                        <a:spcBef>
                          <a:spcPts val="0"/>
                        </a:spcBef>
                        <a:spcAft>
                          <a:spcPts val="0"/>
                        </a:spcAft>
                        <a:buSzPts val="1000"/>
                        <a:buFont typeface="Symbol"/>
                        <a:buChar char=""/>
                        <a:tabLst>
                          <a:tab pos="457200" algn="l"/>
                        </a:tabLst>
                      </a:pPr>
                      <a:endParaRPr lang="en-US" sz="3200" b="1" dirty="0" smtClean="0">
                        <a:latin typeface="Baskerville Old Face" pitchFamily="18" charset="0"/>
                        <a:ea typeface="Times New Roman"/>
                      </a:endParaRPr>
                    </a:p>
                    <a:p>
                      <a:pPr marL="342900" marR="0" lvl="0" indent="-342900">
                        <a:spcBef>
                          <a:spcPts val="0"/>
                        </a:spcBef>
                        <a:spcAft>
                          <a:spcPts val="0"/>
                        </a:spcAft>
                        <a:buSzPts val="1000"/>
                        <a:buFont typeface="Symbol"/>
                        <a:buChar char=""/>
                        <a:tabLst>
                          <a:tab pos="457200" algn="l"/>
                        </a:tabLst>
                      </a:pPr>
                      <a:endParaRPr lang="en-US" sz="3200" b="1" dirty="0" smtClean="0">
                        <a:latin typeface="Baskerville Old Face" pitchFamily="18" charset="0"/>
                        <a:ea typeface="Times New Roman"/>
                      </a:endParaRPr>
                    </a:p>
                    <a:p>
                      <a:pPr marL="342900" marR="0" lvl="0" indent="-342900">
                        <a:spcBef>
                          <a:spcPts val="0"/>
                        </a:spcBef>
                        <a:spcAft>
                          <a:spcPts val="0"/>
                        </a:spcAft>
                        <a:buSzPts val="1000"/>
                        <a:buFont typeface="Symbol"/>
                        <a:buChar char=""/>
                        <a:tabLst>
                          <a:tab pos="457200" algn="l"/>
                        </a:tabLst>
                      </a:pPr>
                      <a:endParaRPr lang="en-US" sz="3200" b="1" dirty="0">
                        <a:latin typeface="Baskerville Old Face" pitchFamily="18" charset="0"/>
                        <a:ea typeface="Times New Roman"/>
                      </a:endParaRPr>
                    </a:p>
                  </a:txBody>
                  <a:tcPr marL="66675" marR="66675" marT="66675" marB="66675">
                    <a:lnL>
                      <a:noFill/>
                    </a:lnL>
                    <a:lnR>
                      <a:noFill/>
                    </a:lnR>
                    <a:lnT>
                      <a:noFill/>
                    </a:lnT>
                    <a:lnB>
                      <a:noFill/>
                    </a:lnB>
                  </a:tcPr>
                </a:tc>
              </a:tr>
              <a:tr h="992863">
                <a:tc>
                  <a:txBody>
                    <a:bodyPr/>
                    <a:lstStyle/>
                    <a:p>
                      <a:pPr marL="342900" marR="0" lvl="0" indent="-342900">
                        <a:spcBef>
                          <a:spcPts val="0"/>
                        </a:spcBef>
                        <a:spcAft>
                          <a:spcPts val="0"/>
                        </a:spcAft>
                        <a:buSzPts val="1000"/>
                        <a:buFont typeface="Symbol"/>
                        <a:buChar char=""/>
                        <a:tabLst>
                          <a:tab pos="457200" algn="l"/>
                        </a:tabLst>
                      </a:pPr>
                      <a:endParaRPr lang="en-US" sz="3200" b="1" dirty="0">
                        <a:latin typeface="Baskerville Old Face" pitchFamily="18" charset="0"/>
                        <a:ea typeface="Times New Roman"/>
                      </a:endParaRPr>
                    </a:p>
                  </a:txBody>
                  <a:tcPr marL="66675" marR="66675" marT="66675" marB="66675">
                    <a:lnL>
                      <a:noFill/>
                    </a:lnL>
                    <a:lnR>
                      <a:noFill/>
                    </a:lnR>
                    <a:lnT>
                      <a:noFill/>
                    </a:lnT>
                    <a:lnB>
                      <a:noFill/>
                    </a:lnB>
                    <a:solidFill>
                      <a:schemeClr val="bg1">
                        <a:lumMod val="95000"/>
                      </a:schemeClr>
                    </a:solidFill>
                  </a:tcPr>
                </a:tc>
              </a:tr>
            </a:tbl>
          </a:graphicData>
        </a:graphic>
      </p:graphicFrame>
    </p:spTree>
    <p:extLst>
      <p:ext uri="{BB962C8B-B14F-4D97-AF65-F5344CB8AC3E}">
        <p14:creationId xmlns:p14="http://schemas.microsoft.com/office/powerpoint/2010/main" val="3242596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lstStyle/>
          <a:p>
            <a:r>
              <a:rPr lang="en-US" sz="4800" b="1" u="sng" dirty="0" smtClean="0">
                <a:latin typeface="Baskerville Old Face" pitchFamily="18" charset="0"/>
              </a:rPr>
              <a:t>Purposes of Satire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0183192"/>
              </p:ext>
            </p:extLst>
          </p:nvPr>
        </p:nvGraphicFramePr>
        <p:xfrm>
          <a:off x="304800" y="1066799"/>
          <a:ext cx="8686800" cy="6553201"/>
        </p:xfrm>
        <a:graphic>
          <a:graphicData uri="http://schemas.openxmlformats.org/drawingml/2006/table">
            <a:tbl>
              <a:tblPr/>
              <a:tblGrid>
                <a:gridCol w="8686800"/>
              </a:tblGrid>
              <a:tr h="1139478">
                <a:tc>
                  <a:txBody>
                    <a:bodyPr/>
                    <a:lstStyle/>
                    <a:p>
                      <a:pPr marL="342900" marR="0" lvl="0" indent="-342900">
                        <a:spcBef>
                          <a:spcPts val="0"/>
                        </a:spcBef>
                        <a:spcAft>
                          <a:spcPts val="0"/>
                        </a:spcAft>
                        <a:buSzPts val="1000"/>
                        <a:buFont typeface="Symbol"/>
                        <a:buChar char=""/>
                        <a:tabLst>
                          <a:tab pos="457200" algn="l"/>
                        </a:tabLst>
                      </a:pPr>
                      <a:r>
                        <a:rPr lang="en-US" sz="3200" b="1" u="sng" dirty="0" smtClean="0">
                          <a:latin typeface="Baskerville Old Face" pitchFamily="18" charset="0"/>
                          <a:ea typeface="Times New Roman"/>
                        </a:rPr>
                        <a:t>Ethical Reform</a:t>
                      </a:r>
                      <a:r>
                        <a:rPr lang="en-US" sz="3200" b="1" dirty="0" smtClean="0">
                          <a:latin typeface="Baskerville Old Face" pitchFamily="18" charset="0"/>
                          <a:ea typeface="Times New Roman"/>
                        </a:rPr>
                        <a:t>:</a:t>
                      </a:r>
                      <a:r>
                        <a:rPr lang="en-US" sz="3200" b="1" baseline="0" dirty="0" smtClean="0">
                          <a:latin typeface="Baskerville Old Face" pitchFamily="18" charset="0"/>
                          <a:ea typeface="Times New Roman"/>
                        </a:rPr>
                        <a:t> </a:t>
                      </a:r>
                      <a:r>
                        <a:rPr lang="en-US" sz="3200" b="1" dirty="0" smtClean="0">
                          <a:latin typeface="Baskerville Old Face" pitchFamily="18" charset="0"/>
                          <a:ea typeface="Times New Roman"/>
                        </a:rPr>
                        <a:t>It </a:t>
                      </a:r>
                      <a:r>
                        <a:rPr lang="en-US" sz="3200" b="1" dirty="0">
                          <a:latin typeface="Baskerville Old Face" pitchFamily="18" charset="0"/>
                          <a:ea typeface="Times New Roman"/>
                        </a:rPr>
                        <a:t>attacks those institutions or individuals </a:t>
                      </a:r>
                      <a:r>
                        <a:rPr lang="en-US" sz="3200" b="1" dirty="0" smtClean="0">
                          <a:latin typeface="Baskerville Old Face" pitchFamily="18" charset="0"/>
                          <a:ea typeface="Times New Roman"/>
                        </a:rPr>
                        <a:t>that the </a:t>
                      </a:r>
                      <a:r>
                        <a:rPr lang="en-US" sz="3200" b="1" dirty="0">
                          <a:latin typeface="Baskerville Old Face" pitchFamily="18" charset="0"/>
                          <a:ea typeface="Times New Roman"/>
                        </a:rPr>
                        <a:t>satirist deems corrupt. </a:t>
                      </a:r>
                    </a:p>
                  </a:txBody>
                  <a:tcPr marL="66675" marR="66675" marT="66675" marB="66675">
                    <a:lnL>
                      <a:noFill/>
                    </a:lnL>
                    <a:lnR>
                      <a:noFill/>
                    </a:lnR>
                    <a:lnT>
                      <a:noFill/>
                    </a:lnT>
                    <a:lnB>
                      <a:noFill/>
                    </a:lnB>
                    <a:solidFill>
                      <a:schemeClr val="bg1">
                        <a:lumMod val="95000"/>
                      </a:schemeClr>
                    </a:solidFill>
                  </a:tcPr>
                </a:tc>
              </a:tr>
              <a:tr h="1640691">
                <a:tc>
                  <a:txBody>
                    <a:bodyPr/>
                    <a:lstStyle/>
                    <a:p>
                      <a:pPr marL="342900" marR="0" lvl="0" indent="-342900">
                        <a:spcBef>
                          <a:spcPts val="0"/>
                        </a:spcBef>
                        <a:spcAft>
                          <a:spcPts val="0"/>
                        </a:spcAft>
                        <a:buSzPts val="1000"/>
                        <a:buFont typeface="Symbol"/>
                        <a:buChar char=""/>
                        <a:tabLst>
                          <a:tab pos="457200" algn="l"/>
                        </a:tabLst>
                      </a:pPr>
                      <a:r>
                        <a:rPr lang="en-US" sz="3200" b="1" dirty="0">
                          <a:latin typeface="Baskerville Old Face" pitchFamily="18" charset="0"/>
                          <a:ea typeface="Times New Roman"/>
                        </a:rPr>
                        <a:t>It works to make vice laughable </a:t>
                      </a:r>
                      <a:r>
                        <a:rPr lang="en-US" sz="3200" b="1" dirty="0" smtClean="0">
                          <a:latin typeface="Baskerville Old Face" pitchFamily="18" charset="0"/>
                          <a:ea typeface="Times New Roman"/>
                        </a:rPr>
                        <a:t>and </a:t>
                      </a:r>
                      <a:r>
                        <a:rPr lang="en-US" sz="3200" b="1" dirty="0">
                          <a:latin typeface="Baskerville Old Face" pitchFamily="18" charset="0"/>
                          <a:ea typeface="Times New Roman"/>
                        </a:rPr>
                        <a:t>thus bring </a:t>
                      </a:r>
                      <a:r>
                        <a:rPr lang="en-US" sz="3200" b="1" u="sng" dirty="0">
                          <a:latin typeface="Baskerville Old Face" pitchFamily="18" charset="0"/>
                          <a:ea typeface="Times New Roman"/>
                        </a:rPr>
                        <a:t>social pressure </a:t>
                      </a:r>
                      <a:r>
                        <a:rPr lang="en-US" sz="3200" b="1" dirty="0">
                          <a:latin typeface="Baskerville Old Face" pitchFamily="18" charset="0"/>
                          <a:ea typeface="Times New Roman"/>
                        </a:rPr>
                        <a:t>on those who </a:t>
                      </a:r>
                      <a:r>
                        <a:rPr lang="en-US" sz="3200" b="1" dirty="0" smtClean="0">
                          <a:latin typeface="Baskerville Old Face" pitchFamily="18" charset="0"/>
                          <a:ea typeface="Times New Roman"/>
                        </a:rPr>
                        <a:t>engage </a:t>
                      </a:r>
                      <a:r>
                        <a:rPr lang="en-US" sz="3200" b="1" dirty="0">
                          <a:latin typeface="Baskerville Old Face" pitchFamily="18" charset="0"/>
                          <a:ea typeface="Times New Roman"/>
                        </a:rPr>
                        <a:t>in wrongdoing. </a:t>
                      </a:r>
                    </a:p>
                  </a:txBody>
                  <a:tcPr marL="66675" marR="66675" marT="66675" marB="66675">
                    <a:lnL>
                      <a:noFill/>
                    </a:lnL>
                    <a:lnR>
                      <a:noFill/>
                    </a:lnR>
                    <a:lnT>
                      <a:noFill/>
                    </a:lnT>
                    <a:lnB>
                      <a:noFill/>
                    </a:lnB>
                  </a:tcPr>
                </a:tc>
              </a:tr>
              <a:tr h="1640691">
                <a:tc>
                  <a:txBody>
                    <a:bodyPr/>
                    <a:lstStyle/>
                    <a:p>
                      <a:pPr marL="342900" marR="0" lvl="0" indent="-342900">
                        <a:spcBef>
                          <a:spcPts val="0"/>
                        </a:spcBef>
                        <a:spcAft>
                          <a:spcPts val="0"/>
                        </a:spcAft>
                        <a:buSzPts val="1000"/>
                        <a:buFont typeface="Symbol"/>
                        <a:buChar char=""/>
                        <a:tabLst>
                          <a:tab pos="457200" algn="l"/>
                        </a:tabLst>
                      </a:pPr>
                      <a:r>
                        <a:rPr lang="en-US" sz="3200" b="1" dirty="0">
                          <a:latin typeface="Baskerville Old Face" pitchFamily="18" charset="0"/>
                          <a:ea typeface="Times New Roman"/>
                        </a:rPr>
                        <a:t>It seeks a </a:t>
                      </a:r>
                      <a:r>
                        <a:rPr lang="en-US" sz="3200" b="1" u="none" dirty="0">
                          <a:latin typeface="Baskerville Old Face" pitchFamily="18" charset="0"/>
                          <a:ea typeface="Times New Roman"/>
                        </a:rPr>
                        <a:t>reform in </a:t>
                      </a:r>
                      <a:r>
                        <a:rPr lang="en-US" sz="3200" b="1" u="sng" dirty="0">
                          <a:latin typeface="Baskerville Old Face" pitchFamily="18" charset="0"/>
                          <a:ea typeface="Times New Roman"/>
                        </a:rPr>
                        <a:t>public </a:t>
                      </a:r>
                      <a:r>
                        <a:rPr lang="en-US" sz="3200" b="1" u="sng" dirty="0" smtClean="0">
                          <a:latin typeface="Baskerville Old Face" pitchFamily="18" charset="0"/>
                          <a:ea typeface="Times New Roman"/>
                        </a:rPr>
                        <a:t>behavior</a:t>
                      </a:r>
                      <a:r>
                        <a:rPr lang="en-US" sz="3200" b="1" u="none" dirty="0" smtClean="0">
                          <a:latin typeface="Baskerville Old Face" pitchFamily="18" charset="0"/>
                          <a:ea typeface="Times New Roman"/>
                        </a:rPr>
                        <a:t>;</a:t>
                      </a:r>
                      <a:r>
                        <a:rPr lang="en-US" sz="3200" b="1" u="none" baseline="0" dirty="0" smtClean="0">
                          <a:latin typeface="Baskerville Old Face" pitchFamily="18" charset="0"/>
                          <a:ea typeface="Times New Roman"/>
                        </a:rPr>
                        <a:t> an </a:t>
                      </a:r>
                      <a:r>
                        <a:rPr lang="en-US" sz="3200" b="1" dirty="0" smtClean="0">
                          <a:latin typeface="Baskerville Old Face" pitchFamily="18" charset="0"/>
                          <a:ea typeface="Times New Roman"/>
                        </a:rPr>
                        <a:t>improvement in standards</a:t>
                      </a:r>
                      <a:r>
                        <a:rPr lang="en-US" sz="3200" b="1" dirty="0">
                          <a:latin typeface="Baskerville Old Face" pitchFamily="18" charset="0"/>
                          <a:ea typeface="Times New Roman"/>
                        </a:rPr>
                        <a:t>, or at the very least </a:t>
                      </a:r>
                      <a:r>
                        <a:rPr lang="en-US" sz="3200" b="1" dirty="0" smtClean="0">
                          <a:latin typeface="Baskerville Old Face" pitchFamily="18" charset="0"/>
                          <a:ea typeface="Times New Roman"/>
                        </a:rPr>
                        <a:t>, a </a:t>
                      </a:r>
                      <a:r>
                        <a:rPr lang="en-US" sz="3200" b="1" dirty="0">
                          <a:latin typeface="Baskerville Old Face" pitchFamily="18" charset="0"/>
                          <a:ea typeface="Times New Roman"/>
                        </a:rPr>
                        <a:t>wake-up </a:t>
                      </a:r>
                      <a:r>
                        <a:rPr lang="en-US" sz="3200" b="1" dirty="0" smtClean="0">
                          <a:latin typeface="Baskerville Old Face" pitchFamily="18" charset="0"/>
                          <a:ea typeface="Times New Roman"/>
                        </a:rPr>
                        <a:t>call to</a:t>
                      </a:r>
                      <a:r>
                        <a:rPr lang="en-US" sz="3200" b="1" baseline="0" dirty="0" smtClean="0">
                          <a:latin typeface="Baskerville Old Face" pitchFamily="18" charset="0"/>
                          <a:ea typeface="Times New Roman"/>
                        </a:rPr>
                        <a:t> a </a:t>
                      </a:r>
                      <a:r>
                        <a:rPr lang="en-US" sz="3200" b="1" dirty="0" smtClean="0">
                          <a:latin typeface="Baskerville Old Face" pitchFamily="18" charset="0"/>
                          <a:ea typeface="Times New Roman"/>
                        </a:rPr>
                        <a:t>corrupt culture. </a:t>
                      </a:r>
                      <a:endParaRPr lang="en-US" sz="3200" b="1" dirty="0">
                        <a:latin typeface="Baskerville Old Face" pitchFamily="18" charset="0"/>
                        <a:ea typeface="Times New Roman"/>
                      </a:endParaRPr>
                    </a:p>
                  </a:txBody>
                  <a:tcPr marL="66675" marR="66675" marT="66675" marB="66675">
                    <a:lnL>
                      <a:noFill/>
                    </a:lnL>
                    <a:lnR>
                      <a:noFill/>
                    </a:lnR>
                    <a:lnT>
                      <a:noFill/>
                    </a:lnT>
                    <a:lnB>
                      <a:noFill/>
                    </a:lnB>
                    <a:solidFill>
                      <a:schemeClr val="bg1">
                        <a:lumMod val="95000"/>
                      </a:schemeClr>
                    </a:solidFill>
                  </a:tcPr>
                </a:tc>
              </a:tr>
              <a:tr h="1139478">
                <a:tc>
                  <a:txBody>
                    <a:bodyPr/>
                    <a:lstStyle/>
                    <a:p>
                      <a:pPr marL="342900" marR="0" lvl="0" indent="-342900">
                        <a:spcBef>
                          <a:spcPts val="0"/>
                        </a:spcBef>
                        <a:spcAft>
                          <a:spcPts val="0"/>
                        </a:spcAft>
                        <a:buSzPts val="1000"/>
                        <a:buFont typeface="Symbol"/>
                        <a:buChar char=""/>
                        <a:tabLst>
                          <a:tab pos="457200" algn="l"/>
                        </a:tabLst>
                      </a:pPr>
                      <a:r>
                        <a:rPr lang="en-US" sz="3200" b="1" dirty="0">
                          <a:latin typeface="Baskerville Old Face" pitchFamily="18" charset="0"/>
                          <a:ea typeface="Times New Roman"/>
                        </a:rPr>
                        <a:t>Satire is often implicit and assumes readers who can pick up on its </a:t>
                      </a:r>
                      <a:r>
                        <a:rPr lang="en-US" sz="3200" b="1" u="sng" dirty="0">
                          <a:latin typeface="Baskerville Old Face" pitchFamily="18" charset="0"/>
                          <a:ea typeface="Times New Roman"/>
                        </a:rPr>
                        <a:t>moral clues</a:t>
                      </a:r>
                      <a:r>
                        <a:rPr lang="en-US" sz="3200" b="1" dirty="0">
                          <a:latin typeface="Baskerville Old Face" pitchFamily="18" charset="0"/>
                          <a:ea typeface="Times New Roman"/>
                        </a:rPr>
                        <a:t>. </a:t>
                      </a:r>
                    </a:p>
                  </a:txBody>
                  <a:tcPr marL="66675" marR="66675" marT="66675" marB="66675">
                    <a:lnL>
                      <a:noFill/>
                    </a:lnL>
                    <a:lnR>
                      <a:noFill/>
                    </a:lnR>
                    <a:lnT>
                      <a:noFill/>
                    </a:lnT>
                    <a:lnB>
                      <a:noFill/>
                    </a:lnB>
                  </a:tcPr>
                </a:tc>
              </a:tr>
              <a:tr h="992863">
                <a:tc>
                  <a:txBody>
                    <a:bodyPr/>
                    <a:lstStyle/>
                    <a:p>
                      <a:pPr marL="342900" marR="0" lvl="0" indent="-342900">
                        <a:spcBef>
                          <a:spcPts val="0"/>
                        </a:spcBef>
                        <a:spcAft>
                          <a:spcPts val="0"/>
                        </a:spcAft>
                        <a:buSzPts val="1000"/>
                        <a:buFont typeface="Symbol"/>
                        <a:buChar char=""/>
                        <a:tabLst>
                          <a:tab pos="457200" algn="l"/>
                        </a:tabLst>
                      </a:pPr>
                      <a:endParaRPr lang="en-US" sz="3200" b="1" dirty="0">
                        <a:latin typeface="Baskerville Old Face" pitchFamily="18" charset="0"/>
                        <a:ea typeface="Times New Roman"/>
                      </a:endParaRPr>
                    </a:p>
                  </a:txBody>
                  <a:tcPr marL="66675" marR="66675" marT="66675" marB="66675">
                    <a:lnL>
                      <a:noFill/>
                    </a:lnL>
                    <a:lnR>
                      <a:noFill/>
                    </a:lnR>
                    <a:lnT>
                      <a:noFill/>
                    </a:lnT>
                    <a:lnB>
                      <a:noFill/>
                    </a:lnB>
                    <a:solidFill>
                      <a:schemeClr val="bg1">
                        <a:lumMod val="95000"/>
                      </a:schemeClr>
                    </a:solidFill>
                  </a:tcPr>
                </a:tc>
              </a:tr>
            </a:tbl>
          </a:graphicData>
        </a:graphic>
      </p:graphicFrame>
    </p:spTree>
    <p:extLst>
      <p:ext uri="{BB962C8B-B14F-4D97-AF65-F5344CB8AC3E}">
        <p14:creationId xmlns:p14="http://schemas.microsoft.com/office/powerpoint/2010/main" val="171094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latin typeface="Baskerville Old Face" pitchFamily="18" charset="0"/>
              </a:rPr>
              <a:t>Key </a:t>
            </a:r>
            <a:r>
              <a:rPr lang="en-US" sz="4000" b="1" u="sng" dirty="0">
                <a:latin typeface="Baskerville Old Face" pitchFamily="18" charset="0"/>
              </a:rPr>
              <a:t>&amp;</a:t>
            </a:r>
            <a:r>
              <a:rPr lang="en-US" sz="4000" b="1" u="sng" dirty="0" smtClean="0">
                <a:latin typeface="Baskerville Old Face" pitchFamily="18" charset="0"/>
              </a:rPr>
              <a:t> Peele - “School Bully” </a:t>
            </a:r>
            <a:r>
              <a:rPr lang="en-US" b="1" dirty="0" smtClean="0">
                <a:latin typeface="Baskerville Old Face" pitchFamily="18" charset="0"/>
              </a:rPr>
              <a:t/>
            </a:r>
            <a:br>
              <a:rPr lang="en-US" b="1" dirty="0" smtClean="0">
                <a:latin typeface="Baskerville Old Face" pitchFamily="18" charset="0"/>
              </a:rPr>
            </a:br>
            <a:endParaRPr lang="en-US" sz="2400" b="1" dirty="0">
              <a:latin typeface="Baskerville Old Face" pitchFamily="18" charset="0"/>
            </a:endParaRPr>
          </a:p>
        </p:txBody>
      </p:sp>
      <p:sp>
        <p:nvSpPr>
          <p:cNvPr id="3" name="Content Placeholder 2"/>
          <p:cNvSpPr>
            <a:spLocks noGrp="1"/>
          </p:cNvSpPr>
          <p:nvPr>
            <p:ph idx="1"/>
          </p:nvPr>
        </p:nvSpPr>
        <p:spPr>
          <a:xfrm>
            <a:off x="457200" y="1905000"/>
            <a:ext cx="8229600" cy="4525963"/>
          </a:xfrm>
        </p:spPr>
        <p:txBody>
          <a:bodyPr/>
          <a:lstStyle/>
          <a:p>
            <a:pPr marL="0" indent="0">
              <a:buNone/>
            </a:pPr>
            <a:r>
              <a:rPr lang="en-US" sz="3600" b="1" dirty="0" smtClean="0">
                <a:latin typeface="Baskerville Old Face" pitchFamily="18" charset="0"/>
              </a:rPr>
              <a:t>Answer the following question in your notes:</a:t>
            </a:r>
          </a:p>
          <a:p>
            <a:pPr marL="0" indent="0">
              <a:buNone/>
            </a:pPr>
            <a:r>
              <a:rPr lang="en-US" sz="3600" b="1" dirty="0" smtClean="0">
                <a:latin typeface="Baskerville Old Face" pitchFamily="18" charset="0"/>
              </a:rPr>
              <a:t>1. How is this clip satire?  </a:t>
            </a:r>
          </a:p>
          <a:p>
            <a:pPr marL="0" indent="0">
              <a:buNone/>
            </a:pPr>
            <a:endParaRPr lang="en-US" sz="2000" b="1" dirty="0" smtClean="0">
              <a:latin typeface="Baskerville Old Face" pitchFamily="18" charset="0"/>
            </a:endParaRPr>
          </a:p>
          <a:p>
            <a:pPr marL="0" indent="0">
              <a:buNone/>
            </a:pPr>
            <a:r>
              <a:rPr lang="en-US" sz="3600" b="1" dirty="0" smtClean="0">
                <a:latin typeface="Baskerville Old Face" pitchFamily="18" charset="0"/>
              </a:rPr>
              <a:t>2. Is it funny to you?  Explain why.</a:t>
            </a:r>
          </a:p>
          <a:p>
            <a:pPr marL="0" indent="0">
              <a:buNone/>
            </a:pPr>
            <a:endParaRPr lang="en-US" sz="2000" b="1" dirty="0" smtClean="0">
              <a:latin typeface="Baskerville Old Face" pitchFamily="18" charset="0"/>
            </a:endParaRPr>
          </a:p>
          <a:p>
            <a:pPr marL="0" indent="0">
              <a:buNone/>
            </a:pPr>
            <a:r>
              <a:rPr lang="en-US" sz="3600" b="1" dirty="0" smtClean="0">
                <a:latin typeface="Baskerville Old Face" pitchFamily="18" charset="0"/>
              </a:rPr>
              <a:t>3. Name one problem that this clip is trying to draw attention to in hopes of fixing.</a:t>
            </a:r>
            <a:endParaRPr lang="en-US" sz="3600" b="1" dirty="0">
              <a:latin typeface="Baskerville Old Face" pitchFamily="18" charset="0"/>
            </a:endParaRPr>
          </a:p>
        </p:txBody>
      </p:sp>
      <p:sp>
        <p:nvSpPr>
          <p:cNvPr id="4" name="Rectangle 3"/>
          <p:cNvSpPr/>
          <p:nvPr/>
        </p:nvSpPr>
        <p:spPr>
          <a:xfrm>
            <a:off x="1143000" y="1088648"/>
            <a:ext cx="7315200" cy="892552"/>
          </a:xfrm>
          <a:prstGeom prst="rect">
            <a:avLst/>
          </a:prstGeom>
        </p:spPr>
        <p:txBody>
          <a:bodyPr wrap="square">
            <a:spAutoFit/>
          </a:bodyPr>
          <a:lstStyle/>
          <a:p>
            <a:r>
              <a:rPr lang="en-US" sz="2600" b="1" dirty="0" smtClean="0">
                <a:latin typeface="Baskerville Old Face" pitchFamily="18" charset="0"/>
                <a:hlinkClick r:id="rId2"/>
              </a:rPr>
              <a:t>https://www.youtube.com/watch?v=CUvFeyGxaaU</a:t>
            </a:r>
            <a:endParaRPr lang="en-US" sz="2600" b="1" dirty="0" smtClean="0">
              <a:latin typeface="Baskerville Old Face" pitchFamily="18" charset="0"/>
            </a:endParaRPr>
          </a:p>
          <a:p>
            <a:endParaRPr lang="en-US" sz="2600" b="1" dirty="0">
              <a:latin typeface="Baskerville Old Face" pitchFamily="18" charset="0"/>
            </a:endParaRPr>
          </a:p>
        </p:txBody>
      </p:sp>
    </p:spTree>
    <p:extLst>
      <p:ext uri="{BB962C8B-B14F-4D97-AF65-F5344CB8AC3E}">
        <p14:creationId xmlns:p14="http://schemas.microsoft.com/office/powerpoint/2010/main" val="3250078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2459</TotalTime>
  <Words>1476</Words>
  <Application>Microsoft Office PowerPoint</Application>
  <PresentationFormat>On-screen Show (4:3)</PresentationFormat>
  <Paragraphs>155</Paragraphs>
  <Slides>34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SimSun</vt:lpstr>
      <vt:lpstr>Arial</vt:lpstr>
      <vt:lpstr>Baskerville Old Face</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Purposes of Satire</vt:lpstr>
      <vt:lpstr>Purposes of Satire</vt:lpstr>
      <vt:lpstr>Key &amp; Peele - “School Bully”  </vt:lpstr>
      <vt:lpstr>The Simpsons - “Margical History Tour”  </vt:lpstr>
      <vt:lpstr>PowerPoint Presentation</vt:lpstr>
      <vt:lpstr>Jonathan Swift</vt:lpstr>
      <vt:lpstr>PowerPoint Presentation</vt:lpstr>
      <vt:lpstr>William Hogarth</vt:lpstr>
      <vt:lpstr>PowerPoint Presentation</vt:lpstr>
      <vt:lpstr>The Heir</vt:lpstr>
      <vt:lpstr>PowerPoint Presentation</vt:lpstr>
      <vt:lpstr>The Levée</vt:lpstr>
      <vt:lpstr>PowerPoint Presentation</vt:lpstr>
      <vt:lpstr>The Orgy</vt:lpstr>
      <vt:lpstr>PowerPoint Presentation</vt:lpstr>
      <vt:lpstr>The Arrest</vt:lpstr>
      <vt:lpstr>PowerPoint Presentation</vt:lpstr>
      <vt:lpstr>The Marriage</vt:lpstr>
      <vt:lpstr>PowerPoint Presentation</vt:lpstr>
      <vt:lpstr>The Gaming House</vt:lpstr>
      <vt:lpstr>PowerPoint Presentation</vt:lpstr>
      <vt:lpstr>The Prison  </vt:lpstr>
      <vt:lpstr>PowerPoint Presentation</vt:lpstr>
      <vt:lpstr>The Madhouse</vt:lpstr>
      <vt:lpstr>PowerPoint Presentation</vt:lpstr>
      <vt:lpstr>Exit Slip</vt:lpstr>
      <vt:lpstr>PowerPoint Presentation</vt:lpstr>
      <vt:lpstr>Poster Outline</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dc:title>
  <dc:creator>twilite</dc:creator>
  <cp:lastModifiedBy>McDonald, Benjamin</cp:lastModifiedBy>
  <cp:revision>266</cp:revision>
  <cp:lastPrinted>2014-03-26T13:41:37Z</cp:lastPrinted>
  <dcterms:created xsi:type="dcterms:W3CDTF">2007-03-29T01:11:20Z</dcterms:created>
  <dcterms:modified xsi:type="dcterms:W3CDTF">2017-02-09T18:17:19Z</dcterms:modified>
</cp:coreProperties>
</file>