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0" r:id="rId2"/>
    <p:sldId id="383" r:id="rId3"/>
    <p:sldId id="384" r:id="rId4"/>
    <p:sldId id="385" r:id="rId5"/>
    <p:sldId id="283" r:id="rId6"/>
    <p:sldId id="375" r:id="rId7"/>
    <p:sldId id="358" r:id="rId8"/>
    <p:sldId id="269" r:id="rId9"/>
    <p:sldId id="374" r:id="rId10"/>
    <p:sldId id="380" r:id="rId11"/>
    <p:sldId id="368" r:id="rId12"/>
    <p:sldId id="360" r:id="rId13"/>
    <p:sldId id="359" r:id="rId14"/>
    <p:sldId id="284" r:id="rId15"/>
    <p:sldId id="363" r:id="rId16"/>
    <p:sldId id="285" r:id="rId17"/>
    <p:sldId id="334" r:id="rId18"/>
    <p:sldId id="364" r:id="rId19"/>
    <p:sldId id="381" r:id="rId20"/>
    <p:sldId id="369" r:id="rId21"/>
    <p:sldId id="370" r:id="rId22"/>
    <p:sldId id="286" r:id="rId23"/>
    <p:sldId id="270" r:id="rId24"/>
    <p:sldId id="373" r:id="rId25"/>
    <p:sldId id="336" r:id="rId26"/>
    <p:sldId id="315" r:id="rId27"/>
    <p:sldId id="335" r:id="rId28"/>
    <p:sldId id="318" r:id="rId29"/>
    <p:sldId id="319" r:id="rId30"/>
    <p:sldId id="317" r:id="rId31"/>
    <p:sldId id="320" r:id="rId32"/>
    <p:sldId id="365" r:id="rId33"/>
    <p:sldId id="362" r:id="rId34"/>
    <p:sldId id="366" r:id="rId35"/>
    <p:sldId id="386" r:id="rId36"/>
    <p:sldId id="379" r:id="rId37"/>
    <p:sldId id="376" r:id="rId38"/>
    <p:sldId id="377" r:id="rId39"/>
    <p:sldId id="378" r:id="rId40"/>
    <p:sldId id="382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547"/>
    <a:srgbClr val="461E64"/>
    <a:srgbClr val="4C216D"/>
    <a:srgbClr val="DE461C"/>
    <a:srgbClr val="FDFFF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9" autoAdjust="0"/>
    <p:restoredTop sz="94660"/>
  </p:normalViewPr>
  <p:slideViewPr>
    <p:cSldViewPr>
      <p:cViewPr>
        <p:scale>
          <a:sx n="60" d="100"/>
          <a:sy n="60" d="100"/>
        </p:scale>
        <p:origin x="48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C2E3B-D692-426F-9D26-82E8FB9C8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C3C91-330C-49B8-BE43-87285A3BF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9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6A29C-D899-42BD-A41C-D4BA0FF4F0D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5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A4943-084A-4CCE-9411-89C2ACD43C20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2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A1F2A-A424-4595-B43F-FC967171DDB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9149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Jackson Pollock</a:t>
            </a:r>
          </a:p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678DE-1401-4515-A4D6-F93C2CEDE918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3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17DDB-0194-4D4A-AA91-1A813714A434}" type="slidenum">
              <a:rPr lang="en-US"/>
              <a:pPr/>
              <a:t>23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374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Girl with the Pearl Earring – Vermeer</a:t>
            </a:r>
          </a:p>
          <a:p>
            <a:r>
              <a:rPr lang="en-US" smtClean="0"/>
              <a:t>Robert Silvers Photomosaics</a:t>
            </a:r>
          </a:p>
          <a:p>
            <a:r>
              <a:rPr lang="en-US" smtClean="0"/>
              <a:t>http://www.photomosaic.com/portfolio.html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3F47F-DF71-47E5-A483-7CA443E15C5B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DE241-1E02-410D-B4BB-9A975E8B33A7}" type="slidenum">
              <a:rPr lang="en-US"/>
              <a:pPr/>
              <a:t>26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Tribute Money</a:t>
            </a:r>
          </a:p>
          <a:p>
            <a:pPr eaLnBrk="1" hangingPunct="1"/>
            <a:r>
              <a:rPr lang="en-US" smtClean="0"/>
              <a:t>Massiccio</a:t>
            </a:r>
          </a:p>
        </p:txBody>
      </p:sp>
    </p:spTree>
    <p:extLst>
      <p:ext uri="{BB962C8B-B14F-4D97-AF65-F5344CB8AC3E}">
        <p14:creationId xmlns:p14="http://schemas.microsoft.com/office/powerpoint/2010/main" val="3517443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0B14A-DA2A-4077-8B63-6FCC3E146844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57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C77B4-CE55-4943-AC40-01EED552EABB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0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71086-9D34-442C-920F-41C4E0CA5697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0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9FCA5-96FD-4BEB-A509-5EF4F89DD26A}" type="slidenum">
              <a:rPr lang="en-US"/>
              <a:pPr/>
              <a:t>30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761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E7AC9-E8A2-4928-A067-125837D666E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26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0D7D1-C850-4AA8-AE97-2ED2193259E8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63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20909-AA04-419B-9B08-A6A2D3F5B820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2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22752-201B-4096-8307-0254FB3C1BD7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68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67EA6-F5F3-44C2-839B-0905B1F3599B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2829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0D4AB-1550-4874-81B2-2DF8B9A8ABDA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5328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8DCC0-509A-4DD8-A059-876CF65189DE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215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157F3-41AE-4EDB-8A36-883169A48811}" type="slidenum">
              <a:rPr lang="en-US"/>
              <a:pPr/>
              <a:t>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523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00A25-7052-492E-8966-C2D303E41D11}" type="slidenum">
              <a:rPr lang="en-US"/>
              <a:pPr/>
              <a:t>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457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00A25-7052-492E-8966-C2D303E41D11}" type="slidenum">
              <a:rPr lang="en-US"/>
              <a:pPr/>
              <a:t>11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001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5F24-1FAC-492E-8BE1-0EF8E1BE4A5B}" type="slidenum">
              <a:rPr lang="en-US"/>
              <a:pPr/>
              <a:t>12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154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A624F-C439-41D9-A52C-FF96F0879EEE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1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The Great Wave</a:t>
            </a:r>
            <a:r>
              <a:rPr lang="en-US" smtClean="0"/>
              <a:t> off </a:t>
            </a:r>
            <a:r>
              <a:rPr lang="en-US" b="1" smtClean="0"/>
              <a:t>Kanagawa</a:t>
            </a:r>
          </a:p>
          <a:p>
            <a:pPr eaLnBrk="1" hangingPunct="1"/>
            <a:r>
              <a:rPr lang="en-US" b="1" smtClean="0"/>
              <a:t>Hokusai </a:t>
            </a: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0C761-31B9-4142-8679-A1EBF4E383D4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666B8-E177-41AC-934B-ED624C4AE7EA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F3DE7-C7CC-4C3F-99D7-326B6274C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3704C-91EE-4F99-8676-BA7707715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9B472-7CA0-4EA5-ADFB-6D802CE51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03E41-D06B-4789-9091-778A1BA92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31962-C9A8-477B-9FC4-6533B76D2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A912D-629B-421E-9048-41D6A8D02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2E415-1F17-4266-85CE-9DDEB5DC5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47B99-E3A1-4198-9DD4-FA0EA14027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86DDB-7A27-4E16-83B9-E67159F3A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16F8F-732A-4A5D-A76B-B4A3C76ED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49DC2-4956-4803-B57D-016561D0E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5AB861-15DF-47B0-B44B-BD5DF127A0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6/Brueghel_the_elder_-_Hunters_in_the_snow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mosaic.com/slides/pearlearring_detail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photomosaic.com/slides/pearlearring.html" TargetMode="Externa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artathome.com/POD%20DW%20Images/Lesson%2016_files/KB%2016%2013%20c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developerworks/java/library/j-j2d/Seurat_SundayAfternoonGrandJatte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/imgres?imgurl=http://www.meshio.com/img/2008/soft-and-hard-approach.gif&amp;imgrefurl=http://www.meshio.com/category/entrepreneurship/page/2/&amp;usg=__LckFNxthNwqq88v1VXu45rpVsHQ=&amp;h=295&amp;w=300&amp;sz=27&amp;hl=en&amp;start=59&amp;um=1&amp;tbnid=yG33FqaMsdEpJM:&amp;tbnh=114&amp;tbnw=116&amp;prev=/images?q=hard+soft&amp;ndsp=20&amp;hl=en&amp;rls=GFRC,GFRC:2007-01,GFRC:en&amp;sa=N&amp;start=40&amp;um=1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u="sng" dirty="0" smtClean="0">
                <a:solidFill>
                  <a:schemeClr val="bg1"/>
                </a:solidFill>
              </a:rPr>
              <a:t>Principles of Art Notes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468955"/>
              </p:ext>
            </p:extLst>
          </p:nvPr>
        </p:nvGraphicFramePr>
        <p:xfrm>
          <a:off x="381000" y="1600200"/>
          <a:ext cx="8458200" cy="742950"/>
        </p:xfrm>
        <a:graphic>
          <a:graphicData uri="http://schemas.openxmlformats.org/drawingml/2006/table">
            <a:tbl>
              <a:tblPr/>
              <a:tblGrid>
                <a:gridCol w="1676400"/>
                <a:gridCol w="4343400"/>
                <a:gridCol w="2438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Illustration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98426"/>
              </p:ext>
            </p:extLst>
          </p:nvPr>
        </p:nvGraphicFramePr>
        <p:xfrm>
          <a:off x="304800" y="3352800"/>
          <a:ext cx="8458200" cy="2657497"/>
        </p:xfrm>
        <a:graphic>
          <a:graphicData uri="http://schemas.openxmlformats.org/drawingml/2006/table">
            <a:tbl>
              <a:tblPr/>
              <a:tblGrid>
                <a:gridCol w="1676400"/>
                <a:gridCol w="4343400"/>
                <a:gridCol w="2438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Definition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Illustration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radley Hand ITC" pitchFamily="66" charset="0"/>
                        </a:rPr>
                        <a:t>Subject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" pitchFamily="66" charset="0"/>
                        </a:rPr>
                        <a:t>The central image of the 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adley Hand ITC" pitchFamily="66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adley Hand ITC" pitchFamily="66" charset="0"/>
                        </a:rPr>
                        <a:t>Subject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8943" name="TextBox 5"/>
          <p:cNvSpPr txBox="1">
            <a:spLocks noChangeArrowheads="1"/>
          </p:cNvSpPr>
          <p:nvPr/>
        </p:nvSpPr>
        <p:spPr bwMode="auto">
          <a:xfrm>
            <a:off x="533400" y="27432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Example: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3886200"/>
            <a:ext cx="2438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8945" name="Picture 2" descr="C:\Documents and Settings\lgallicchio\My Documents\My Pictures\Microsoft Clip Organizer\j033573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038600"/>
            <a:ext cx="17462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/>
          <p:nvPr/>
        </p:nvSpPr>
        <p:spPr>
          <a:xfrm>
            <a:off x="7543800" y="4724400"/>
            <a:ext cx="3810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2" descr="http://www.princetonol.com/groups/iad/lessons/middle/images/escher_sky_wa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6553200" cy="65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mcdonald\Desktop\img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057400"/>
            <a:ext cx="4648200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610600" cy="1981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Movement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Arrangement elements in a way that makes the eye follow a path through the composition.  Achieved by use of repetition and patterning.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050" name="Picture 2" descr="C:\Users\bmcdonald\Desktop\imag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t="4687" r="19127" b="7811"/>
          <a:stretch/>
        </p:blipFill>
        <p:spPr bwMode="auto">
          <a:xfrm>
            <a:off x="17205" y="2057400"/>
            <a:ext cx="4478595" cy="43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6" name="Picture 5" descr="Image:Brueghel the elder - Hunters in the sn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2" descr="http://www.sciam.com/media/gallery/B098DF09-C8A8-A527-8BFC9BE0B2B2E50D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u="sng" dirty="0" smtClean="0">
                <a:solidFill>
                  <a:schemeClr val="bg1"/>
                </a:solidFill>
              </a:rPr>
              <a:t>Emphasis</a:t>
            </a:r>
            <a:r>
              <a:rPr lang="en-US" sz="3200" u="sng" dirty="0" smtClean="0">
                <a:solidFill>
                  <a:schemeClr val="bg1"/>
                </a:solidFill>
              </a:rPr>
              <a:t>:</a:t>
            </a:r>
            <a:r>
              <a:rPr lang="en-US" sz="3200" dirty="0" smtClean="0">
                <a:solidFill>
                  <a:schemeClr val="bg1"/>
                </a:solidFill>
              </a:rPr>
              <a:t> when elements are used to make one image dominant over another</a:t>
            </a:r>
            <a:endParaRPr lang="en-US" sz="3200" dirty="0" smtClean="0"/>
          </a:p>
        </p:txBody>
      </p:sp>
      <p:pic>
        <p:nvPicPr>
          <p:cNvPr id="45059" name="Picture 7" descr="http://upload.wikimedia.org/wikipedia/commons/0/0a/The_Great_Wave_off_Kanaga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7" y="1447800"/>
            <a:ext cx="74025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mcdonald\Desktop\search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6335" r="1130" b="5482"/>
          <a:stretch/>
        </p:blipFill>
        <p:spPr bwMode="auto">
          <a:xfrm>
            <a:off x="1066800" y="1014630"/>
            <a:ext cx="7035946" cy="48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81000" y="87312"/>
            <a:ext cx="7848600" cy="1143000"/>
          </a:xfrm>
        </p:spPr>
        <p:txBody>
          <a:bodyPr/>
          <a:lstStyle/>
          <a:p>
            <a:pPr algn="l" eaLnBrk="1" hangingPunct="1"/>
            <a:r>
              <a:rPr lang="en-US" sz="3200" b="1" u="sng" dirty="0" smtClean="0">
                <a:solidFill>
                  <a:schemeClr val="bg1"/>
                </a:solidFill>
              </a:rPr>
              <a:t>Balance</a:t>
            </a:r>
            <a:r>
              <a:rPr lang="en-US" sz="3200" b="1" dirty="0" smtClean="0">
                <a:solidFill>
                  <a:schemeClr val="bg1"/>
                </a:solidFill>
              </a:rPr>
              <a:t>: </a:t>
            </a:r>
            <a:r>
              <a:rPr lang="en-US" sz="3200" dirty="0" smtClean="0">
                <a:solidFill>
                  <a:schemeClr val="bg1"/>
                </a:solidFill>
              </a:rPr>
              <a:t>the comfortable arrangement of things in art.</a:t>
            </a:r>
            <a:endParaRPr lang="en-US" sz="3200" b="1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81600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1 - </a:t>
            </a:r>
            <a:r>
              <a:rPr lang="en-US" sz="3000" u="sng" dirty="0" smtClean="0">
                <a:solidFill>
                  <a:schemeClr val="bg1"/>
                </a:solidFill>
              </a:rPr>
              <a:t>Asymmetrical</a:t>
            </a:r>
            <a:r>
              <a:rPr lang="en-US" sz="3000" dirty="0" smtClean="0">
                <a:solidFill>
                  <a:schemeClr val="bg1"/>
                </a:solidFill>
              </a:rPr>
              <a:t>: balance isn’t completely the</a:t>
            </a:r>
            <a:r>
              <a:rPr lang="en-US" sz="3000" u="sng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same on both sides</a:t>
            </a:r>
          </a:p>
          <a:p>
            <a:pPr lvl="1" eaLnBrk="1" hangingPunct="1">
              <a:lnSpc>
                <a:spcPct val="80000"/>
              </a:lnSpc>
            </a:pPr>
            <a:endParaRPr lang="en-US" sz="3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3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3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3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2 </a:t>
            </a:r>
            <a:r>
              <a:rPr lang="en-US" sz="3000" dirty="0" smtClean="0">
                <a:solidFill>
                  <a:schemeClr val="bg1"/>
                </a:solidFill>
              </a:rPr>
              <a:t>- </a:t>
            </a:r>
            <a:r>
              <a:rPr lang="en-US" sz="3000" u="sng" dirty="0" smtClean="0">
                <a:solidFill>
                  <a:schemeClr val="bg1"/>
                </a:solidFill>
              </a:rPr>
              <a:t>Symmetrical:</a:t>
            </a:r>
            <a:r>
              <a:rPr lang="en-US" sz="3000" dirty="0" smtClean="0">
                <a:solidFill>
                  <a:schemeClr val="bg1"/>
                </a:solidFill>
              </a:rPr>
              <a:t> balance is the same on both sides</a:t>
            </a:r>
          </a:p>
          <a:p>
            <a:pPr lvl="1" eaLnBrk="1" hangingPunct="1">
              <a:lnSpc>
                <a:spcPct val="80000"/>
              </a:lnSpc>
            </a:pPr>
            <a:endParaRPr lang="en-US" sz="3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3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30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30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sz="3000" dirty="0" smtClean="0"/>
          </a:p>
        </p:txBody>
      </p:sp>
      <p:pic>
        <p:nvPicPr>
          <p:cNvPr id="46084" name="Picture 2" descr="two examples of asymmetrical bal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24384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two examples of symmetrical ba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72000"/>
            <a:ext cx="33528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Balance (cont’d)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76200" y="960437"/>
            <a:ext cx="9220200" cy="4525963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b="1" dirty="0" smtClean="0">
                <a:solidFill>
                  <a:schemeClr val="bg1"/>
                </a:solidFill>
              </a:rPr>
              <a:t>3 - </a:t>
            </a:r>
            <a:r>
              <a:rPr lang="en-US" b="1" u="sng" dirty="0" smtClean="0">
                <a:solidFill>
                  <a:schemeClr val="bg1"/>
                </a:solidFill>
              </a:rPr>
              <a:t>Radial: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elements radiate out evenly from central axis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47108" name="Picture 2" descr="http://image.shutterstock.com/display_pic_with_logo/58178/58178,1219340830,1/stock-photo-gothic-rose-window-notre-dame-cathedral-paris-16388668.jpg"/>
          <p:cNvPicPr>
            <a:picLocks noChangeAspect="1" noChangeArrowheads="1"/>
          </p:cNvPicPr>
          <p:nvPr/>
        </p:nvPicPr>
        <p:blipFill>
          <a:blip r:embed="rId3" cstate="print"/>
          <a:srcRect l="5675" r="14881" b="6154"/>
          <a:stretch>
            <a:fillRect/>
          </a:stretch>
        </p:blipFill>
        <p:spPr bwMode="auto">
          <a:xfrm>
            <a:off x="1981200" y="1752600"/>
            <a:ext cx="533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E\CASEY'S PROJECTS &amp; PICS\1999-2002 (Portland)\Mt Hood sliver1.JPG"/>
          <p:cNvPicPr>
            <a:picLocks noChangeAspect="1" noChangeArrowheads="1"/>
          </p:cNvPicPr>
          <p:nvPr/>
        </p:nvPicPr>
        <p:blipFill rotWithShape="1">
          <a:blip r:embed="rId2" cstate="print">
            <a:lum bright="-30000" contrast="40000"/>
          </a:blip>
          <a:srcRect r="6944" b="6269"/>
          <a:stretch/>
        </p:blipFill>
        <p:spPr bwMode="auto">
          <a:xfrm>
            <a:off x="76200" y="87249"/>
            <a:ext cx="5410200" cy="3622007"/>
          </a:xfrm>
          <a:prstGeom prst="rect">
            <a:avLst/>
          </a:prstGeom>
          <a:noFill/>
        </p:spPr>
      </p:pic>
      <p:pic>
        <p:nvPicPr>
          <p:cNvPr id="2050" name="Picture 2" descr="C:\Users\bmcdonald\Desktop\Coastal Poi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50580"/>
            <a:ext cx="5257800" cy="35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 descr="http://www.worldofescher.com/gallery/jpgs/P46.jpg"/>
          <p:cNvPicPr>
            <a:picLocks noChangeAspect="1" noChangeArrowheads="1"/>
          </p:cNvPicPr>
          <p:nvPr/>
        </p:nvPicPr>
        <p:blipFill>
          <a:blip r:embed="rId3" cstate="print"/>
          <a:srcRect l="13333" t="5556" r="14167"/>
          <a:stretch>
            <a:fillRect/>
          </a:stretch>
        </p:blipFill>
        <p:spPr bwMode="auto">
          <a:xfrm>
            <a:off x="1219200" y="301297"/>
            <a:ext cx="6477000" cy="632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[ TEACHING STUFF ]\ARTS &amp; HUMANITIES\[ Principles of Design - resources ]\Principles of Design - char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6"/>
          <a:stretch>
            <a:fillRect/>
          </a:stretch>
        </p:blipFill>
        <p:spPr bwMode="auto">
          <a:xfrm>
            <a:off x="152400" y="1828800"/>
            <a:ext cx="879694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9436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1"/>
                </a:solidFill>
              </a:rPr>
              <a:t>The Principles</a:t>
            </a:r>
            <a:endParaRPr lang="en-US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[ TEACHING STUFF ]\ARTS &amp; HUMANITIES\A &amp; H - MISC\MAD fold-in Nix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5" b="18026"/>
          <a:stretch/>
        </p:blipFill>
        <p:spPr bwMode="auto">
          <a:xfrm>
            <a:off x="6019800" y="1447800"/>
            <a:ext cx="2971800" cy="52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[ TEACHING STUFF ]\ARTS &amp; HUMANITIES\A &amp; H - MISC\MAD fold-in Nix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47" b="14835"/>
          <a:stretch/>
        </p:blipFill>
        <p:spPr bwMode="auto">
          <a:xfrm>
            <a:off x="152400" y="152400"/>
            <a:ext cx="574755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6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[ TEACHING STUFF ]\ARTS &amp; HUMANITIES\A &amp; H - MISC\MAD fold-in Be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/>
          <a:stretch/>
        </p:blipFill>
        <p:spPr bwMode="auto">
          <a:xfrm>
            <a:off x="305540" y="228600"/>
            <a:ext cx="641536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[ TEACHING STUFF ]\ARTS &amp; HUMANITIES\A &amp; H - MISC\MAD fold-in Be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" r="65476"/>
          <a:stretch/>
        </p:blipFill>
        <p:spPr bwMode="auto">
          <a:xfrm>
            <a:off x="5791200" y="2362200"/>
            <a:ext cx="329203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300" b="1" u="sng" dirty="0" smtClean="0">
                <a:solidFill>
                  <a:schemeClr val="bg1"/>
                </a:solidFill>
              </a:rPr>
              <a:t>Variety</a:t>
            </a:r>
            <a:r>
              <a:rPr lang="en-US" sz="3300" b="1" dirty="0" smtClean="0">
                <a:solidFill>
                  <a:schemeClr val="bg1"/>
                </a:solidFill>
              </a:rPr>
              <a:t>: </a:t>
            </a:r>
            <a:r>
              <a:rPr lang="en-US" sz="3300" dirty="0" smtClean="0">
                <a:solidFill>
                  <a:schemeClr val="bg1"/>
                </a:solidFill>
              </a:rPr>
              <a:t>use of several different elements</a:t>
            </a:r>
            <a:r>
              <a:rPr lang="en-US" sz="3300" u="sng" dirty="0" smtClean="0">
                <a:solidFill>
                  <a:schemeClr val="bg1"/>
                </a:solidFill>
              </a:rPr>
              <a:t/>
            </a:r>
            <a:br>
              <a:rPr lang="en-US" sz="3300" u="sng" dirty="0" smtClean="0">
                <a:solidFill>
                  <a:schemeClr val="bg1"/>
                </a:solidFill>
              </a:rPr>
            </a:br>
            <a:endParaRPr lang="en-US" sz="3300" dirty="0" smtClean="0"/>
          </a:p>
        </p:txBody>
      </p:sp>
      <p:pic>
        <p:nvPicPr>
          <p:cNvPr id="48132" name="Picture 2" descr="http://www.noutopia.com/Resources/painting_jackson_pol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584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chemeClr val="bg1"/>
                </a:solidFill>
              </a:rPr>
              <a:t>Unity</a:t>
            </a:r>
            <a:r>
              <a:rPr lang="en-US" sz="3600" dirty="0" smtClean="0">
                <a:solidFill>
                  <a:schemeClr val="bg1"/>
                </a:solidFill>
              </a:rPr>
              <a:t>: wholeness of the work</a:t>
            </a:r>
            <a:endParaRPr lang="en-US" sz="3600" b="1" dirty="0" smtClean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49156" name="Picture 5" descr="lpusamap"/>
          <p:cNvPicPr>
            <a:picLocks noChangeAspect="1" noChangeArrowheads="1"/>
          </p:cNvPicPr>
          <p:nvPr/>
        </p:nvPicPr>
        <p:blipFill rotWithShape="1">
          <a:blip r:embed="rId3" cstate="print"/>
          <a:srcRect l="2322" t="2785" r="5831" b="8050"/>
          <a:stretch/>
        </p:blipFill>
        <p:spPr bwMode="auto">
          <a:xfrm>
            <a:off x="304800" y="1066800"/>
            <a:ext cx="8541279" cy="552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[ TEACHING STUFF ]\ARTS &amp; HUMANITIES\A &amp; H - art\ART - Recycled\Artist - Brian Jungen\brian junge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mcdonald\Desktop\imag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7"/>
          <a:stretch/>
        </p:blipFill>
        <p:spPr bwMode="auto">
          <a:xfrm>
            <a:off x="5638800" y="3657600"/>
            <a:ext cx="3305175" cy="30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2" descr="Girl with the Pearl Earr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21446"/>
            <a:ext cx="5202621" cy="687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Detail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2481" t="25454"/>
          <a:stretch/>
        </p:blipFill>
        <p:spPr bwMode="auto">
          <a:xfrm>
            <a:off x="4343400" y="2895600"/>
            <a:ext cx="4648200" cy="381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6637"/>
            <a:ext cx="8229600" cy="5668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 graphing system that creates the illusion of depth and volume on a 2D surface</a:t>
            </a:r>
          </a:p>
          <a:p>
            <a:pPr lvl="1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lvl="1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2227" name="Picture 5" descr="http://smarthistory.org/assets/images/images/MasaccioTribute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2438400"/>
            <a:ext cx="85566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Perspective</a:t>
            </a:r>
            <a:r>
              <a:rPr lang="en-US" sz="4000" b="1" dirty="0" smtClean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bg1"/>
                </a:solidFill>
              </a:rPr>
              <a:t>Linear Perspective: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using lines to show distance and depth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vanishing point</a:t>
            </a:r>
          </a:p>
          <a:p>
            <a:endParaRPr lang="en-US" dirty="0" smtClean="0"/>
          </a:p>
        </p:txBody>
      </p:sp>
      <p:pic>
        <p:nvPicPr>
          <p:cNvPr id="53252" name="Picture 4" descr="lastsu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64" y="2057400"/>
            <a:ext cx="8820536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505200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bg1"/>
                </a:solidFill>
              </a:rPr>
              <a:t>Atmospheric Perspective: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effect of air and light on how an object is viewed by the viewer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the more air between the viewer and the object, the more the object seems to </a:t>
            </a:r>
            <a:r>
              <a:rPr lang="en-US" u="sng" dirty="0" smtClean="0">
                <a:solidFill>
                  <a:schemeClr val="bg1"/>
                </a:solidFill>
              </a:rPr>
              <a:t>fade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 bright object seems closer to the viewer than a dull object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5227637"/>
            <a:ext cx="3733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hlinkClick r:id="rId3"/>
              </a:rPr>
              <a:t>http://www.teachartathome.com/POD%20DW%20Images/Lesson%2016_files/KB%2016%2013%20c.jpg</a:t>
            </a:r>
            <a:r>
              <a:rPr lang="en-US" kern="0" dirty="0">
                <a:latin typeface="+mn-lt"/>
              </a:rPr>
              <a:t> </a:t>
            </a:r>
          </a:p>
        </p:txBody>
      </p:sp>
      <p:pic>
        <p:nvPicPr>
          <p:cNvPr id="54277" name="Picture 2" descr="http://www.teachartathome.com/POD%20DW%20Images/Lesson%2016_files/KB%2016%2013%2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335" y="3276600"/>
            <a:ext cx="4552865" cy="330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Which perspective is it: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i="1" u="sng" dirty="0" smtClean="0">
                <a:solidFill>
                  <a:schemeClr val="bg1"/>
                </a:solidFill>
              </a:rPr>
              <a:t>linear</a:t>
            </a:r>
            <a:r>
              <a:rPr lang="en-US" dirty="0" smtClean="0">
                <a:solidFill>
                  <a:schemeClr val="bg1"/>
                </a:solidFill>
              </a:rPr>
              <a:t> or </a:t>
            </a:r>
            <a:r>
              <a:rPr lang="en-US" b="1" i="1" u="sng" dirty="0" smtClean="0">
                <a:solidFill>
                  <a:schemeClr val="bg1"/>
                </a:solidFill>
              </a:rPr>
              <a:t>atmospheric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5299" name="Picture 5" descr="http://smarthistory.org/assets/images/images/MasaccioTribute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8915400" cy="389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[ TEACHING STUFF ]\ARTS &amp; HUMANITIES\[ Principles of Design - resources ]\Principles of Design - char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3" b="42954"/>
          <a:stretch>
            <a:fillRect/>
          </a:stretch>
        </p:blipFill>
        <p:spPr bwMode="auto">
          <a:xfrm>
            <a:off x="190500" y="1752600"/>
            <a:ext cx="872816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91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1"/>
                </a:solidFill>
              </a:rPr>
              <a:t>The Principles (cont’d)</a:t>
            </a:r>
            <a:endParaRPr lang="en-US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The Areas of Art: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15400" cy="5257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8686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28600" y="3733800"/>
            <a:ext cx="32766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752600" y="1905000"/>
            <a:ext cx="12192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438400" y="4800600"/>
            <a:ext cx="30480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5837237"/>
            <a:ext cx="8382000" cy="868363"/>
          </a:xfrm>
        </p:spPr>
        <p:txBody>
          <a:bodyPr/>
          <a:lstStyle/>
          <a:p>
            <a:r>
              <a:rPr lang="en-US" sz="2000" dirty="0" smtClean="0">
                <a:hlinkClick r:id="rId3"/>
              </a:rPr>
              <a:t>http://www.ibm.com/developerworks/java/library/j-j2d/Seurat_SundayAfternoonGrandJatte.jpg</a:t>
            </a:r>
            <a:r>
              <a:rPr lang="en-US" sz="2000" dirty="0" smtClean="0"/>
              <a:t> </a:t>
            </a:r>
          </a:p>
        </p:txBody>
      </p:sp>
      <p:pic>
        <p:nvPicPr>
          <p:cNvPr id="57348" name="Picture 2" descr="http://www.ibm.com/developerworks/java/library/j-j2d/Seurat_SundayAfternoonGrandJa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85800" y="2895600"/>
            <a:ext cx="33528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143000" y="990600"/>
            <a:ext cx="12192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029200" y="4953000"/>
            <a:ext cx="30480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194338" cy="792163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Which area is which?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E\CASEY'S PROJECTS &amp; PICS\1999-2002 (Portland)\Casey &amp; Jett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199"/>
            <a:ext cx="8915400" cy="60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flipH="1">
            <a:off x="7620000" y="5012246"/>
            <a:ext cx="178514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47403" y="2019300"/>
            <a:ext cx="12192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685800" y="5355146"/>
            <a:ext cx="2590800" cy="4191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803012">
            <a:off x="4995015" y="717353"/>
            <a:ext cx="3657600" cy="792163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Which area is which?</a:t>
            </a:r>
          </a:p>
        </p:txBody>
      </p:sp>
    </p:spTree>
    <p:extLst>
      <p:ext uri="{BB962C8B-B14F-4D97-AF65-F5344CB8AC3E}">
        <p14:creationId xmlns:p14="http://schemas.microsoft.com/office/powerpoint/2010/main" val="13460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cbroderick\My Documents\My Pictures\zepp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88"/>
            <a:ext cx="4724400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 rot="20566393">
            <a:off x="340062" y="1209640"/>
            <a:ext cx="3657600" cy="792163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Which area is which?</a:t>
            </a:r>
          </a:p>
        </p:txBody>
      </p:sp>
      <p:sp>
        <p:nvSpPr>
          <p:cNvPr id="6" name="Right Arrow 5"/>
          <p:cNvSpPr/>
          <p:nvPr/>
        </p:nvSpPr>
        <p:spPr>
          <a:xfrm rot="12785682" flipH="1">
            <a:off x="3111233" y="4387954"/>
            <a:ext cx="178514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715000" y="3505200"/>
            <a:ext cx="1219200" cy="137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5791200" y="1430596"/>
            <a:ext cx="2652586" cy="685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mcdonald\Desktop\Seattle frie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5410200" cy="68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9832415" flipH="1">
            <a:off x="5539504" y="2283871"/>
            <a:ext cx="1143000" cy="5164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38600" y="3162300"/>
            <a:ext cx="381000" cy="4953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3629858" flipH="1">
            <a:off x="6231297" y="5367711"/>
            <a:ext cx="1508951" cy="8797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20566393">
            <a:off x="35261" y="904839"/>
            <a:ext cx="3657600" cy="792163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Which area is which?</a:t>
            </a:r>
          </a:p>
        </p:txBody>
      </p:sp>
    </p:spTree>
    <p:extLst>
      <p:ext uri="{BB962C8B-B14F-4D97-AF65-F5344CB8AC3E}">
        <p14:creationId xmlns:p14="http://schemas.microsoft.com/office/powerpoint/2010/main" val="28388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15" y="0"/>
            <a:ext cx="6086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334000" cy="1630363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Principles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Drawing Activity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0"/>
            <a:ext cx="3810000" cy="1828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5334000" y="914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411787" y="912813"/>
            <a:ext cx="18272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326187" y="912813"/>
            <a:ext cx="18272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229600" y="0"/>
            <a:ext cx="1588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4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9144000" cy="4724400"/>
          </a:xfrm>
        </p:spPr>
        <p:txBody>
          <a:bodyPr/>
          <a:lstStyle/>
          <a:p>
            <a:pPr eaLnBrk="1" hangingPunct="1"/>
            <a:r>
              <a:rPr lang="en-US" altLang="en-US" sz="2600" i="1" u="sng" dirty="0" smtClean="0">
                <a:solidFill>
                  <a:schemeClr val="bg1"/>
                </a:solidFill>
              </a:rPr>
              <a:t>Step 1</a:t>
            </a:r>
            <a:r>
              <a:rPr lang="en-US" altLang="en-US" sz="2600" dirty="0" smtClean="0">
                <a:solidFill>
                  <a:schemeClr val="bg1"/>
                </a:solidFill>
              </a:rPr>
              <a:t>: Take a sheet of computer paper and fold it EVENLY three times; unfold. You have 8 equal size boxes.</a:t>
            </a:r>
          </a:p>
          <a:p>
            <a:pPr eaLnBrk="1" hangingPunct="1"/>
            <a:r>
              <a:rPr lang="en-US" altLang="en-US" sz="2600" i="1" u="sng" dirty="0" smtClean="0">
                <a:solidFill>
                  <a:schemeClr val="bg1"/>
                </a:solidFill>
              </a:rPr>
              <a:t>Step 2:</a:t>
            </a:r>
            <a:r>
              <a:rPr lang="en-US" altLang="en-US" sz="26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</a:rPr>
              <a:t>Draw a faint line with a pencil that passes through all 8 boxes; make it curved or angular. </a:t>
            </a:r>
          </a:p>
          <a:p>
            <a:pPr eaLnBrk="1" hangingPunct="1"/>
            <a:r>
              <a:rPr lang="en-US" altLang="en-US" sz="2600" i="1" u="sng" dirty="0" smtClean="0">
                <a:solidFill>
                  <a:schemeClr val="bg1"/>
                </a:solidFill>
              </a:rPr>
              <a:t>Step 3</a:t>
            </a:r>
            <a:r>
              <a:rPr lang="en-US" altLang="en-US" sz="2600" dirty="0" smtClean="0">
                <a:solidFill>
                  <a:schemeClr val="bg1"/>
                </a:solidFill>
              </a:rPr>
              <a:t>: Flip the page over and with a pencil faintly label each box with one of the 8 principles of art. Flip the page back over.  </a:t>
            </a:r>
          </a:p>
          <a:p>
            <a:pPr eaLnBrk="1" hangingPunct="1"/>
            <a:r>
              <a:rPr lang="en-US" altLang="en-US" sz="2600" i="1" u="sng" dirty="0" smtClean="0">
                <a:solidFill>
                  <a:schemeClr val="bg1"/>
                </a:solidFill>
              </a:rPr>
              <a:t>Step 4:</a:t>
            </a:r>
            <a:r>
              <a:rPr lang="en-US" altLang="en-US" sz="2600" i="1" dirty="0" smtClean="0">
                <a:solidFill>
                  <a:schemeClr val="bg1"/>
                </a:solidFill>
              </a:rPr>
              <a:t> </a:t>
            </a:r>
            <a:r>
              <a:rPr lang="en-US" altLang="en-US" sz="2600" dirty="0" smtClean="0">
                <a:solidFill>
                  <a:schemeClr val="bg1"/>
                </a:solidFill>
              </a:rPr>
              <a:t>Using the elements of art, create a visual example of each principle and illustrate it in the correctly labeled box. </a:t>
            </a:r>
          </a:p>
          <a:p>
            <a:pPr eaLnBrk="1" hangingPunct="1">
              <a:buFontTx/>
              <a:buNone/>
            </a:pPr>
            <a:endParaRPr lang="en-US" altLang="en-US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24" name="Picture 2" descr="C:\Documents and Settings\cbroderick\My Documents\My Pictures\08-18-2011 08;02;01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8995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 rot="20653125">
            <a:off x="7195125" y="1092056"/>
            <a:ext cx="152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Which principle is missing?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Content Placeholder 3" descr="08-05-2011 02.jpg;41.jpg;47P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3860" y="304800"/>
            <a:ext cx="878774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" descr="C:\Users\cbroderick\Desktop\Pictures\visual art examples student work\Principle Activity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436685" y="-827088"/>
            <a:ext cx="6270626" cy="853440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[ TEACHING STUFF ]\ARTS &amp; HUMANITIES\[ Principles of Design - resources ]\Principles of Design - char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04"/>
          <a:stretch>
            <a:fillRect/>
          </a:stretch>
        </p:blipFill>
        <p:spPr bwMode="auto">
          <a:xfrm>
            <a:off x="268302" y="1600200"/>
            <a:ext cx="864709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91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1"/>
                </a:solidFill>
              </a:rPr>
              <a:t>The Principles (cont’d)</a:t>
            </a:r>
            <a:endParaRPr lang="en-US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broderick\Desktop\Pictures\visual art examples student work\shelbie walker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252412"/>
            <a:ext cx="82677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chemeClr val="bg1"/>
                </a:solidFill>
              </a:rPr>
              <a:t>Contrast</a:t>
            </a:r>
            <a:r>
              <a:rPr lang="en-US" sz="3600" b="1" dirty="0" smtClean="0">
                <a:solidFill>
                  <a:schemeClr val="bg1"/>
                </a:solidFill>
              </a:rPr>
              <a:t>: </a:t>
            </a:r>
            <a:r>
              <a:rPr lang="en-US" sz="3600" dirty="0" smtClean="0">
                <a:solidFill>
                  <a:schemeClr val="bg1"/>
                </a:solidFill>
              </a:rPr>
              <a:t>the technique for creating a focal point using two different elements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/>
          </a:p>
        </p:txBody>
      </p:sp>
      <p:pic>
        <p:nvPicPr>
          <p:cNvPr id="39939" name="Picture 2" descr="http://img.tomshardware.com/us/2005/07/19/how_we_test_laptop_and_notebook_computers_for_home_and_office/contrast-rectang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96955"/>
            <a:ext cx="36671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upload.wikimedia.org/wikipedia/commons/thumb/1/17/Yin_yang.svg/466px-Yin_yang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590800"/>
            <a:ext cx="3400283" cy="340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[ TEACHING STUFF ]\ARTS &amp; HUMANITIES\A &amp; H - MISC\Contrast-Principles-of-De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1" y="609600"/>
            <a:ext cx="8287559" cy="55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5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11" descr="http://richavady.files.wordpress.com/2009/04/bogues-mj1.jpg"/>
          <p:cNvPicPr>
            <a:picLocks noChangeAspect="1" noChangeArrowheads="1"/>
          </p:cNvPicPr>
          <p:nvPr/>
        </p:nvPicPr>
        <p:blipFill>
          <a:blip r:embed="rId3" cstate="print"/>
          <a:srcRect t="3215"/>
          <a:stretch>
            <a:fillRect/>
          </a:stretch>
        </p:blipFill>
        <p:spPr bwMode="auto">
          <a:xfrm>
            <a:off x="-304800" y="0"/>
            <a:ext cx="4772526" cy="68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0"/>
            <a:ext cx="5486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Do you </a:t>
            </a:r>
            <a:r>
              <a:rPr lang="en-US" sz="2800" b="1" i="1" dirty="0" smtClean="0">
                <a:solidFill>
                  <a:schemeClr val="bg1"/>
                </a:solidFill>
              </a:rPr>
              <a:t>see the </a:t>
            </a:r>
            <a:r>
              <a:rPr lang="en-US" sz="2800" b="1" i="1" dirty="0" smtClean="0">
                <a:solidFill>
                  <a:schemeClr val="bg1"/>
                </a:solidFill>
              </a:rPr>
              <a:t>contrast?</a:t>
            </a:r>
          </a:p>
        </p:txBody>
      </p:sp>
      <p:pic>
        <p:nvPicPr>
          <p:cNvPr id="40964" name="Picture 5" descr="http://www.nbabasketballjersey.com/losangeleslakersjers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332163"/>
            <a:ext cx="2514600" cy="360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http://tbn3.google.com/images?q=tbn:yG33FqaMsdEpJM:http://www.meshio.com/img/2008/soft-and-hard-approach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0"/>
            <a:ext cx="33909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219200"/>
          </a:xfrm>
        </p:spPr>
        <p:txBody>
          <a:bodyPr/>
          <a:lstStyle/>
          <a:p>
            <a:pPr algn="l" eaLnBrk="1" hangingPunct="1"/>
            <a:r>
              <a:rPr lang="en-US" sz="3200" b="1" u="sng" dirty="0" smtClean="0">
                <a:solidFill>
                  <a:schemeClr val="bg1"/>
                </a:solidFill>
                <a:latin typeface="+mn-lt"/>
              </a:rPr>
              <a:t>Rhythm, Repetition, Pattern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3200" dirty="0" smtClean="0">
                <a:solidFill>
                  <a:schemeClr val="bg1"/>
                </a:solidFill>
              </a:rPr>
              <a:t>the repetitive use of an element to create a visual effect </a:t>
            </a:r>
            <a:endParaRPr lang="en-US" sz="3200" dirty="0" smtClean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41988" name="Picture 5" descr="van-gogh-vincent-starry-night-79006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00" y="1828800"/>
            <a:ext cx="802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[ TEACHING STUFF ]\ARTS &amp; HUMANITIES\A &amp; H - MISC\4028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/>
          <a:stretch>
            <a:fillRect/>
          </a:stretch>
        </p:blipFill>
        <p:spPr bwMode="auto">
          <a:xfrm>
            <a:off x="685800" y="533400"/>
            <a:ext cx="7924800" cy="583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435</Words>
  <Application>Microsoft Office PowerPoint</Application>
  <PresentationFormat>On-screen Show (4:3)</PresentationFormat>
  <Paragraphs>107</Paragraphs>
  <Slides>40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Bradley Hand ITC</vt:lpstr>
      <vt:lpstr>Default Design</vt:lpstr>
      <vt:lpstr> Principles of Art Notes </vt:lpstr>
      <vt:lpstr>The Principles</vt:lpstr>
      <vt:lpstr>The Principles (cont’d)</vt:lpstr>
      <vt:lpstr>The Principles (cont’d)</vt:lpstr>
      <vt:lpstr>Contrast: the technique for creating a focal point using two different elements </vt:lpstr>
      <vt:lpstr>PowerPoint Presentation</vt:lpstr>
      <vt:lpstr>PowerPoint Presentation</vt:lpstr>
      <vt:lpstr>Rhythm, Repetition, Pattern: the repetitive use of an element to create a visual effect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Emphasis: when elements are used to make one image dominant over another</vt:lpstr>
      <vt:lpstr>PowerPoint Presentation</vt:lpstr>
      <vt:lpstr>Balance: the comfortable arrangement of things in art.</vt:lpstr>
      <vt:lpstr>Balance (cont’d)</vt:lpstr>
      <vt:lpstr>PowerPoint Presentation</vt:lpstr>
      <vt:lpstr>PowerPoint Presentation</vt:lpstr>
      <vt:lpstr>PowerPoint Presentation</vt:lpstr>
      <vt:lpstr>PowerPoint Presentation</vt:lpstr>
      <vt:lpstr>Variety: use of several different elements </vt:lpstr>
      <vt:lpstr>Unity: wholeness of the work</vt:lpstr>
      <vt:lpstr>PowerPoint Presentation</vt:lpstr>
      <vt:lpstr>PowerPoint Presentation</vt:lpstr>
      <vt:lpstr>Perspective:</vt:lpstr>
      <vt:lpstr>PowerPoint Presentation</vt:lpstr>
      <vt:lpstr>PowerPoint Presentation</vt:lpstr>
      <vt:lpstr>Which perspective is it:  linear or atmospheric?</vt:lpstr>
      <vt:lpstr>The Areas of Art:</vt:lpstr>
      <vt:lpstr>Which area is which?</vt:lpstr>
      <vt:lpstr>Which area is which?</vt:lpstr>
      <vt:lpstr>Which area is which?</vt:lpstr>
      <vt:lpstr>Which area is which?</vt:lpstr>
      <vt:lpstr>PowerPoint Presentation</vt:lpstr>
      <vt:lpstr>Principles  Drawing Activity </vt:lpstr>
      <vt:lpstr>PowerPoint Presentation</vt:lpstr>
      <vt:lpstr>PowerPoint Presentation</vt:lpstr>
      <vt:lpstr>PowerPoint Presentation</vt:lpstr>
      <vt:lpstr>PowerPoint Presentation</vt:lpstr>
    </vt:vector>
  </TitlesOfParts>
  <Company>FCPS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</dc:title>
  <dc:creator>temp</dc:creator>
  <cp:lastModifiedBy>McDonald, Benjamin</cp:lastModifiedBy>
  <cp:revision>411</cp:revision>
  <cp:lastPrinted>2013-07-10T15:00:31Z</cp:lastPrinted>
  <dcterms:created xsi:type="dcterms:W3CDTF">2007-08-17T14:33:59Z</dcterms:created>
  <dcterms:modified xsi:type="dcterms:W3CDTF">2016-08-24T20:25:31Z</dcterms:modified>
</cp:coreProperties>
</file>