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29" r:id="rId2"/>
    <p:sldId id="330" r:id="rId3"/>
    <p:sldId id="331" r:id="rId4"/>
    <p:sldId id="332" r:id="rId5"/>
    <p:sldId id="333" r:id="rId6"/>
    <p:sldId id="334" r:id="rId7"/>
    <p:sldId id="335" r:id="rId8"/>
    <p:sldId id="367" r:id="rId9"/>
    <p:sldId id="342" r:id="rId10"/>
    <p:sldId id="343" r:id="rId11"/>
    <p:sldId id="361" r:id="rId12"/>
    <p:sldId id="352" r:id="rId13"/>
    <p:sldId id="368" r:id="rId14"/>
    <p:sldId id="362" r:id="rId15"/>
    <p:sldId id="363" r:id="rId16"/>
    <p:sldId id="364" r:id="rId17"/>
    <p:sldId id="365" r:id="rId18"/>
    <p:sldId id="366" r:id="rId19"/>
    <p:sldId id="300" r:id="rId20"/>
    <p:sldId id="336" r:id="rId21"/>
    <p:sldId id="268" r:id="rId22"/>
    <p:sldId id="306" r:id="rId23"/>
    <p:sldId id="322" r:id="rId24"/>
    <p:sldId id="323" r:id="rId25"/>
    <p:sldId id="324" r:id="rId26"/>
    <p:sldId id="325" r:id="rId27"/>
    <p:sldId id="289" r:id="rId28"/>
    <p:sldId id="326" r:id="rId29"/>
    <p:sldId id="278" r:id="rId30"/>
    <p:sldId id="359" r:id="rId31"/>
    <p:sldId id="356" r:id="rId32"/>
    <p:sldId id="360" r:id="rId33"/>
    <p:sldId id="358" r:id="rId34"/>
    <p:sldId id="357" r:id="rId35"/>
    <p:sldId id="328" r:id="rId36"/>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20" autoAdjust="0"/>
    <p:restoredTop sz="94660"/>
  </p:normalViewPr>
  <p:slideViewPr>
    <p:cSldViewPr>
      <p:cViewPr>
        <p:scale>
          <a:sx n="60" d="100"/>
          <a:sy n="60" d="100"/>
        </p:scale>
        <p:origin x="804" y="5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en-US" altLang="en-US"/>
          </a:p>
        </p:txBody>
      </p:sp>
      <p:sp>
        <p:nvSpPr>
          <p:cNvPr id="3" name="Date Placeholder 2"/>
          <p:cNvSpPr>
            <a:spLocks noGrp="1"/>
          </p:cNvSpPr>
          <p:nvPr>
            <p:ph type="dt" sz="quarter" idx="1"/>
          </p:nvPr>
        </p:nvSpPr>
        <p:spPr>
          <a:xfrm>
            <a:off x="3884613" y="0"/>
            <a:ext cx="2971800" cy="466725"/>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40B93154-5752-499D-9112-EA9F8974A342}" type="datetimeFigureOut">
              <a:rPr lang="en-US" altLang="en-US"/>
              <a:pPr>
                <a:defRPr/>
              </a:pPr>
              <a:t>8/24/2016</a:t>
            </a:fld>
            <a:endParaRPr lang="en-US" altLang="en-US"/>
          </a:p>
        </p:txBody>
      </p:sp>
      <p:sp>
        <p:nvSpPr>
          <p:cNvPr id="4" name="Footer Placeholder 3"/>
          <p:cNvSpPr>
            <a:spLocks noGrp="1"/>
          </p:cNvSpPr>
          <p:nvPr>
            <p:ph type="ftr" sz="quarter" idx="2"/>
          </p:nvPr>
        </p:nvSpPr>
        <p:spPr>
          <a:xfrm>
            <a:off x="0" y="8843963"/>
            <a:ext cx="2971800" cy="466725"/>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en-US" altLang="en-US"/>
          </a:p>
        </p:txBody>
      </p:sp>
      <p:sp>
        <p:nvSpPr>
          <p:cNvPr id="5" name="Slide Number Placeholder 4"/>
          <p:cNvSpPr>
            <a:spLocks noGrp="1"/>
          </p:cNvSpPr>
          <p:nvPr>
            <p:ph type="sldNum" sz="quarter" idx="3"/>
          </p:nvPr>
        </p:nvSpPr>
        <p:spPr>
          <a:xfrm>
            <a:off x="3884613" y="8843963"/>
            <a:ext cx="2971800" cy="466725"/>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AB27E726-2461-4A3D-8FCE-6C54F9B88D37}" type="slidenum">
              <a:rPr lang="en-US" altLang="en-US"/>
              <a:pPr>
                <a:defRPr/>
              </a:pPr>
              <a:t>‹#›</a:t>
            </a:fld>
            <a:endParaRPr lang="en-US" altLang="en-US"/>
          </a:p>
        </p:txBody>
      </p:sp>
    </p:spTree>
    <p:extLst>
      <p:ext uri="{BB962C8B-B14F-4D97-AF65-F5344CB8AC3E}">
        <p14:creationId xmlns:p14="http://schemas.microsoft.com/office/powerpoint/2010/main" val="164639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6355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4F3C2803-D115-4F5F-B1B2-4B5F65484021}" type="datetimeFigureOut">
              <a:rPr lang="en-US" altLang="en-US"/>
              <a:pPr>
                <a:defRPr/>
              </a:pPr>
              <a:t>8/24/2016</a:t>
            </a:fld>
            <a:endParaRPr lang="en-US" altLang="en-US"/>
          </a:p>
        </p:txBody>
      </p:sp>
      <p:sp>
        <p:nvSpPr>
          <p:cNvPr id="4" name="Slide Image Placeholder 3"/>
          <p:cNvSpPr>
            <a:spLocks noGrp="1" noRot="1" noChangeAspect="1"/>
          </p:cNvSpPr>
          <p:nvPr>
            <p:ph type="sldImg" idx="2"/>
          </p:nvPr>
        </p:nvSpPr>
        <p:spPr>
          <a:xfrm>
            <a:off x="1101725" y="698500"/>
            <a:ext cx="4654550" cy="349091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24363"/>
            <a:ext cx="5486400" cy="41894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5550"/>
            <a:ext cx="2971800" cy="465138"/>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845550"/>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DAEA02E5-ADC6-4190-BDD1-AC04655EE256}" type="slidenum">
              <a:rPr lang="en-US" altLang="en-US"/>
              <a:pPr>
                <a:defRPr/>
              </a:pPr>
              <a:t>‹#›</a:t>
            </a:fld>
            <a:endParaRPr lang="en-US" altLang="en-US"/>
          </a:p>
        </p:txBody>
      </p:sp>
    </p:spTree>
    <p:extLst>
      <p:ext uri="{BB962C8B-B14F-4D97-AF65-F5344CB8AC3E}">
        <p14:creationId xmlns:p14="http://schemas.microsoft.com/office/powerpoint/2010/main" val="2606387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a:lstStyle/>
          <a:p>
            <a:fld id="{8E05A36D-3AE0-4440-A1B5-A99B6F832640}" type="slidenum">
              <a:rPr lang="en-US" altLang="en-US"/>
              <a:pPr/>
              <a:t>1</a:t>
            </a:fld>
            <a:endParaRPr lang="en-US" altLang="en-U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777407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08ED9049-C340-48BA-9307-1A1609B33325}" type="slidenum">
              <a:rPr lang="en-US" altLang="en-US"/>
              <a:pPr/>
              <a:t>11</a:t>
            </a:fld>
            <a:endParaRPr lang="en-US" altLang="en-US"/>
          </a:p>
        </p:txBody>
      </p:sp>
    </p:spTree>
    <p:extLst>
      <p:ext uri="{BB962C8B-B14F-4D97-AF65-F5344CB8AC3E}">
        <p14:creationId xmlns:p14="http://schemas.microsoft.com/office/powerpoint/2010/main" val="2686128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0BAC7BF9-B1C0-4D82-8A04-972C8AD2FFCE}" type="slidenum">
              <a:rPr lang="en-US" altLang="en-US"/>
              <a:pPr/>
              <a:t>14</a:t>
            </a:fld>
            <a:endParaRPr lang="en-US" altLang="en-US"/>
          </a:p>
        </p:txBody>
      </p:sp>
    </p:spTree>
    <p:extLst>
      <p:ext uri="{BB962C8B-B14F-4D97-AF65-F5344CB8AC3E}">
        <p14:creationId xmlns:p14="http://schemas.microsoft.com/office/powerpoint/2010/main" val="192066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49F63046-453F-438B-B67C-A7565EEC38B3}" type="slidenum">
              <a:rPr lang="en-US" altLang="en-US"/>
              <a:pPr/>
              <a:t>15</a:t>
            </a:fld>
            <a:endParaRPr lang="en-US" altLang="en-US"/>
          </a:p>
        </p:txBody>
      </p:sp>
    </p:spTree>
    <p:extLst>
      <p:ext uri="{BB962C8B-B14F-4D97-AF65-F5344CB8AC3E}">
        <p14:creationId xmlns:p14="http://schemas.microsoft.com/office/powerpoint/2010/main" val="2034711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49F63046-453F-438B-B67C-A7565EEC38B3}" type="slidenum">
              <a:rPr lang="en-US" altLang="en-US"/>
              <a:pPr/>
              <a:t>17</a:t>
            </a:fld>
            <a:endParaRPr lang="en-US" altLang="en-US"/>
          </a:p>
        </p:txBody>
      </p:sp>
    </p:spTree>
    <p:extLst>
      <p:ext uri="{BB962C8B-B14F-4D97-AF65-F5344CB8AC3E}">
        <p14:creationId xmlns:p14="http://schemas.microsoft.com/office/powerpoint/2010/main" val="2857936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7FE82FAA-6B65-456A-9927-67A474106564}" type="slidenum">
              <a:rPr lang="en-US" altLang="en-US"/>
              <a:pPr/>
              <a:t>19</a:t>
            </a:fld>
            <a:endParaRPr lang="en-US" altLang="en-US"/>
          </a:p>
        </p:txBody>
      </p:sp>
    </p:spTree>
    <p:extLst>
      <p:ext uri="{BB962C8B-B14F-4D97-AF65-F5344CB8AC3E}">
        <p14:creationId xmlns:p14="http://schemas.microsoft.com/office/powerpoint/2010/main" val="3972790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4853BF19-8CDB-4879-9250-E949F7954559}" type="slidenum">
              <a:rPr lang="en-US" altLang="en-US"/>
              <a:pPr/>
              <a:t>21</a:t>
            </a:fld>
            <a:endParaRPr lang="en-US" alt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7096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ln>
            <a:miter lim="800000"/>
            <a:headEnd/>
            <a:tailEnd/>
          </a:ln>
        </p:spPr>
        <p:txBody>
          <a:bodyPr/>
          <a:lstStyle/>
          <a:p>
            <a:fld id="{5452C7FE-0429-4CFA-82BA-4ECB74708542}" type="slidenum">
              <a:rPr lang="en-US" altLang="en-US"/>
              <a:pPr/>
              <a:t>27</a:t>
            </a:fld>
            <a:endParaRPr lang="en-US" altLang="en-US"/>
          </a:p>
        </p:txBody>
      </p:sp>
    </p:spTree>
    <p:extLst>
      <p:ext uri="{BB962C8B-B14F-4D97-AF65-F5344CB8AC3E}">
        <p14:creationId xmlns:p14="http://schemas.microsoft.com/office/powerpoint/2010/main" val="3811176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FD412AB6-8493-422C-80DC-8FFB7BEFF192}" type="slidenum">
              <a:rPr lang="en-US" altLang="en-US"/>
              <a:pPr/>
              <a:t>29</a:t>
            </a:fld>
            <a:endParaRPr lang="en-US" altLang="en-US"/>
          </a:p>
        </p:txBody>
      </p:sp>
    </p:spTree>
    <p:extLst>
      <p:ext uri="{BB962C8B-B14F-4D97-AF65-F5344CB8AC3E}">
        <p14:creationId xmlns:p14="http://schemas.microsoft.com/office/powerpoint/2010/main" val="2252061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A327F384-7313-42FF-BCA7-EE72438D3B43}" type="slidenum">
              <a:rPr lang="en-US" altLang="en-US"/>
              <a:pPr/>
              <a:t>35</a:t>
            </a:fld>
            <a:endParaRPr lang="en-US" altLang="en-US"/>
          </a:p>
        </p:txBody>
      </p:sp>
    </p:spTree>
    <p:extLst>
      <p:ext uri="{BB962C8B-B14F-4D97-AF65-F5344CB8AC3E}">
        <p14:creationId xmlns:p14="http://schemas.microsoft.com/office/powerpoint/2010/main" val="194646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8FEDCE23-DAFA-43CB-A8B5-AA2FBE057327}" type="slidenum">
              <a:rPr lang="en-US" altLang="en-US"/>
              <a:pPr/>
              <a:t>3</a:t>
            </a:fld>
            <a:endParaRPr lang="en-US" alt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5731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fld id="{77ED1882-C5FA-46D5-852F-38B0AE508B7D}" type="slidenum">
              <a:rPr lang="en-US" altLang="en-US"/>
              <a:pPr/>
              <a:t>4</a:t>
            </a:fld>
            <a:endParaRPr lang="en-US" altLang="en-US"/>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38368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ED56A6FE-4FC2-488D-9985-1E9250760E08}" type="slidenum">
              <a:rPr lang="en-US" altLang="en-US"/>
              <a:pPr/>
              <a:t>5</a:t>
            </a:fld>
            <a:endParaRPr lang="en-US" alt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3230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fld id="{7B85E2C2-8B16-4FA0-A2C3-04D5BDC8ECD2}" type="slidenum">
              <a:rPr lang="en-US" altLang="en-US"/>
              <a:pPr/>
              <a:t>6</a:t>
            </a:fld>
            <a:endParaRPr lang="en-US" alt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55404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18D7C338-86E8-4ECC-BBE7-56DE7E9A7DE1}" type="slidenum">
              <a:rPr lang="en-US" altLang="en-US"/>
              <a:pPr/>
              <a:t>7</a:t>
            </a:fld>
            <a:endParaRPr lang="en-US" alt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87956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18D7C338-86E8-4ECC-BBE7-56DE7E9A7DE1}" type="slidenum">
              <a:rPr lang="en-US" altLang="en-US"/>
              <a:pPr/>
              <a:t>8</a:t>
            </a:fld>
            <a:endParaRPr lang="en-US" alt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06311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FC16A48F-0070-495E-BF32-61D161067092}" type="slidenum">
              <a:rPr lang="en-US" altLang="en-US"/>
              <a:pPr/>
              <a:t>9</a:t>
            </a:fld>
            <a:endParaRPr lang="en-US" altLang="en-US"/>
          </a:p>
        </p:txBody>
      </p:sp>
    </p:spTree>
    <p:extLst>
      <p:ext uri="{BB962C8B-B14F-4D97-AF65-F5344CB8AC3E}">
        <p14:creationId xmlns:p14="http://schemas.microsoft.com/office/powerpoint/2010/main" val="95080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08ED9049-C340-48BA-9307-1A1609B33325}" type="slidenum">
              <a:rPr lang="en-US" altLang="en-US"/>
              <a:pPr/>
              <a:t>10</a:t>
            </a:fld>
            <a:endParaRPr lang="en-US" altLang="en-US"/>
          </a:p>
        </p:txBody>
      </p:sp>
    </p:spTree>
    <p:extLst>
      <p:ext uri="{BB962C8B-B14F-4D97-AF65-F5344CB8AC3E}">
        <p14:creationId xmlns:p14="http://schemas.microsoft.com/office/powerpoint/2010/main" val="443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90CC2B7-45BC-4BC4-9D56-9E323C4C7EF0}" type="datetimeFigureOut">
              <a:rPr lang="en-US" altLang="en-US"/>
              <a:pPr>
                <a:defRPr/>
              </a:pPr>
              <a:t>8/24/2016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BCE10C1-E4C2-42E2-AEDA-27DF825C2FD6}"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43DDC9-0E1A-4BD7-99BB-8AAA7C6353D8}" type="datetimeFigureOut">
              <a:rPr lang="en-US" altLang="en-US"/>
              <a:pPr>
                <a:defRPr/>
              </a:pPr>
              <a:t>8/24/2016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C3E49D3-EFAA-4344-82C9-6E8633C066EB}"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18A2EB-C883-4C65-BF03-8C45978B0643}" type="datetimeFigureOut">
              <a:rPr lang="en-US" altLang="en-US"/>
              <a:pPr>
                <a:defRPr/>
              </a:pPr>
              <a:t>8/24/2016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DA5B63E-41D0-47D6-8A09-21F462B6FE0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38349D-34F9-4ACC-9BEA-8D7CFC3EE9C0}" type="datetimeFigureOut">
              <a:rPr lang="en-US" altLang="en-US"/>
              <a:pPr>
                <a:defRPr/>
              </a:pPr>
              <a:t>8/24/2016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3CBBE32-194E-4C17-A19E-4E955ECAE470}"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24D600-7443-4F50-9DA9-AA920FBC0326}" type="datetimeFigureOut">
              <a:rPr lang="en-US" altLang="en-US"/>
              <a:pPr>
                <a:defRPr/>
              </a:pPr>
              <a:t>8/24/2016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B5ADE26-7C71-4046-AAE3-2C018943371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AE922AC-D346-47AE-917D-15530B9FCE4F}" type="datetimeFigureOut">
              <a:rPr lang="en-US" altLang="en-US"/>
              <a:pPr>
                <a:defRPr/>
              </a:pPr>
              <a:t>8/24/2016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F78802A-AA21-40C5-8006-A9E03A236E3B}"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1BBA08-230D-490F-B915-51D69BC67F99}" type="datetimeFigureOut">
              <a:rPr lang="en-US" altLang="en-US"/>
              <a:pPr>
                <a:defRPr/>
              </a:pPr>
              <a:t>8/24/2016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506D06AC-0092-4D3A-8B0D-1A3EEF0262D7}"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4603DB4-B5C4-4FA2-AB8B-5B55D71CC88E}" type="datetimeFigureOut">
              <a:rPr lang="en-US" altLang="en-US"/>
              <a:pPr>
                <a:defRPr/>
              </a:pPr>
              <a:t>8/24/2016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CA36EB8D-3074-484C-8006-E20F2124DCA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27F771-834D-4CDD-B330-10E24E2EB883}" type="datetimeFigureOut">
              <a:rPr lang="en-US" altLang="en-US"/>
              <a:pPr>
                <a:defRPr/>
              </a:pPr>
              <a:t>8/24/2016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69EAB90B-0814-439F-B70B-D261977ACCDF}"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54F61D-AB42-4965-8DBB-7888A8D350AE}" type="datetimeFigureOut">
              <a:rPr lang="en-US" altLang="en-US"/>
              <a:pPr>
                <a:defRPr/>
              </a:pPr>
              <a:t>8/24/2016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087468B-3AFA-47F7-BC4E-2AF3B7B715B3}"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8465D2-D38E-4060-8D00-D7D1649B7A37}" type="datetimeFigureOut">
              <a:rPr lang="en-US" altLang="en-US"/>
              <a:pPr>
                <a:defRPr/>
              </a:pPr>
              <a:t>8/24/2016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3FF69FE-5C52-44A5-ABCB-E3056F8924B4}"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6363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4C0D32C8-4482-478C-81F9-DB70A27ED0B1}" type="datetimeFigureOut">
              <a:rPr lang="en-US" altLang="en-US"/>
              <a:pPr>
                <a:defRPr/>
              </a:pPr>
              <a:t>8/24/2016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9CE86F07-46B3-43BC-BF49-C5DAC14585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flholocaustmuseum.org/history_wing/assets/room1/ecclesia_synagoga.jpg" TargetMode="Externa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melanconent.com/catsup/allies/images/garfield_catsup.g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phl.org/art/images/quilts.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19400" y="0"/>
            <a:ext cx="5867400" cy="639763"/>
          </a:xfrm>
        </p:spPr>
        <p:txBody>
          <a:bodyPr/>
          <a:lstStyle/>
          <a:p>
            <a:pPr eaLnBrk="1" hangingPunct="1"/>
            <a:r>
              <a:rPr lang="en-US" altLang="en-US" sz="3200" b="1" dirty="0" smtClean="0">
                <a:solidFill>
                  <a:schemeClr val="bg1"/>
                </a:solidFill>
              </a:rPr>
              <a:t>The Purposes of Art</a:t>
            </a:r>
            <a:endParaRPr lang="en-US" altLang="en-US" sz="3200" dirty="0" smtClean="0">
              <a:solidFill>
                <a:schemeClr val="bg1"/>
              </a:solidFill>
            </a:endParaRPr>
          </a:p>
        </p:txBody>
      </p:sp>
      <p:sp>
        <p:nvSpPr>
          <p:cNvPr id="6147" name="Rectangle 3"/>
          <p:cNvSpPr>
            <a:spLocks noGrp="1" noChangeArrowheads="1"/>
          </p:cNvSpPr>
          <p:nvPr>
            <p:ph type="body" idx="1"/>
          </p:nvPr>
        </p:nvSpPr>
        <p:spPr>
          <a:xfrm>
            <a:off x="2133600" y="609600"/>
            <a:ext cx="6858000" cy="6248400"/>
          </a:xfrm>
        </p:spPr>
        <p:txBody>
          <a:bodyPr/>
          <a:lstStyle/>
          <a:p>
            <a:pPr eaLnBrk="1" hangingPunct="1">
              <a:lnSpc>
                <a:spcPct val="80000"/>
              </a:lnSpc>
            </a:pPr>
            <a:r>
              <a:rPr lang="en-US" altLang="en-US" sz="2400" b="1" u="sng" dirty="0" smtClean="0">
                <a:solidFill>
                  <a:schemeClr val="bg1"/>
                </a:solidFill>
              </a:rPr>
              <a:t>Ceremonial</a:t>
            </a:r>
            <a:r>
              <a:rPr lang="en-US" altLang="en-US" sz="2400" b="1" dirty="0" smtClean="0">
                <a:solidFill>
                  <a:schemeClr val="bg1"/>
                </a:solidFill>
              </a:rPr>
              <a:t> </a:t>
            </a:r>
            <a:r>
              <a:rPr lang="en-US" altLang="en-US" sz="2400" dirty="0" smtClean="0">
                <a:solidFill>
                  <a:schemeClr val="bg1"/>
                </a:solidFill>
              </a:rPr>
              <a:t>- ritual, celebration, artworks created to support worship ceremonies or </a:t>
            </a:r>
            <a:r>
              <a:rPr lang="en-US" altLang="en-US" sz="2400" dirty="0" smtClean="0">
                <a:solidFill>
                  <a:schemeClr val="bg1"/>
                </a:solidFill>
              </a:rPr>
              <a:t>rituals</a:t>
            </a:r>
          </a:p>
          <a:p>
            <a:pPr eaLnBrk="1" hangingPunct="1">
              <a:lnSpc>
                <a:spcPct val="80000"/>
              </a:lnSpc>
            </a:pPr>
            <a:endParaRPr lang="en-US" altLang="en-US" sz="2000" u="sng" dirty="0" smtClean="0">
              <a:solidFill>
                <a:schemeClr val="bg1"/>
              </a:solidFill>
            </a:endParaRPr>
          </a:p>
          <a:p>
            <a:pPr eaLnBrk="1" hangingPunct="1">
              <a:lnSpc>
                <a:spcPct val="80000"/>
              </a:lnSpc>
            </a:pPr>
            <a:r>
              <a:rPr lang="en-US" altLang="en-US" sz="2400" b="1" u="sng" dirty="0" smtClean="0">
                <a:solidFill>
                  <a:schemeClr val="bg1"/>
                </a:solidFill>
              </a:rPr>
              <a:t>Artistic expression</a:t>
            </a:r>
            <a:r>
              <a:rPr lang="en-US" altLang="en-US" sz="2400" b="1" dirty="0" smtClean="0">
                <a:solidFill>
                  <a:schemeClr val="bg1"/>
                </a:solidFill>
              </a:rPr>
              <a:t> </a:t>
            </a:r>
            <a:r>
              <a:rPr lang="en-US" altLang="en-US" sz="2400" dirty="0" smtClean="0">
                <a:solidFill>
                  <a:schemeClr val="bg1"/>
                </a:solidFill>
              </a:rPr>
              <a:t>- artwork to express or communicate emotions, ideas, feelings (e.g., for self-expression, to decorate or beautify objects</a:t>
            </a:r>
            <a:r>
              <a:rPr lang="en-US" altLang="en-US" sz="2400" dirty="0" smtClean="0">
                <a:solidFill>
                  <a:schemeClr val="bg1"/>
                </a:solidFill>
              </a:rPr>
              <a:t>)</a:t>
            </a:r>
          </a:p>
          <a:p>
            <a:pPr eaLnBrk="1" hangingPunct="1">
              <a:lnSpc>
                <a:spcPct val="80000"/>
              </a:lnSpc>
            </a:pPr>
            <a:endParaRPr lang="en-US" altLang="en-US" sz="2000" dirty="0" smtClean="0">
              <a:solidFill>
                <a:schemeClr val="bg1"/>
              </a:solidFill>
            </a:endParaRPr>
          </a:p>
          <a:p>
            <a:pPr eaLnBrk="1" hangingPunct="1">
              <a:lnSpc>
                <a:spcPct val="80000"/>
              </a:lnSpc>
            </a:pPr>
            <a:r>
              <a:rPr lang="en-US" altLang="en-US" sz="2400" b="1" u="sng" dirty="0" smtClean="0">
                <a:solidFill>
                  <a:schemeClr val="bg1"/>
                </a:solidFill>
              </a:rPr>
              <a:t>Narrative</a:t>
            </a:r>
            <a:r>
              <a:rPr lang="en-US" altLang="en-US" sz="2400" dirty="0" smtClean="0">
                <a:solidFill>
                  <a:schemeClr val="bg1"/>
                </a:solidFill>
              </a:rPr>
              <a:t> - artworks that tell stories, describe and illustrate experiences, or communicate information, art to document important or historical events </a:t>
            </a:r>
            <a:r>
              <a:rPr lang="en-US" altLang="en-US" sz="2400" dirty="0" smtClean="0">
                <a:solidFill>
                  <a:schemeClr val="bg1"/>
                </a:solidFill>
              </a:rPr>
              <a:t>(</a:t>
            </a:r>
            <a:r>
              <a:rPr lang="en-US" altLang="en-US" sz="2400" dirty="0" smtClean="0">
                <a:solidFill>
                  <a:schemeClr val="bg1"/>
                </a:solidFill>
              </a:rPr>
              <a:t>e.g., Lange’s photography of the Depression era</a:t>
            </a:r>
            <a:r>
              <a:rPr lang="en-US" altLang="en-US" sz="2400" dirty="0" smtClean="0">
                <a:solidFill>
                  <a:schemeClr val="bg1"/>
                </a:solidFill>
              </a:rPr>
              <a:t>)</a:t>
            </a:r>
          </a:p>
          <a:p>
            <a:pPr eaLnBrk="1" hangingPunct="1">
              <a:lnSpc>
                <a:spcPct val="80000"/>
              </a:lnSpc>
            </a:pPr>
            <a:endParaRPr lang="en-US" altLang="en-US" sz="2000" dirty="0" smtClean="0">
              <a:solidFill>
                <a:schemeClr val="bg1"/>
              </a:solidFill>
            </a:endParaRPr>
          </a:p>
          <a:p>
            <a:pPr eaLnBrk="1" hangingPunct="1">
              <a:lnSpc>
                <a:spcPct val="80000"/>
              </a:lnSpc>
            </a:pPr>
            <a:r>
              <a:rPr lang="en-US" altLang="en-US" sz="2400" b="1" u="sng" dirty="0" smtClean="0">
                <a:solidFill>
                  <a:schemeClr val="bg1"/>
                </a:solidFill>
              </a:rPr>
              <a:t>Functional</a:t>
            </a:r>
            <a:r>
              <a:rPr lang="en-US" altLang="en-US" sz="2400" dirty="0" smtClean="0">
                <a:solidFill>
                  <a:schemeClr val="bg1"/>
                </a:solidFill>
              </a:rPr>
              <a:t> - artistic objects used in everyday life (e.g., pottery, quilts, baskets, etc</a:t>
            </a:r>
            <a:r>
              <a:rPr lang="en-US" altLang="en-US" sz="2400" dirty="0" smtClean="0">
                <a:solidFill>
                  <a:schemeClr val="bg1"/>
                </a:solidFill>
              </a:rPr>
              <a:t>.)</a:t>
            </a:r>
          </a:p>
          <a:p>
            <a:pPr eaLnBrk="1" hangingPunct="1">
              <a:lnSpc>
                <a:spcPct val="80000"/>
              </a:lnSpc>
            </a:pPr>
            <a:endParaRPr lang="en-US" altLang="en-US" sz="2000" u="sng" dirty="0" smtClean="0">
              <a:solidFill>
                <a:schemeClr val="bg1"/>
              </a:solidFill>
            </a:endParaRPr>
          </a:p>
          <a:p>
            <a:pPr eaLnBrk="1" hangingPunct="1">
              <a:lnSpc>
                <a:spcPct val="80000"/>
              </a:lnSpc>
            </a:pPr>
            <a:r>
              <a:rPr lang="en-US" altLang="en-US" sz="2400" b="1" u="sng" dirty="0" smtClean="0">
                <a:solidFill>
                  <a:schemeClr val="bg1"/>
                </a:solidFill>
              </a:rPr>
              <a:t>Persuasive</a:t>
            </a:r>
            <a:r>
              <a:rPr lang="en-US" altLang="en-US" sz="2400" b="1" dirty="0" smtClean="0">
                <a:solidFill>
                  <a:schemeClr val="bg1"/>
                </a:solidFill>
              </a:rPr>
              <a:t> </a:t>
            </a:r>
            <a:r>
              <a:rPr lang="en-US" altLang="en-US" sz="2400" dirty="0" smtClean="0">
                <a:solidFill>
                  <a:schemeClr val="bg1"/>
                </a:solidFill>
              </a:rPr>
              <a:t>- </a:t>
            </a:r>
            <a:r>
              <a:rPr lang="en-US" altLang="en-US" sz="2400" dirty="0" smtClean="0">
                <a:solidFill>
                  <a:schemeClr val="bg1"/>
                </a:solidFill>
              </a:rPr>
              <a:t>philosophies</a:t>
            </a:r>
            <a:r>
              <a:rPr lang="en-US" altLang="en-US" sz="2400" dirty="0" smtClean="0">
                <a:solidFill>
                  <a:schemeClr val="bg1"/>
                </a:solidFill>
              </a:rPr>
              <a:t>, or products meant to influence someone’s opinion (e.g., advertising, marketing, propaganda, ideology, etc.)</a:t>
            </a:r>
            <a:endParaRPr lang="en-US" altLang="en-US" sz="2400" i="1" dirty="0" smtClean="0">
              <a:solidFill>
                <a:schemeClr val="bg1"/>
              </a:solidFill>
            </a:endParaRPr>
          </a:p>
          <a:p>
            <a:pPr eaLnBrk="1" hangingPunct="1">
              <a:lnSpc>
                <a:spcPct val="80000"/>
              </a:lnSpc>
              <a:buFontTx/>
              <a:buNone/>
            </a:pPr>
            <a:endParaRPr lang="en-US" altLang="en-US" sz="2000" dirty="0" smtClean="0">
              <a:solidFill>
                <a:schemeClr val="bg1"/>
              </a:solidFill>
            </a:endParaRPr>
          </a:p>
        </p:txBody>
      </p:sp>
      <p:pic>
        <p:nvPicPr>
          <p:cNvPr id="3076" name="Picture 4" descr="j0335539"/>
          <p:cNvPicPr>
            <a:picLocks noChangeAspect="1" noChangeArrowheads="1"/>
          </p:cNvPicPr>
          <p:nvPr/>
        </p:nvPicPr>
        <p:blipFill>
          <a:blip r:embed="rId3" cstate="print"/>
          <a:srcRect/>
          <a:stretch>
            <a:fillRect/>
          </a:stretch>
        </p:blipFill>
        <p:spPr bwMode="auto">
          <a:xfrm>
            <a:off x="0" y="0"/>
            <a:ext cx="20574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20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fade">
                                      <p:cBhvr>
                                        <p:cTn id="17" dur="2000"/>
                                        <p:tgtEl>
                                          <p:spTgt spid="61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6" end="6"/>
                                            </p:txEl>
                                          </p:spTgt>
                                        </p:tgtEl>
                                        <p:attrNameLst>
                                          <p:attrName>style.visibility</p:attrName>
                                        </p:attrNameLst>
                                      </p:cBhvr>
                                      <p:to>
                                        <p:strVal val="visible"/>
                                      </p:to>
                                    </p:set>
                                    <p:animEffect transition="in" filter="fade">
                                      <p:cBhvr>
                                        <p:cTn id="22" dur="2000"/>
                                        <p:tgtEl>
                                          <p:spTgt spid="614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8" end="8"/>
                                            </p:txEl>
                                          </p:spTgt>
                                        </p:tgtEl>
                                        <p:attrNameLst>
                                          <p:attrName>style.visibility</p:attrName>
                                        </p:attrNameLst>
                                      </p:cBhvr>
                                      <p:to>
                                        <p:strVal val="visible"/>
                                      </p:to>
                                    </p:set>
                                    <p:animEffect transition="in" filter="fade">
                                      <p:cBhvr>
                                        <p:cTn id="27" dur="20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715000" y="0"/>
            <a:ext cx="3276600" cy="3382963"/>
          </a:xfrm>
        </p:spPr>
        <p:txBody>
          <a:bodyPr/>
          <a:lstStyle/>
          <a:p>
            <a:pPr eaLnBrk="1" hangingPunct="1"/>
            <a:r>
              <a:rPr lang="en-US" altLang="en-US" i="1" u="sng" dirty="0" smtClean="0">
                <a:solidFill>
                  <a:schemeClr val="bg1"/>
                </a:solidFill>
              </a:rPr>
              <a:t>Partner #1</a:t>
            </a:r>
            <a:r>
              <a:rPr lang="en-US" altLang="en-US" i="1" dirty="0" smtClean="0">
                <a:solidFill>
                  <a:schemeClr val="bg1"/>
                </a:solidFill>
              </a:rPr>
              <a:t>: Describe this work to your partner!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854"/>
          <a:stretch/>
        </p:blipFill>
        <p:spPr>
          <a:xfrm>
            <a:off x="580053" y="0"/>
            <a:ext cx="51054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96079" t="7057" r="3137" b="3372"/>
          <a:stretch/>
        </p:blipFill>
        <p:spPr>
          <a:xfrm>
            <a:off x="5181600" y="0"/>
            <a:ext cx="304800" cy="6858000"/>
          </a:xfrm>
          <a:prstGeom prst="rect">
            <a:avLst/>
          </a:prstGeom>
        </p:spPr>
      </p:pic>
      <p:sp>
        <p:nvSpPr>
          <p:cNvPr id="7" name="Title 1"/>
          <p:cNvSpPr>
            <a:spLocks noGrp="1"/>
          </p:cNvSpPr>
          <p:nvPr>
            <p:ph type="title"/>
          </p:nvPr>
        </p:nvSpPr>
        <p:spPr>
          <a:xfrm>
            <a:off x="5715000" y="0"/>
            <a:ext cx="3276600" cy="3382963"/>
          </a:xfrm>
        </p:spPr>
        <p:txBody>
          <a:bodyPr/>
          <a:lstStyle/>
          <a:p>
            <a:pPr eaLnBrk="1" hangingPunct="1"/>
            <a:r>
              <a:rPr lang="en-US" altLang="en-US" i="1" u="sng" dirty="0" smtClean="0">
                <a:solidFill>
                  <a:schemeClr val="bg1"/>
                </a:solidFill>
              </a:rPr>
              <a:t>Partner #2</a:t>
            </a:r>
            <a:r>
              <a:rPr lang="en-US" altLang="en-US" i="1" dirty="0" smtClean="0">
                <a:solidFill>
                  <a:schemeClr val="bg1"/>
                </a:solidFill>
              </a:rPr>
              <a:t>: Describe this work to your partner!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744" t="7057" r="3137" b="3372"/>
          <a:stretch/>
        </p:blipFill>
        <p:spPr>
          <a:xfrm>
            <a:off x="685800" y="0"/>
            <a:ext cx="4572000" cy="6858000"/>
          </a:xfrm>
          <a:prstGeom prst="rect">
            <a:avLst/>
          </a:prstGeom>
        </p:spPr>
      </p:pic>
    </p:spTree>
    <p:extLst>
      <p:ext uri="{BB962C8B-B14F-4D97-AF65-F5344CB8AC3E}">
        <p14:creationId xmlns:p14="http://schemas.microsoft.com/office/powerpoint/2010/main" val="3545863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657600" cy="1371600"/>
          </a:xfrm>
        </p:spPr>
        <p:txBody>
          <a:bodyPr/>
          <a:lstStyle/>
          <a:p>
            <a:pPr algn="r"/>
            <a:r>
              <a:rPr lang="en-US" sz="3200" b="1" i="1" dirty="0" smtClean="0">
                <a:solidFill>
                  <a:srgbClr val="FFC000"/>
                </a:solidFill>
              </a:rPr>
              <a:t>The Ugly Duchess</a:t>
            </a:r>
            <a:br>
              <a:rPr lang="en-US" sz="3200" b="1" i="1" dirty="0" smtClean="0">
                <a:solidFill>
                  <a:srgbClr val="FFC000"/>
                </a:solidFill>
              </a:rPr>
            </a:br>
            <a:r>
              <a:rPr lang="en-US" sz="3200" dirty="0">
                <a:solidFill>
                  <a:srgbClr val="FFC000"/>
                </a:solidFill>
              </a:rPr>
              <a:t>(1513)</a:t>
            </a:r>
            <a:br>
              <a:rPr lang="en-US" sz="3200" dirty="0">
                <a:solidFill>
                  <a:srgbClr val="FFC000"/>
                </a:solidFill>
              </a:rPr>
            </a:br>
            <a:r>
              <a:rPr lang="en-US" sz="3200" dirty="0" smtClean="0">
                <a:solidFill>
                  <a:srgbClr val="FFC000"/>
                </a:solidFill>
              </a:rPr>
              <a:t>by Quentin </a:t>
            </a:r>
            <a:r>
              <a:rPr lang="en-US" sz="3200" dirty="0" err="1" smtClean="0">
                <a:solidFill>
                  <a:srgbClr val="FFC000"/>
                </a:solidFill>
              </a:rPr>
              <a:t>Matsys</a:t>
            </a:r>
            <a:endParaRPr lang="en-US" sz="3200" dirty="0">
              <a:solidFill>
                <a:srgbClr val="FFC000"/>
              </a:solidFill>
            </a:endParaRPr>
          </a:p>
        </p:txBody>
      </p:sp>
      <p:sp>
        <p:nvSpPr>
          <p:cNvPr id="3" name="Content Placeholder 2"/>
          <p:cNvSpPr>
            <a:spLocks noGrp="1"/>
          </p:cNvSpPr>
          <p:nvPr>
            <p:ph idx="1"/>
          </p:nvPr>
        </p:nvSpPr>
        <p:spPr>
          <a:xfrm>
            <a:off x="3657600" y="228600"/>
            <a:ext cx="5562600" cy="6858000"/>
          </a:xfrm>
        </p:spPr>
        <p:txBody>
          <a:bodyPr/>
          <a:lstStyle/>
          <a:p>
            <a:pPr>
              <a:buNone/>
            </a:pPr>
            <a:r>
              <a:rPr lang="en-US" sz="2100" dirty="0" smtClean="0">
                <a:solidFill>
                  <a:schemeClr val="bg1"/>
                </a:solidFill>
              </a:rPr>
              <a:t>The woman has been often identified as Margaret, Countess of Tyrol. Michael Baum,  professor of surgery at University College London, suggested that she suffered from a form of Paget's disease, in which the victim's bones enlarge and become deformed.</a:t>
            </a:r>
          </a:p>
          <a:p>
            <a:pPr>
              <a:buNone/>
            </a:pPr>
            <a:r>
              <a:rPr lang="en-US" sz="2100" dirty="0" smtClean="0">
                <a:solidFill>
                  <a:schemeClr val="bg1"/>
                </a:solidFill>
              </a:rPr>
              <a:t>The portrait is thought to be a source for John Tenniel's 1869 illustrations of the Duchess in </a:t>
            </a:r>
            <a:r>
              <a:rPr lang="en-US" sz="2100" i="1" dirty="0" smtClean="0">
                <a:solidFill>
                  <a:schemeClr val="bg1"/>
                </a:solidFill>
              </a:rPr>
              <a:t>Alice's Adventures in Wonderland.</a:t>
            </a:r>
          </a:p>
          <a:p>
            <a:pPr>
              <a:buNone/>
            </a:pPr>
            <a:r>
              <a:rPr lang="en-US" sz="2100" dirty="0" smtClean="0">
                <a:solidFill>
                  <a:schemeClr val="bg1"/>
                </a:solidFill>
              </a:rPr>
              <a:t>It shows a grotesque old woman with wrinkled skin and withered breasts. She wears the aristocratic horned headdress of her youth, out of fashion by the time of the painting, and holds in her right hand a red flower, then a symbol of engagement, indicating that she is trying to attract a suitor. However, it has been described as a bud that will 'likely never blossom'. The work is </a:t>
            </a:r>
            <a:r>
              <a:rPr lang="en-US" sz="2100" dirty="0" err="1" smtClean="0">
                <a:solidFill>
                  <a:schemeClr val="bg1"/>
                </a:solidFill>
              </a:rPr>
              <a:t>Matsys</a:t>
            </a:r>
            <a:r>
              <a:rPr lang="en-US" sz="2100" dirty="0" smtClean="0">
                <a:solidFill>
                  <a:schemeClr val="bg1"/>
                </a:solidFill>
              </a:rPr>
              <a:t>' best-known painting.</a:t>
            </a:r>
            <a:endParaRPr lang="en-US" sz="2100" dirty="0">
              <a:solidFill>
                <a:schemeClr val="bg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854"/>
          <a:stretch/>
        </p:blipFill>
        <p:spPr>
          <a:xfrm>
            <a:off x="152400" y="1752600"/>
            <a:ext cx="3327918" cy="447033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82" y="152400"/>
            <a:ext cx="3657600" cy="1295400"/>
          </a:xfrm>
        </p:spPr>
        <p:txBody>
          <a:bodyPr/>
          <a:lstStyle/>
          <a:p>
            <a:pPr algn="r"/>
            <a:r>
              <a:rPr lang="en-US" sz="3400" b="1" i="1" dirty="0" smtClean="0">
                <a:solidFill>
                  <a:srgbClr val="FFC000"/>
                </a:solidFill>
              </a:rPr>
              <a:t>Executioner</a:t>
            </a:r>
            <a:r>
              <a:rPr lang="en-US" sz="3400" b="1" dirty="0">
                <a:solidFill>
                  <a:srgbClr val="FFC000"/>
                </a:solidFill>
              </a:rPr>
              <a:t/>
            </a:r>
            <a:br>
              <a:rPr lang="en-US" sz="3400" b="1" dirty="0">
                <a:solidFill>
                  <a:srgbClr val="FFC000"/>
                </a:solidFill>
              </a:rPr>
            </a:br>
            <a:r>
              <a:rPr lang="en-US" sz="3000" dirty="0" smtClean="0">
                <a:solidFill>
                  <a:srgbClr val="FFC000"/>
                </a:solidFill>
              </a:rPr>
              <a:t>(India 1903) </a:t>
            </a:r>
            <a:br>
              <a:rPr lang="en-US" sz="3000" dirty="0" smtClean="0">
                <a:solidFill>
                  <a:srgbClr val="FFC000"/>
                </a:solidFill>
              </a:rPr>
            </a:br>
            <a:r>
              <a:rPr lang="en-US" sz="3000" dirty="0" smtClean="0">
                <a:solidFill>
                  <a:srgbClr val="FFC000"/>
                </a:solidFill>
              </a:rPr>
              <a:t>by Samuel Bourne</a:t>
            </a:r>
            <a:endParaRPr lang="en-US" sz="3000" dirty="0">
              <a:solidFill>
                <a:srgbClr val="FFC000"/>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44" t="7057" r="3137" b="3372"/>
          <a:stretch/>
        </p:blipFill>
        <p:spPr>
          <a:xfrm>
            <a:off x="457200" y="1600200"/>
            <a:ext cx="3272453" cy="5105400"/>
          </a:xfrm>
          <a:prstGeom prst="rect">
            <a:avLst/>
          </a:prstGeom>
        </p:spPr>
      </p:pic>
    </p:spTree>
    <p:extLst>
      <p:ext uri="{BB962C8B-B14F-4D97-AF65-F5344CB8AC3E}">
        <p14:creationId xmlns:p14="http://schemas.microsoft.com/office/powerpoint/2010/main" val="3338007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smtClean="0">
                <a:solidFill>
                  <a:srgbClr val="F2F2F2"/>
                </a:solidFill>
              </a:rPr>
              <a:t>AVG Practice</a:t>
            </a:r>
            <a:br>
              <a:rPr lang="en-US" altLang="en-US" dirty="0" smtClean="0">
                <a:solidFill>
                  <a:srgbClr val="F2F2F2"/>
                </a:solidFill>
              </a:rPr>
            </a:br>
            <a:r>
              <a:rPr lang="en-US" altLang="en-US" sz="2000" dirty="0" smtClean="0">
                <a:solidFill>
                  <a:srgbClr val="F2F2F2"/>
                </a:solidFill>
              </a:rPr>
              <a:t>Page 43</a:t>
            </a:r>
          </a:p>
        </p:txBody>
      </p:sp>
      <p:sp>
        <p:nvSpPr>
          <p:cNvPr id="10243" name="Content Placeholder 2"/>
          <p:cNvSpPr>
            <a:spLocks noGrp="1"/>
          </p:cNvSpPr>
          <p:nvPr>
            <p:ph idx="1"/>
          </p:nvPr>
        </p:nvSpPr>
        <p:spPr>
          <a:xfrm>
            <a:off x="457200" y="1600200"/>
            <a:ext cx="8229600" cy="5257800"/>
          </a:xfrm>
        </p:spPr>
        <p:txBody>
          <a:bodyPr/>
          <a:lstStyle/>
          <a:p>
            <a:pPr eaLnBrk="1" hangingPunct="1">
              <a:lnSpc>
                <a:spcPct val="90000"/>
              </a:lnSpc>
            </a:pPr>
            <a:r>
              <a:rPr lang="en-US" altLang="en-US" sz="3000" dirty="0" smtClean="0">
                <a:solidFill>
                  <a:srgbClr val="F2F2F2"/>
                </a:solidFill>
              </a:rPr>
              <a:t>Complete </a:t>
            </a:r>
            <a:r>
              <a:rPr lang="en-US" altLang="en-US" sz="3000" dirty="0" smtClean="0">
                <a:solidFill>
                  <a:schemeClr val="bg1"/>
                </a:solidFill>
              </a:rPr>
              <a:t>an AVG on the </a:t>
            </a:r>
            <a:r>
              <a:rPr lang="en-US" altLang="en-US" sz="3000" i="1" dirty="0" smtClean="0">
                <a:solidFill>
                  <a:schemeClr val="bg1"/>
                </a:solidFill>
              </a:rPr>
              <a:t>Ill-Matched </a:t>
            </a:r>
            <a:r>
              <a:rPr lang="en-US" altLang="en-US" sz="3000" i="1" dirty="0" smtClean="0">
                <a:solidFill>
                  <a:schemeClr val="bg1"/>
                </a:solidFill>
              </a:rPr>
              <a:t>Lovers</a:t>
            </a:r>
            <a:endParaRPr lang="en-US" altLang="en-US" sz="3000" dirty="0" smtClean="0">
              <a:solidFill>
                <a:srgbClr val="F2F2F2"/>
              </a:solidFill>
            </a:endParaRPr>
          </a:p>
          <a:p>
            <a:pPr eaLnBrk="1" hangingPunct="1">
              <a:lnSpc>
                <a:spcPct val="90000"/>
              </a:lnSpc>
            </a:pPr>
            <a:r>
              <a:rPr lang="en-US" altLang="en-US" sz="3000" dirty="0" smtClean="0">
                <a:solidFill>
                  <a:srgbClr val="F2F2F2"/>
                </a:solidFill>
              </a:rPr>
              <a:t>The following must be completed:</a:t>
            </a:r>
          </a:p>
          <a:p>
            <a:pPr lvl="1" eaLnBrk="1" hangingPunct="1">
              <a:lnSpc>
                <a:spcPct val="90000"/>
              </a:lnSpc>
            </a:pPr>
            <a:r>
              <a:rPr lang="en-US" altLang="en-US" sz="2600" dirty="0">
                <a:solidFill>
                  <a:srgbClr val="F2F2F2"/>
                </a:solidFill>
              </a:rPr>
              <a:t>I</a:t>
            </a:r>
            <a:r>
              <a:rPr lang="en-US" altLang="en-US" sz="2600" dirty="0" smtClean="0">
                <a:solidFill>
                  <a:srgbClr val="F2F2F2"/>
                </a:solidFill>
              </a:rPr>
              <a:t>nformation (</a:t>
            </a:r>
            <a:r>
              <a:rPr lang="en-US" altLang="en-US" sz="2600" dirty="0" smtClean="0">
                <a:solidFill>
                  <a:srgbClr val="F2F2F2"/>
                </a:solidFill>
              </a:rPr>
              <a:t>title, artist, date, place, style, and media)</a:t>
            </a:r>
          </a:p>
          <a:p>
            <a:pPr lvl="1" eaLnBrk="1" hangingPunct="1">
              <a:lnSpc>
                <a:spcPct val="90000"/>
              </a:lnSpc>
            </a:pPr>
            <a:r>
              <a:rPr lang="en-US" altLang="en-US" sz="2600" dirty="0" smtClean="0">
                <a:solidFill>
                  <a:srgbClr val="F2F2F2"/>
                </a:solidFill>
              </a:rPr>
              <a:t>Sketch</a:t>
            </a:r>
          </a:p>
          <a:p>
            <a:pPr lvl="1" eaLnBrk="1" hangingPunct="1">
              <a:lnSpc>
                <a:spcPct val="90000"/>
              </a:lnSpc>
            </a:pPr>
            <a:r>
              <a:rPr lang="en-US" altLang="en-US" sz="2600" dirty="0" smtClean="0">
                <a:solidFill>
                  <a:srgbClr val="F2F2F2"/>
                </a:solidFill>
              </a:rPr>
              <a:t>Name the Subject</a:t>
            </a:r>
          </a:p>
          <a:p>
            <a:pPr lvl="1" eaLnBrk="1" hangingPunct="1">
              <a:lnSpc>
                <a:spcPct val="90000"/>
              </a:lnSpc>
            </a:pPr>
            <a:r>
              <a:rPr lang="en-US" altLang="en-US" sz="2600" dirty="0" smtClean="0">
                <a:solidFill>
                  <a:srgbClr val="F2F2F2"/>
                </a:solidFill>
              </a:rPr>
              <a:t>Complete </a:t>
            </a:r>
            <a:r>
              <a:rPr lang="en-US" altLang="en-US" sz="2600" b="1" dirty="0" smtClean="0">
                <a:solidFill>
                  <a:srgbClr val="FF0000"/>
                </a:solidFill>
              </a:rPr>
              <a:t>color and value</a:t>
            </a:r>
            <a:r>
              <a:rPr lang="en-US" altLang="en-US" sz="2600" dirty="0" smtClean="0">
                <a:solidFill>
                  <a:srgbClr val="FF0000"/>
                </a:solidFill>
              </a:rPr>
              <a:t> </a:t>
            </a:r>
            <a:r>
              <a:rPr lang="en-US" altLang="en-US" sz="2600" dirty="0" smtClean="0">
                <a:solidFill>
                  <a:srgbClr val="F2F2F2"/>
                </a:solidFill>
              </a:rPr>
              <a:t>(element) and </a:t>
            </a:r>
            <a:r>
              <a:rPr lang="en-US" altLang="en-US" sz="2600" dirty="0" smtClean="0">
                <a:solidFill>
                  <a:srgbClr val="F2F2F2"/>
                </a:solidFill>
              </a:rPr>
              <a:t>                    the </a:t>
            </a:r>
            <a:r>
              <a:rPr lang="en-US" altLang="en-US" sz="2600" b="1" dirty="0" smtClean="0">
                <a:solidFill>
                  <a:srgbClr val="FF0000"/>
                </a:solidFill>
              </a:rPr>
              <a:t>contrast </a:t>
            </a:r>
            <a:r>
              <a:rPr lang="en-US" altLang="en-US" sz="2600" dirty="0" smtClean="0">
                <a:solidFill>
                  <a:srgbClr val="F2F2F2"/>
                </a:solidFill>
              </a:rPr>
              <a:t>(principle)</a:t>
            </a:r>
            <a:endParaRPr lang="en-US" altLang="en-US" sz="2600" b="1" dirty="0" smtClean="0">
              <a:solidFill>
                <a:srgbClr val="FF0000"/>
              </a:solidFill>
            </a:endParaRPr>
          </a:p>
          <a:p>
            <a:pPr lvl="2" eaLnBrk="1" hangingPunct="1">
              <a:lnSpc>
                <a:spcPct val="90000"/>
              </a:lnSpc>
            </a:pPr>
            <a:r>
              <a:rPr lang="en-US" altLang="en-US" sz="2200" b="1" dirty="0" smtClean="0">
                <a:solidFill>
                  <a:srgbClr val="92D050"/>
                </a:solidFill>
              </a:rPr>
              <a:t>Cross out shape and form and replace with color and value</a:t>
            </a:r>
          </a:p>
        </p:txBody>
      </p:sp>
    </p:spTree>
    <p:extLst>
      <p:ext uri="{BB962C8B-B14F-4D97-AF65-F5344CB8AC3E}">
        <p14:creationId xmlns:p14="http://schemas.microsoft.com/office/powerpoint/2010/main" val="2948280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descr="http://www.artinthepicture.com/artists/Quentin_Massys/lovers.jpeg"/>
          <p:cNvPicPr>
            <a:picLocks noChangeAspect="1" noChangeArrowheads="1"/>
          </p:cNvPicPr>
          <p:nvPr/>
        </p:nvPicPr>
        <p:blipFill>
          <a:blip r:embed="rId3" cstate="print"/>
          <a:srcRect/>
          <a:stretch>
            <a:fillRect/>
          </a:stretch>
        </p:blipFill>
        <p:spPr bwMode="auto">
          <a:xfrm>
            <a:off x="2819401" y="76200"/>
            <a:ext cx="6248400" cy="4423432"/>
          </a:xfrm>
          <a:prstGeom prst="rect">
            <a:avLst/>
          </a:prstGeom>
          <a:noFill/>
          <a:ln w="9525">
            <a:noFill/>
            <a:miter lim="800000"/>
            <a:headEnd/>
            <a:tailEnd/>
          </a:ln>
        </p:spPr>
      </p:pic>
      <p:sp>
        <p:nvSpPr>
          <p:cNvPr id="11268" name="TextBox 2"/>
          <p:cNvSpPr txBox="1">
            <a:spLocks noChangeArrowheads="1"/>
          </p:cNvSpPr>
          <p:nvPr/>
        </p:nvSpPr>
        <p:spPr bwMode="auto">
          <a:xfrm>
            <a:off x="257175" y="1524000"/>
            <a:ext cx="8658225" cy="5016758"/>
          </a:xfrm>
          <a:prstGeom prst="rect">
            <a:avLst/>
          </a:prstGeom>
          <a:noFill/>
          <a:ln w="9525">
            <a:noFill/>
            <a:miter lim="800000"/>
            <a:headEnd/>
            <a:tailEnd/>
          </a:ln>
        </p:spPr>
        <p:txBody>
          <a:bodyPr wrap="square">
            <a:spAutoFit/>
          </a:bodyPr>
          <a:lstStyle/>
          <a:p>
            <a:r>
              <a:rPr lang="en-US" altLang="en-US" sz="2000" b="1" u="sng" dirty="0">
                <a:solidFill>
                  <a:schemeClr val="bg1"/>
                </a:solidFill>
              </a:rPr>
              <a:t>Title</a:t>
            </a:r>
            <a:r>
              <a:rPr lang="en-US" altLang="en-US" sz="2000" b="1" dirty="0">
                <a:solidFill>
                  <a:schemeClr val="bg1"/>
                </a:solidFill>
              </a:rPr>
              <a:t>: </a:t>
            </a:r>
            <a:endParaRPr lang="en-US" altLang="en-US" sz="2000" b="1" dirty="0" smtClean="0">
              <a:solidFill>
                <a:schemeClr val="bg1"/>
              </a:solidFill>
            </a:endParaRPr>
          </a:p>
          <a:p>
            <a:r>
              <a:rPr lang="en-US" altLang="en-US" sz="2000" b="1" dirty="0" smtClean="0">
                <a:solidFill>
                  <a:schemeClr val="bg1"/>
                </a:solidFill>
              </a:rPr>
              <a:t>Ill-Matched </a:t>
            </a:r>
            <a:r>
              <a:rPr lang="en-US" altLang="en-US" sz="2000" b="1" dirty="0">
                <a:solidFill>
                  <a:schemeClr val="bg1"/>
                </a:solidFill>
              </a:rPr>
              <a:t>Lovers</a:t>
            </a:r>
          </a:p>
          <a:p>
            <a:endParaRPr lang="en-US" altLang="en-US" sz="2000" b="1" dirty="0">
              <a:solidFill>
                <a:schemeClr val="bg1"/>
              </a:solidFill>
            </a:endParaRPr>
          </a:p>
          <a:p>
            <a:r>
              <a:rPr lang="en-US" altLang="en-US" sz="2000" b="1" u="sng" dirty="0">
                <a:solidFill>
                  <a:schemeClr val="bg1"/>
                </a:solidFill>
              </a:rPr>
              <a:t>Date</a:t>
            </a:r>
            <a:r>
              <a:rPr lang="en-US" altLang="en-US" sz="2000" b="1" dirty="0" smtClean="0">
                <a:solidFill>
                  <a:schemeClr val="bg1"/>
                </a:solidFill>
              </a:rPr>
              <a:t>:</a:t>
            </a:r>
          </a:p>
          <a:p>
            <a:r>
              <a:rPr lang="en-US" altLang="en-US" sz="2000" b="1" dirty="0" smtClean="0">
                <a:solidFill>
                  <a:schemeClr val="bg1"/>
                </a:solidFill>
              </a:rPr>
              <a:t>1525</a:t>
            </a:r>
            <a:endParaRPr lang="en-US" altLang="en-US" sz="2000" b="1" dirty="0">
              <a:solidFill>
                <a:schemeClr val="bg1"/>
              </a:solidFill>
            </a:endParaRPr>
          </a:p>
          <a:p>
            <a:endParaRPr lang="en-US" altLang="en-US" sz="2000" b="1" dirty="0">
              <a:solidFill>
                <a:schemeClr val="bg1"/>
              </a:solidFill>
            </a:endParaRPr>
          </a:p>
          <a:p>
            <a:r>
              <a:rPr lang="en-US" altLang="en-US" sz="2000" b="1" u="sng" dirty="0">
                <a:solidFill>
                  <a:schemeClr val="bg1"/>
                </a:solidFill>
              </a:rPr>
              <a:t>Artist</a:t>
            </a:r>
            <a:r>
              <a:rPr lang="en-US" altLang="en-US" sz="2000" b="1" dirty="0">
                <a:solidFill>
                  <a:schemeClr val="bg1"/>
                </a:solidFill>
              </a:rPr>
              <a:t>: </a:t>
            </a:r>
            <a:endParaRPr lang="en-US" altLang="en-US" sz="2000" b="1" dirty="0" smtClean="0">
              <a:solidFill>
                <a:schemeClr val="bg1"/>
              </a:solidFill>
            </a:endParaRPr>
          </a:p>
          <a:p>
            <a:r>
              <a:rPr lang="en-US" altLang="en-US" sz="2000" b="1" dirty="0" smtClean="0">
                <a:solidFill>
                  <a:schemeClr val="bg1"/>
                </a:solidFill>
              </a:rPr>
              <a:t>Quentin </a:t>
            </a:r>
            <a:r>
              <a:rPr lang="en-US" altLang="en-US" sz="2000" b="1" dirty="0" err="1" smtClean="0">
                <a:solidFill>
                  <a:schemeClr val="bg1"/>
                </a:solidFill>
              </a:rPr>
              <a:t>Matsys</a:t>
            </a:r>
            <a:r>
              <a:rPr lang="en-US" altLang="en-US" sz="2000" b="1" dirty="0" smtClean="0">
                <a:solidFill>
                  <a:schemeClr val="bg1"/>
                </a:solidFill>
              </a:rPr>
              <a:t> </a:t>
            </a:r>
            <a:endParaRPr lang="en-US" altLang="en-US" sz="2000" b="1" dirty="0">
              <a:solidFill>
                <a:schemeClr val="bg1"/>
              </a:solidFill>
            </a:endParaRPr>
          </a:p>
          <a:p>
            <a:endParaRPr lang="en-US" altLang="en-US" sz="2000" b="1" dirty="0">
              <a:solidFill>
                <a:schemeClr val="bg1"/>
              </a:solidFill>
            </a:endParaRPr>
          </a:p>
          <a:p>
            <a:r>
              <a:rPr lang="en-US" altLang="en-US" sz="2000" b="1" u="sng" dirty="0" smtClean="0">
                <a:solidFill>
                  <a:schemeClr val="bg1"/>
                </a:solidFill>
              </a:rPr>
              <a:t>Place</a:t>
            </a:r>
            <a:r>
              <a:rPr lang="en-US" altLang="en-US" sz="2000" b="1" dirty="0" smtClean="0">
                <a:solidFill>
                  <a:schemeClr val="bg1"/>
                </a:solidFill>
              </a:rPr>
              <a:t>: </a:t>
            </a:r>
          </a:p>
          <a:p>
            <a:r>
              <a:rPr lang="en-US" altLang="en-US" sz="2000" b="1" dirty="0" smtClean="0">
                <a:solidFill>
                  <a:schemeClr val="bg1"/>
                </a:solidFill>
              </a:rPr>
              <a:t>National Gallery, </a:t>
            </a:r>
            <a:r>
              <a:rPr lang="en-US" altLang="en-US" sz="2000" b="1" dirty="0">
                <a:solidFill>
                  <a:schemeClr val="bg1"/>
                </a:solidFill>
              </a:rPr>
              <a:t>Washington, D.C</a:t>
            </a:r>
            <a:r>
              <a:rPr lang="en-US" altLang="en-US" sz="2000" b="1" dirty="0" smtClean="0">
                <a:solidFill>
                  <a:schemeClr val="bg1"/>
                </a:solidFill>
              </a:rPr>
              <a:t>./ </a:t>
            </a:r>
            <a:br>
              <a:rPr lang="en-US" altLang="en-US" sz="2000" b="1" dirty="0" smtClean="0">
                <a:solidFill>
                  <a:schemeClr val="bg1"/>
                </a:solidFill>
              </a:rPr>
            </a:br>
            <a:r>
              <a:rPr lang="en-US" altLang="en-US" sz="2000" b="1" dirty="0" smtClean="0">
                <a:solidFill>
                  <a:schemeClr val="bg1"/>
                </a:solidFill>
              </a:rPr>
              <a:t>Belgium </a:t>
            </a:r>
            <a:endParaRPr lang="en-US" altLang="en-US" sz="2000" b="1" dirty="0">
              <a:solidFill>
                <a:schemeClr val="bg1"/>
              </a:solidFill>
            </a:endParaRPr>
          </a:p>
          <a:p>
            <a:r>
              <a:rPr lang="en-US" altLang="en-US" sz="2000" b="1" dirty="0">
                <a:solidFill>
                  <a:schemeClr val="bg1"/>
                </a:solidFill>
              </a:rPr>
              <a:t> </a:t>
            </a:r>
          </a:p>
          <a:p>
            <a:r>
              <a:rPr lang="en-US" altLang="en-US" sz="2000" b="1" u="sng" dirty="0">
                <a:solidFill>
                  <a:schemeClr val="bg1"/>
                </a:solidFill>
              </a:rPr>
              <a:t>Style</a:t>
            </a:r>
            <a:r>
              <a:rPr lang="en-US" altLang="en-US" sz="2000" b="1" dirty="0">
                <a:solidFill>
                  <a:schemeClr val="bg1"/>
                </a:solidFill>
              </a:rPr>
              <a:t>: </a:t>
            </a:r>
            <a:r>
              <a:rPr lang="en-US" altLang="en-US" sz="2000" b="1" dirty="0" smtClean="0">
                <a:solidFill>
                  <a:schemeClr val="bg1"/>
                </a:solidFill>
              </a:rPr>
              <a:t>Portrait - Northern Renaissance</a:t>
            </a:r>
            <a:endParaRPr lang="en-US" altLang="en-US" sz="2000" b="1" dirty="0">
              <a:solidFill>
                <a:schemeClr val="bg1"/>
              </a:solidFill>
            </a:endParaRPr>
          </a:p>
          <a:p>
            <a:endParaRPr lang="en-US" altLang="en-US" sz="2000" b="1" dirty="0">
              <a:solidFill>
                <a:schemeClr val="bg1"/>
              </a:solidFill>
            </a:endParaRPr>
          </a:p>
          <a:p>
            <a:r>
              <a:rPr lang="en-US" altLang="en-US" sz="2000" b="1" u="sng" dirty="0">
                <a:solidFill>
                  <a:schemeClr val="bg1"/>
                </a:solidFill>
              </a:rPr>
              <a:t>Media</a:t>
            </a:r>
            <a:r>
              <a:rPr lang="en-US" altLang="en-US" sz="2000" b="1" dirty="0">
                <a:solidFill>
                  <a:schemeClr val="bg1"/>
                </a:solidFill>
              </a:rPr>
              <a:t>: oil on panel</a:t>
            </a:r>
          </a:p>
        </p:txBody>
      </p:sp>
    </p:spTree>
    <p:extLst>
      <p:ext uri="{BB962C8B-B14F-4D97-AF65-F5344CB8AC3E}">
        <p14:creationId xmlns:p14="http://schemas.microsoft.com/office/powerpoint/2010/main" val="4173611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0" y="76200"/>
            <a:ext cx="9096375" cy="6870700"/>
          </a:xfrm>
        </p:spPr>
        <p:txBody>
          <a:bodyPr/>
          <a:lstStyle/>
          <a:p>
            <a:r>
              <a:rPr lang="en-US" altLang="en-US" sz="2400" dirty="0" smtClean="0">
                <a:solidFill>
                  <a:schemeClr val="bg1"/>
                </a:solidFill>
              </a:rPr>
              <a:t>An old lecher, whom </a:t>
            </a:r>
            <a:r>
              <a:rPr lang="en-US" altLang="en-US" sz="2400" dirty="0" err="1" smtClean="0">
                <a:solidFill>
                  <a:schemeClr val="bg1"/>
                </a:solidFill>
              </a:rPr>
              <a:t>Matsys</a:t>
            </a:r>
            <a:r>
              <a:rPr lang="en-US" altLang="en-US" sz="2400" dirty="0" smtClean="0">
                <a:solidFill>
                  <a:schemeClr val="bg1"/>
                </a:solidFill>
              </a:rPr>
              <a:t> modeled after a drawing by Leonardo da Vinci, fondles a willing young woman. She meanwhile slips his purse to a gnome like accomplice in a fool’s cap. The large, brightly lit figures press close to the front of the painting, as if seen through a window. This separation makes us aware that we are witnesses of the scene, not participants, and therefore free to judge and make a moral choice. Messages like this one about the consequences of vice were familiar to audiences in Antwerp.</a:t>
            </a:r>
          </a:p>
          <a:p>
            <a:endParaRPr lang="en-US" altLang="en-US" sz="600" dirty="0" smtClean="0">
              <a:solidFill>
                <a:schemeClr val="bg1"/>
              </a:solidFill>
            </a:endParaRPr>
          </a:p>
          <a:p>
            <a:r>
              <a:rPr lang="en-US" altLang="en-US" sz="2400" dirty="0" smtClean="0">
                <a:solidFill>
                  <a:schemeClr val="bg1"/>
                </a:solidFill>
              </a:rPr>
              <a:t> </a:t>
            </a:r>
            <a:r>
              <a:rPr lang="en-US" altLang="en-US" sz="2400" u="sng" dirty="0" err="1" smtClean="0">
                <a:solidFill>
                  <a:schemeClr val="bg1"/>
                </a:solidFill>
              </a:rPr>
              <a:t>Matsys</a:t>
            </a:r>
            <a:r>
              <a:rPr lang="en-US" altLang="en-US" sz="2400" u="sng" dirty="0" smtClean="0">
                <a:solidFill>
                  <a:schemeClr val="bg1"/>
                </a:solidFill>
              </a:rPr>
              <a:t>’ painting evokes these lines from an anonymous Dutch poet:</a:t>
            </a:r>
            <a:endParaRPr lang="en-US" altLang="en-US" sz="1200" u="sng" dirty="0" smtClean="0">
              <a:solidFill>
                <a:schemeClr val="bg1"/>
              </a:solidFill>
            </a:endParaRPr>
          </a:p>
          <a:p>
            <a:pPr lvl="1"/>
            <a:r>
              <a:rPr lang="en-US" altLang="en-US" sz="2400" i="1" dirty="0" smtClean="0">
                <a:solidFill>
                  <a:schemeClr val="bg1"/>
                </a:solidFill>
              </a:rPr>
              <a:t>A rover—short, old, and free</a:t>
            </a:r>
            <a:br>
              <a:rPr lang="en-US" altLang="en-US" sz="2400" i="1" dirty="0" smtClean="0">
                <a:solidFill>
                  <a:schemeClr val="bg1"/>
                </a:solidFill>
              </a:rPr>
            </a:br>
            <a:r>
              <a:rPr lang="en-US" altLang="en-US" sz="2400" i="1" dirty="0" smtClean="0">
                <a:solidFill>
                  <a:schemeClr val="bg1"/>
                </a:solidFill>
              </a:rPr>
              <a:t>With purse running over with gold,</a:t>
            </a:r>
            <a:br>
              <a:rPr lang="en-US" altLang="en-US" sz="2400" i="1" dirty="0" smtClean="0">
                <a:solidFill>
                  <a:schemeClr val="bg1"/>
                </a:solidFill>
              </a:rPr>
            </a:br>
            <a:r>
              <a:rPr lang="en-US" altLang="en-US" sz="2400" i="1" dirty="0" smtClean="0">
                <a:solidFill>
                  <a:schemeClr val="bg1"/>
                </a:solidFill>
              </a:rPr>
              <a:t>Took a </a:t>
            </a:r>
            <a:r>
              <a:rPr lang="en-US" altLang="en-US" sz="2400" i="1" dirty="0" err="1" smtClean="0">
                <a:solidFill>
                  <a:schemeClr val="bg1"/>
                </a:solidFill>
              </a:rPr>
              <a:t>Venusberg</a:t>
            </a:r>
            <a:r>
              <a:rPr lang="en-US" altLang="en-US" sz="2400" i="1" dirty="0" smtClean="0">
                <a:solidFill>
                  <a:schemeClr val="bg1"/>
                </a:solidFill>
              </a:rPr>
              <a:t> lass for a spree</a:t>
            </a:r>
            <a:br>
              <a:rPr lang="en-US" altLang="en-US" sz="2400" i="1" dirty="0" smtClean="0">
                <a:solidFill>
                  <a:schemeClr val="bg1"/>
                </a:solidFill>
              </a:rPr>
            </a:br>
            <a:r>
              <a:rPr lang="en-US" altLang="en-US" sz="2400" i="1" dirty="0" smtClean="0">
                <a:solidFill>
                  <a:schemeClr val="bg1"/>
                </a:solidFill>
              </a:rPr>
              <a:t>Who took clients like him in her hold.</a:t>
            </a:r>
            <a:br>
              <a:rPr lang="en-US" altLang="en-US" sz="2400" i="1" dirty="0" smtClean="0">
                <a:solidFill>
                  <a:schemeClr val="bg1"/>
                </a:solidFill>
              </a:rPr>
            </a:br>
            <a:r>
              <a:rPr lang="en-US" altLang="en-US" sz="2400" i="1" dirty="0" smtClean="0">
                <a:solidFill>
                  <a:schemeClr val="bg1"/>
                </a:solidFill>
              </a:rPr>
              <a:t>That lass has her loose, lowly wiles,</a:t>
            </a:r>
            <a:br>
              <a:rPr lang="en-US" altLang="en-US" sz="2400" i="1" dirty="0" smtClean="0">
                <a:solidFill>
                  <a:schemeClr val="bg1"/>
                </a:solidFill>
              </a:rPr>
            </a:br>
            <a:r>
              <a:rPr lang="en-US" altLang="en-US" sz="2400" i="1" dirty="0" smtClean="0">
                <a:solidFill>
                  <a:schemeClr val="bg1"/>
                </a:solidFill>
              </a:rPr>
              <a:t>Undoing his purse with its glut</a:t>
            </a:r>
            <a:br>
              <a:rPr lang="en-US" altLang="en-US" sz="2400" i="1" dirty="0" smtClean="0">
                <a:solidFill>
                  <a:schemeClr val="bg1"/>
                </a:solidFill>
              </a:rPr>
            </a:br>
            <a:r>
              <a:rPr lang="en-US" altLang="en-US" sz="2400" i="1" dirty="0" smtClean="0">
                <a:solidFill>
                  <a:schemeClr val="bg1"/>
                </a:solidFill>
              </a:rPr>
              <a:t>While showing a face full of smiles</a:t>
            </a:r>
            <a:br>
              <a:rPr lang="en-US" altLang="en-US" sz="2400" i="1" dirty="0" smtClean="0">
                <a:solidFill>
                  <a:schemeClr val="bg1"/>
                </a:solidFill>
              </a:rPr>
            </a:br>
            <a:r>
              <a:rPr lang="en-US" altLang="en-US" sz="2400" i="1" dirty="0" smtClean="0">
                <a:solidFill>
                  <a:schemeClr val="bg1"/>
                </a:solidFill>
              </a:rPr>
              <a:t>Like the grin of a flat halibut.</a:t>
            </a:r>
          </a:p>
        </p:txBody>
      </p:sp>
    </p:spTree>
    <p:extLst>
      <p:ext uri="{BB962C8B-B14F-4D97-AF65-F5344CB8AC3E}">
        <p14:creationId xmlns:p14="http://schemas.microsoft.com/office/powerpoint/2010/main" val="833125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descr="http://www.artinthepicture.com/artists/Quentin_Massys/lovers.jpeg"/>
          <p:cNvPicPr>
            <a:picLocks noChangeAspect="1" noChangeArrowheads="1"/>
          </p:cNvPicPr>
          <p:nvPr/>
        </p:nvPicPr>
        <p:blipFill rotWithShape="1">
          <a:blip r:embed="rId3" cstate="print"/>
          <a:srcRect t="2410"/>
          <a:stretch/>
        </p:blipFill>
        <p:spPr bwMode="auto">
          <a:xfrm>
            <a:off x="152400" y="304800"/>
            <a:ext cx="8933930" cy="6172200"/>
          </a:xfrm>
          <a:prstGeom prst="rect">
            <a:avLst/>
          </a:prstGeom>
          <a:noFill/>
          <a:ln w="9525">
            <a:noFill/>
            <a:miter lim="800000"/>
            <a:headEnd/>
            <a:tailEnd/>
          </a:ln>
        </p:spPr>
      </p:pic>
    </p:spTree>
    <p:extLst>
      <p:ext uri="{BB962C8B-B14F-4D97-AF65-F5344CB8AC3E}">
        <p14:creationId xmlns:p14="http://schemas.microsoft.com/office/powerpoint/2010/main" val="331381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98437"/>
            <a:ext cx="8229600" cy="639763"/>
          </a:xfrm>
        </p:spPr>
        <p:txBody>
          <a:bodyPr/>
          <a:lstStyle/>
          <a:p>
            <a:r>
              <a:rPr lang="en-US" altLang="en-US" b="1" dirty="0" smtClean="0">
                <a:solidFill>
                  <a:schemeClr val="bg1"/>
                </a:solidFill>
              </a:rPr>
              <a:t>Subject/Physical/Cultural Context</a:t>
            </a:r>
          </a:p>
        </p:txBody>
      </p:sp>
      <p:sp>
        <p:nvSpPr>
          <p:cNvPr id="16387" name="Content Placeholder 2"/>
          <p:cNvSpPr>
            <a:spLocks noGrp="1"/>
          </p:cNvSpPr>
          <p:nvPr>
            <p:ph idx="1"/>
          </p:nvPr>
        </p:nvSpPr>
        <p:spPr>
          <a:xfrm>
            <a:off x="381000" y="990600"/>
            <a:ext cx="8458200" cy="6096000"/>
          </a:xfrm>
        </p:spPr>
        <p:txBody>
          <a:bodyPr/>
          <a:lstStyle/>
          <a:p>
            <a:pPr marL="0" indent="0">
              <a:buFont typeface="Arial" charset="0"/>
              <a:buNone/>
            </a:pPr>
            <a:r>
              <a:rPr lang="en-US" altLang="en-US" dirty="0" smtClean="0">
                <a:solidFill>
                  <a:schemeClr val="bg1"/>
                </a:solidFill>
              </a:rPr>
              <a:t>1. </a:t>
            </a:r>
            <a:r>
              <a:rPr lang="en-US" altLang="en-US" b="1" u="sng" dirty="0" smtClean="0">
                <a:solidFill>
                  <a:schemeClr val="bg1"/>
                </a:solidFill>
              </a:rPr>
              <a:t>WHO</a:t>
            </a:r>
            <a:r>
              <a:rPr lang="en-US" altLang="en-US" dirty="0" smtClean="0">
                <a:solidFill>
                  <a:schemeClr val="bg1"/>
                </a:solidFill>
              </a:rPr>
              <a:t> -This painting is of three people, an old man, a younger woman, and a younger man in the background.  </a:t>
            </a:r>
          </a:p>
          <a:p>
            <a:pPr marL="0" indent="0">
              <a:buFont typeface="Arial" charset="0"/>
              <a:buNone/>
            </a:pPr>
            <a:r>
              <a:rPr lang="en-US" altLang="en-US" dirty="0" smtClean="0">
                <a:solidFill>
                  <a:schemeClr val="bg1"/>
                </a:solidFill>
              </a:rPr>
              <a:t>2. </a:t>
            </a:r>
            <a:r>
              <a:rPr lang="en-US" altLang="en-US" b="1" u="sng" dirty="0" smtClean="0">
                <a:solidFill>
                  <a:schemeClr val="bg1"/>
                </a:solidFill>
              </a:rPr>
              <a:t>WHAT</a:t>
            </a:r>
            <a:r>
              <a:rPr lang="en-US" altLang="en-US" dirty="0" smtClean="0">
                <a:solidFill>
                  <a:schemeClr val="bg1"/>
                </a:solidFill>
              </a:rPr>
              <a:t> - The old man lusting is after the  young women and she is trying to take his money.   </a:t>
            </a:r>
          </a:p>
          <a:p>
            <a:pPr marL="0" indent="0">
              <a:buFont typeface="Arial" charset="0"/>
              <a:buNone/>
            </a:pPr>
            <a:r>
              <a:rPr lang="en-US" altLang="en-US" dirty="0" smtClean="0">
                <a:solidFill>
                  <a:schemeClr val="bg1"/>
                </a:solidFill>
              </a:rPr>
              <a:t>3. </a:t>
            </a:r>
            <a:r>
              <a:rPr lang="en-US" altLang="en-US" b="1" u="sng" dirty="0" smtClean="0">
                <a:solidFill>
                  <a:schemeClr val="bg1"/>
                </a:solidFill>
              </a:rPr>
              <a:t>HOW</a:t>
            </a:r>
            <a:r>
              <a:rPr lang="en-US" altLang="en-US" dirty="0" smtClean="0">
                <a:solidFill>
                  <a:schemeClr val="bg1"/>
                </a:solidFill>
              </a:rPr>
              <a:t> - She is distracting him by touching his chin and letting him get to “second base”.  </a:t>
            </a:r>
          </a:p>
          <a:p>
            <a:pPr marL="0" indent="0">
              <a:buFont typeface="Arial" charset="0"/>
              <a:buNone/>
            </a:pPr>
            <a:r>
              <a:rPr lang="en-US" altLang="en-US" dirty="0" smtClean="0">
                <a:solidFill>
                  <a:schemeClr val="bg1"/>
                </a:solidFill>
              </a:rPr>
              <a:t>4. </a:t>
            </a:r>
            <a:r>
              <a:rPr lang="en-US" altLang="en-US" b="1" u="sng" dirty="0" smtClean="0">
                <a:solidFill>
                  <a:schemeClr val="bg1"/>
                </a:solidFill>
              </a:rPr>
              <a:t>WHY</a:t>
            </a:r>
            <a:r>
              <a:rPr lang="en-US" altLang="en-US" dirty="0" smtClean="0">
                <a:solidFill>
                  <a:schemeClr val="bg1"/>
                </a:solidFill>
              </a:rPr>
              <a:t> - The theme of the painting is to teach you WHAT NOT TO DO by showing how foolish some people behave.  </a:t>
            </a:r>
          </a:p>
        </p:txBody>
      </p:sp>
    </p:spTree>
    <p:extLst>
      <p:ext uri="{BB962C8B-B14F-4D97-AF65-F5344CB8AC3E}">
        <p14:creationId xmlns:p14="http://schemas.microsoft.com/office/powerpoint/2010/main" val="108196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2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u="sng" smtClean="0">
                <a:solidFill>
                  <a:schemeClr val="bg1"/>
                </a:solidFill>
              </a:rPr>
              <a:t>How to analyze a piece of art</a:t>
            </a:r>
          </a:p>
        </p:txBody>
      </p:sp>
      <p:sp>
        <p:nvSpPr>
          <p:cNvPr id="17411" name="Content Placeholder 2"/>
          <p:cNvSpPr>
            <a:spLocks noGrp="1"/>
          </p:cNvSpPr>
          <p:nvPr>
            <p:ph idx="1"/>
          </p:nvPr>
        </p:nvSpPr>
        <p:spPr/>
        <p:txBody>
          <a:bodyPr/>
          <a:lstStyle/>
          <a:p>
            <a:pPr eaLnBrk="1" hangingPunct="1"/>
            <a:r>
              <a:rPr lang="en-US" altLang="en-US" smtClean="0">
                <a:solidFill>
                  <a:schemeClr val="bg1"/>
                </a:solidFill>
              </a:rPr>
              <a:t>We are now going to take your AVG to the next level….</a:t>
            </a:r>
          </a:p>
          <a:p>
            <a:pPr eaLnBrk="1" hangingPunct="1"/>
            <a:r>
              <a:rPr lang="en-US" altLang="en-US" smtClean="0">
                <a:solidFill>
                  <a:schemeClr val="bg1"/>
                </a:solidFill>
              </a:rPr>
              <a:t>Write down the following steps on the back of page 37 in your workbooks.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62000" y="274638"/>
            <a:ext cx="7772400" cy="1143000"/>
          </a:xfrm>
        </p:spPr>
        <p:txBody>
          <a:bodyPr/>
          <a:lstStyle/>
          <a:p>
            <a:pPr algn="l"/>
            <a:r>
              <a:rPr lang="en-US" altLang="en-US" sz="4000" dirty="0" smtClean="0">
                <a:solidFill>
                  <a:schemeClr val="bg1"/>
                </a:solidFill>
              </a:rPr>
              <a:t>Complete the Chart on Page 42 as we look at the images on the board. </a:t>
            </a:r>
          </a:p>
        </p:txBody>
      </p:sp>
      <p:sp>
        <p:nvSpPr>
          <p:cNvPr id="4099" name="Content Placeholder 2"/>
          <p:cNvSpPr>
            <a:spLocks noGrp="1"/>
          </p:cNvSpPr>
          <p:nvPr>
            <p:ph idx="1"/>
          </p:nvPr>
        </p:nvSpPr>
        <p:spPr>
          <a:xfrm>
            <a:off x="685800" y="1874837"/>
            <a:ext cx="8229600" cy="4525963"/>
          </a:xfrm>
        </p:spPr>
        <p:txBody>
          <a:bodyPr/>
          <a:lstStyle/>
          <a:p>
            <a:r>
              <a:rPr lang="en-US" altLang="en-US" dirty="0" smtClean="0">
                <a:solidFill>
                  <a:schemeClr val="bg1"/>
                </a:solidFill>
              </a:rPr>
              <a:t>Be sure to explain WHY you think it is your chosen purpose of art.</a:t>
            </a:r>
          </a:p>
          <a:p>
            <a:endParaRPr lang="en-US" altLang="en-US" sz="2400" dirty="0" smtClean="0">
              <a:solidFill>
                <a:schemeClr val="bg1"/>
              </a:solidFill>
            </a:endParaRPr>
          </a:p>
          <a:p>
            <a:r>
              <a:rPr lang="en-US" altLang="en-US" dirty="0" smtClean="0">
                <a:solidFill>
                  <a:schemeClr val="bg1"/>
                </a:solidFill>
              </a:rPr>
              <a:t>Keep in mind, </a:t>
            </a:r>
            <a:r>
              <a:rPr lang="en-US" altLang="en-US" i="1" u="sng" dirty="0" smtClean="0">
                <a:solidFill>
                  <a:schemeClr val="bg1"/>
                </a:solidFill>
              </a:rPr>
              <a:t>art can have multiple purposes</a:t>
            </a:r>
            <a:r>
              <a:rPr lang="en-US" altLang="en-US" dirty="0" smtClean="0">
                <a:solidFill>
                  <a:schemeClr val="bg1"/>
                </a:solidFill>
              </a:rPr>
              <a:t>, however, there will be one MAIN purpose overall.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122237"/>
            <a:ext cx="8229600" cy="639763"/>
          </a:xfrm>
        </p:spPr>
        <p:txBody>
          <a:bodyPr/>
          <a:lstStyle/>
          <a:p>
            <a:r>
              <a:rPr lang="en-US" altLang="en-US" dirty="0" smtClean="0">
                <a:solidFill>
                  <a:schemeClr val="bg1"/>
                </a:solidFill>
              </a:rPr>
              <a:t>Analyzing a Piece of Art</a:t>
            </a:r>
          </a:p>
        </p:txBody>
      </p:sp>
      <p:sp>
        <p:nvSpPr>
          <p:cNvPr id="18435" name="Content Placeholder 2"/>
          <p:cNvSpPr>
            <a:spLocks noGrp="1"/>
          </p:cNvSpPr>
          <p:nvPr>
            <p:ph idx="1"/>
          </p:nvPr>
        </p:nvSpPr>
        <p:spPr>
          <a:xfrm>
            <a:off x="228600" y="838200"/>
            <a:ext cx="8915400" cy="5867400"/>
          </a:xfrm>
        </p:spPr>
        <p:txBody>
          <a:bodyPr/>
          <a:lstStyle/>
          <a:p>
            <a:pPr marL="0" indent="0" eaLnBrk="1" hangingPunct="1">
              <a:lnSpc>
                <a:spcPct val="80000"/>
              </a:lnSpc>
              <a:buFont typeface="Arial" charset="0"/>
              <a:buNone/>
            </a:pPr>
            <a:r>
              <a:rPr lang="en-US" altLang="zh-CN" sz="2400" b="1" u="sng" dirty="0" smtClean="0">
                <a:solidFill>
                  <a:schemeClr val="bg1"/>
                </a:solidFill>
              </a:rPr>
              <a:t>Step One: Intro</a:t>
            </a:r>
          </a:p>
          <a:p>
            <a:pPr marL="0" indent="0" eaLnBrk="1" hangingPunct="1">
              <a:lnSpc>
                <a:spcPct val="80000"/>
              </a:lnSpc>
              <a:buFont typeface="Arial" charset="0"/>
              <a:buNone/>
            </a:pPr>
            <a:r>
              <a:rPr lang="en-US" altLang="zh-CN" sz="2400" b="1" dirty="0" smtClean="0">
                <a:solidFill>
                  <a:schemeClr val="bg1"/>
                </a:solidFill>
              </a:rPr>
              <a:t>-Read the prompt, develop a thesis, and write your intro.</a:t>
            </a:r>
            <a:r>
              <a:rPr lang="en-US" altLang="zh-CN" sz="2400" b="1" i="1" dirty="0" smtClean="0">
                <a:solidFill>
                  <a:schemeClr val="bg1"/>
                </a:solidFill>
              </a:rPr>
              <a:t>  </a:t>
            </a:r>
          </a:p>
          <a:p>
            <a:pPr marL="0" indent="0" eaLnBrk="1" hangingPunct="1">
              <a:lnSpc>
                <a:spcPct val="80000"/>
              </a:lnSpc>
              <a:buFontTx/>
              <a:buChar char="-"/>
            </a:pPr>
            <a:r>
              <a:rPr lang="en-US" altLang="zh-CN" sz="2400" b="1" i="1" u="sng" dirty="0" smtClean="0">
                <a:solidFill>
                  <a:schemeClr val="bg1"/>
                </a:solidFill>
              </a:rPr>
              <a:t>You will be asked to </a:t>
            </a:r>
            <a:r>
              <a:rPr lang="en-US" altLang="zh-CN" sz="2400" b="1" i="1" u="sng" dirty="0" err="1" smtClean="0">
                <a:solidFill>
                  <a:schemeClr val="bg1"/>
                </a:solidFill>
              </a:rPr>
              <a:t>i.d</a:t>
            </a:r>
            <a:r>
              <a:rPr lang="en-US" altLang="zh-CN" sz="2400" b="1" i="1" u="sng" dirty="0" smtClean="0">
                <a:solidFill>
                  <a:schemeClr val="bg1"/>
                </a:solidFill>
              </a:rPr>
              <a:t>. the purpose and the two most important elements and one principle. </a:t>
            </a:r>
          </a:p>
          <a:p>
            <a:pPr marL="0" indent="0" eaLnBrk="1" hangingPunct="1">
              <a:lnSpc>
                <a:spcPct val="80000"/>
              </a:lnSpc>
              <a:buFontTx/>
              <a:buChar char="-"/>
            </a:pPr>
            <a:r>
              <a:rPr lang="en-US" altLang="zh-CN" sz="2400" b="1" u="sng" dirty="0" smtClean="0">
                <a:solidFill>
                  <a:schemeClr val="bg1"/>
                </a:solidFill>
              </a:rPr>
              <a:t>Step Two: Body Paragraphs </a:t>
            </a:r>
          </a:p>
          <a:p>
            <a:pPr marL="0" indent="0" eaLnBrk="1" hangingPunct="1">
              <a:lnSpc>
                <a:spcPct val="80000"/>
              </a:lnSpc>
              <a:buFontTx/>
              <a:buChar char="-"/>
            </a:pPr>
            <a:r>
              <a:rPr lang="en-US" altLang="zh-CN" sz="2400" b="1" dirty="0" smtClean="0">
                <a:solidFill>
                  <a:schemeClr val="bg1"/>
                </a:solidFill>
              </a:rPr>
              <a:t>Describe and explain the use of the two elements and one principle you selected. </a:t>
            </a:r>
          </a:p>
          <a:p>
            <a:pPr marL="0" indent="0" eaLnBrk="1" hangingPunct="1">
              <a:lnSpc>
                <a:spcPct val="80000"/>
              </a:lnSpc>
              <a:buFontTx/>
              <a:buChar char="-"/>
            </a:pPr>
            <a:r>
              <a:rPr lang="en-US" altLang="zh-CN" sz="2400" b="1" i="1" u="sng" dirty="0" smtClean="0">
                <a:solidFill>
                  <a:schemeClr val="bg1"/>
                </a:solidFill>
              </a:rPr>
              <a:t>Why did the artist do that?   Show how the elements and principles relate to the purpose you chose. </a:t>
            </a:r>
          </a:p>
          <a:p>
            <a:pPr marL="0" indent="0" eaLnBrk="1" hangingPunct="1">
              <a:lnSpc>
                <a:spcPct val="80000"/>
              </a:lnSpc>
              <a:buFontTx/>
              <a:buChar char="-"/>
            </a:pPr>
            <a:r>
              <a:rPr lang="en-US" altLang="zh-CN" sz="2400" b="1" dirty="0" smtClean="0">
                <a:solidFill>
                  <a:schemeClr val="bg1"/>
                </a:solidFill>
              </a:rPr>
              <a:t>3 total paragraphs!</a:t>
            </a:r>
          </a:p>
          <a:p>
            <a:pPr marL="0" indent="0" eaLnBrk="1" hangingPunct="1">
              <a:lnSpc>
                <a:spcPct val="80000"/>
              </a:lnSpc>
              <a:buFont typeface="Arial" charset="0"/>
              <a:buNone/>
            </a:pPr>
            <a:r>
              <a:rPr lang="en-US" altLang="zh-CN" sz="2400" b="1" u="sng" dirty="0" smtClean="0">
                <a:solidFill>
                  <a:schemeClr val="bg1"/>
                </a:solidFill>
              </a:rPr>
              <a:t>Step Three: Conclusion</a:t>
            </a:r>
          </a:p>
          <a:p>
            <a:pPr marL="0" indent="0" eaLnBrk="1" hangingPunct="1">
              <a:buFont typeface="Arial" charset="0"/>
              <a:buNone/>
            </a:pPr>
            <a:r>
              <a:rPr lang="en-US" altLang="en-US" sz="2400" b="1" dirty="0" smtClean="0">
                <a:solidFill>
                  <a:srgbClr val="F2F2F2"/>
                </a:solidFill>
              </a:rPr>
              <a:t>-Restate your thesis.  Revisit what the purpose of the work was and how you know.</a:t>
            </a:r>
          </a:p>
          <a:p>
            <a:pPr marL="0" indent="0" eaLnBrk="1" hangingPunct="1">
              <a:buFont typeface="Arial" charset="0"/>
              <a:buNone/>
            </a:pPr>
            <a:r>
              <a:rPr lang="en-US" altLang="en-US" sz="2400" b="1" i="1" u="sng" dirty="0" smtClean="0">
                <a:solidFill>
                  <a:srgbClr val="F2F2F2"/>
                </a:solidFill>
              </a:rPr>
              <a:t>-Wrap up all your ideas and make sure one last time you have gotten your argument across.</a:t>
            </a:r>
          </a:p>
          <a:p>
            <a:pPr marL="0" indent="0" eaLnBrk="1" hangingPunct="1">
              <a:lnSpc>
                <a:spcPct val="80000"/>
              </a:lnSpc>
              <a:buFont typeface="Arial" charset="0"/>
              <a:buNone/>
            </a:pPr>
            <a:endParaRPr lang="en-US" altLang="zh-CN" sz="2400" b="1" dirty="0" smtClean="0">
              <a:solidFill>
                <a:schemeClr val="bg1"/>
              </a:solidFill>
            </a:endParaRPr>
          </a:p>
          <a:p>
            <a:pPr marL="0" indent="0" eaLnBrk="1" hangingPunct="1">
              <a:lnSpc>
                <a:spcPct val="80000"/>
              </a:lnSpc>
            </a:pPr>
            <a:endParaRPr lang="en-US" altLang="zh-CN" sz="2800" u="sng" dirty="0" smtClean="0">
              <a:solidFill>
                <a:schemeClr val="bg1"/>
              </a:solidFill>
            </a:endParaRPr>
          </a:p>
          <a:p>
            <a:pPr marL="0" indent="0"/>
            <a:endParaRPr lang="en-US"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20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20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20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fade">
                                      <p:cBhvr>
                                        <p:cTn id="27" dur="20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fade">
                                      <p:cBhvr>
                                        <p:cTn id="32" dur="2000"/>
                                        <p:tgtEl>
                                          <p:spTgt spid="184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Effect transition="in" filter="fade">
                                      <p:cBhvr>
                                        <p:cTn id="37" dur="2000"/>
                                        <p:tgtEl>
                                          <p:spTgt spid="184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435">
                                            <p:txEl>
                                              <p:pRg st="7" end="7"/>
                                            </p:txEl>
                                          </p:spTgt>
                                        </p:tgtEl>
                                        <p:attrNameLst>
                                          <p:attrName>style.visibility</p:attrName>
                                        </p:attrNameLst>
                                      </p:cBhvr>
                                      <p:to>
                                        <p:strVal val="visible"/>
                                      </p:to>
                                    </p:set>
                                    <p:animEffect transition="in" filter="fade">
                                      <p:cBhvr>
                                        <p:cTn id="42" dur="2000"/>
                                        <p:tgtEl>
                                          <p:spTgt spid="184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435">
                                            <p:txEl>
                                              <p:pRg st="8" end="8"/>
                                            </p:txEl>
                                          </p:spTgt>
                                        </p:tgtEl>
                                        <p:attrNameLst>
                                          <p:attrName>style.visibility</p:attrName>
                                        </p:attrNameLst>
                                      </p:cBhvr>
                                      <p:to>
                                        <p:strVal val="visible"/>
                                      </p:to>
                                    </p:set>
                                    <p:animEffect transition="in" filter="fade">
                                      <p:cBhvr>
                                        <p:cTn id="47" dur="2000"/>
                                        <p:tgtEl>
                                          <p:spTgt spid="184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435">
                                            <p:txEl>
                                              <p:pRg st="9" end="9"/>
                                            </p:txEl>
                                          </p:spTgt>
                                        </p:tgtEl>
                                        <p:attrNameLst>
                                          <p:attrName>style.visibility</p:attrName>
                                        </p:attrNameLst>
                                      </p:cBhvr>
                                      <p:to>
                                        <p:strVal val="visible"/>
                                      </p:to>
                                    </p:set>
                                    <p:animEffect transition="in" filter="fade">
                                      <p:cBhvr>
                                        <p:cTn id="52" dur="2000"/>
                                        <p:tgtEl>
                                          <p:spTgt spid="184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868362"/>
          </a:xfrm>
        </p:spPr>
        <p:txBody>
          <a:bodyPr/>
          <a:lstStyle/>
          <a:p>
            <a:pPr eaLnBrk="1" hangingPunct="1"/>
            <a:r>
              <a:rPr lang="en-US" altLang="en-US" sz="4000" dirty="0" smtClean="0">
                <a:solidFill>
                  <a:schemeClr val="bg1"/>
                </a:solidFill>
              </a:rPr>
              <a:t>How do you analyze a piece of art?</a:t>
            </a:r>
          </a:p>
        </p:txBody>
      </p:sp>
      <p:sp>
        <p:nvSpPr>
          <p:cNvPr id="5123" name="Rectangle 3"/>
          <p:cNvSpPr>
            <a:spLocks noGrp="1" noChangeArrowheads="1"/>
          </p:cNvSpPr>
          <p:nvPr>
            <p:ph type="body" idx="1"/>
          </p:nvPr>
        </p:nvSpPr>
        <p:spPr>
          <a:xfrm>
            <a:off x="457200" y="1219200"/>
            <a:ext cx="8229600" cy="4648200"/>
          </a:xfrm>
        </p:spPr>
        <p:txBody>
          <a:bodyPr/>
          <a:lstStyle/>
          <a:p>
            <a:pPr marL="914400" lvl="2" indent="0" eaLnBrk="1" hangingPunct="1">
              <a:lnSpc>
                <a:spcPct val="80000"/>
              </a:lnSpc>
              <a:buFont typeface="Arial" charset="0"/>
              <a:buNone/>
            </a:pPr>
            <a:r>
              <a:rPr lang="en-US" altLang="zh-CN" sz="2800" i="1" dirty="0" smtClean="0">
                <a:solidFill>
                  <a:schemeClr val="bg1"/>
                </a:solidFill>
              </a:rPr>
              <a:t>After viewing The </a:t>
            </a:r>
            <a:r>
              <a:rPr lang="en-US" altLang="zh-CN" sz="2800" i="1" dirty="0" smtClean="0">
                <a:solidFill>
                  <a:schemeClr val="bg1"/>
                </a:solidFill>
              </a:rPr>
              <a:t>Ill-Matched </a:t>
            </a:r>
            <a:r>
              <a:rPr lang="en-US" altLang="zh-CN" sz="2800" i="1" dirty="0" smtClean="0">
                <a:solidFill>
                  <a:schemeClr val="bg1"/>
                </a:solidFill>
              </a:rPr>
              <a:t>lovers, write an essay that discusses the</a:t>
            </a:r>
            <a:r>
              <a:rPr lang="en-US" altLang="zh-CN" sz="2800" i="1" u="sng" dirty="0" smtClean="0">
                <a:solidFill>
                  <a:schemeClr val="bg1"/>
                </a:solidFill>
              </a:rPr>
              <a:t> purpose </a:t>
            </a:r>
            <a:r>
              <a:rPr lang="en-US" altLang="zh-CN" sz="2800" i="1" dirty="0" smtClean="0">
                <a:solidFill>
                  <a:schemeClr val="bg1"/>
                </a:solidFill>
              </a:rPr>
              <a:t>of this work and evaluates the artist’s use of two </a:t>
            </a:r>
            <a:r>
              <a:rPr lang="en-US" altLang="zh-CN" sz="2800" i="1" u="sng" dirty="0" smtClean="0">
                <a:solidFill>
                  <a:schemeClr val="bg1"/>
                </a:solidFill>
              </a:rPr>
              <a:t>elements</a:t>
            </a:r>
            <a:r>
              <a:rPr lang="en-US" altLang="zh-CN" sz="2800" i="1" dirty="0" smtClean="0">
                <a:solidFill>
                  <a:schemeClr val="bg1"/>
                </a:solidFill>
              </a:rPr>
              <a:t> and one </a:t>
            </a:r>
            <a:r>
              <a:rPr lang="en-US" altLang="zh-CN" sz="2800" i="1" u="sng" dirty="0" smtClean="0">
                <a:solidFill>
                  <a:schemeClr val="bg1"/>
                </a:solidFill>
              </a:rPr>
              <a:t>principle</a:t>
            </a:r>
            <a:r>
              <a:rPr lang="en-US" altLang="zh-CN" sz="2800" i="1" dirty="0" smtClean="0">
                <a:solidFill>
                  <a:schemeClr val="bg1"/>
                </a:solidFill>
              </a:rPr>
              <a:t>. Support your position using evidence from the painting. </a:t>
            </a:r>
          </a:p>
          <a:p>
            <a:pPr marL="1371600" lvl="3" indent="0" eaLnBrk="1" hangingPunct="1">
              <a:lnSpc>
                <a:spcPct val="80000"/>
              </a:lnSpc>
              <a:buFont typeface="Arial" charset="0"/>
              <a:buNone/>
            </a:pPr>
            <a:endParaRPr lang="en-US" altLang="zh-CN" sz="2800" i="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6200"/>
            <a:ext cx="8229600" cy="868363"/>
          </a:xfrm>
        </p:spPr>
        <p:txBody>
          <a:bodyPr/>
          <a:lstStyle/>
          <a:p>
            <a:r>
              <a:rPr lang="en-US" altLang="en-US" smtClean="0">
                <a:solidFill>
                  <a:schemeClr val="bg1"/>
                </a:solidFill>
              </a:rPr>
              <a:t>Step One: Thesis Writing</a:t>
            </a:r>
          </a:p>
        </p:txBody>
      </p:sp>
      <p:sp>
        <p:nvSpPr>
          <p:cNvPr id="20483" name="Content Placeholder 2"/>
          <p:cNvSpPr>
            <a:spLocks noGrp="1"/>
          </p:cNvSpPr>
          <p:nvPr>
            <p:ph idx="1"/>
          </p:nvPr>
        </p:nvSpPr>
        <p:spPr>
          <a:xfrm>
            <a:off x="381000" y="1112837"/>
            <a:ext cx="8229600" cy="4525963"/>
          </a:xfrm>
        </p:spPr>
        <p:txBody>
          <a:bodyPr/>
          <a:lstStyle/>
          <a:p>
            <a:r>
              <a:rPr lang="en-US" altLang="en-US" dirty="0" smtClean="0">
                <a:solidFill>
                  <a:schemeClr val="bg1"/>
                </a:solidFill>
              </a:rPr>
              <a:t>Using what we know about the painting, fill in your formula:</a:t>
            </a:r>
          </a:p>
          <a:p>
            <a:endParaRPr lang="en-US" altLang="en-US" sz="1600" dirty="0" smtClean="0"/>
          </a:p>
          <a:p>
            <a:r>
              <a:rPr lang="en-US" altLang="en-US" dirty="0" smtClean="0">
                <a:solidFill>
                  <a:schemeClr val="bg1"/>
                </a:solidFill>
              </a:rPr>
              <a:t>The purpose of the Ill Matched Lovers is ____________.  The artist demonstrates this purpose with his use of </a:t>
            </a:r>
            <a:r>
              <a:rPr lang="en-US" altLang="en-US" u="sng" dirty="0" smtClean="0">
                <a:solidFill>
                  <a:schemeClr val="bg1"/>
                </a:solidFill>
              </a:rPr>
              <a:t>(Color)</a:t>
            </a:r>
            <a:r>
              <a:rPr lang="en-US" altLang="en-US" dirty="0" smtClean="0">
                <a:solidFill>
                  <a:schemeClr val="bg1"/>
                </a:solidFill>
              </a:rPr>
              <a:t>, </a:t>
            </a:r>
            <a:r>
              <a:rPr lang="en-US" altLang="en-US" u="sng" dirty="0" smtClean="0">
                <a:solidFill>
                  <a:schemeClr val="bg1"/>
                </a:solidFill>
              </a:rPr>
              <a:t>(Value)</a:t>
            </a:r>
            <a:r>
              <a:rPr lang="en-US" altLang="en-US" dirty="0" smtClean="0">
                <a:solidFill>
                  <a:schemeClr val="bg1"/>
                </a:solidFill>
              </a:rPr>
              <a:t>, and </a:t>
            </a:r>
            <a:r>
              <a:rPr lang="en-US" altLang="en-US" u="sng" dirty="0" smtClean="0">
                <a:solidFill>
                  <a:schemeClr val="bg1"/>
                </a:solidFill>
              </a:rPr>
              <a:t>(contrast)</a:t>
            </a:r>
            <a:r>
              <a:rPr lang="en-US" altLang="en-US" dirty="0" smtClean="0">
                <a:solidFill>
                  <a:schemeClr val="bg1"/>
                </a:solidFill>
              </a:rPr>
              <a:t>.</a:t>
            </a:r>
          </a:p>
          <a:p>
            <a:r>
              <a:rPr lang="en-US" altLang="en-US" dirty="0" smtClean="0">
                <a:solidFill>
                  <a:schemeClr val="bg1"/>
                </a:solidFill>
              </a:rPr>
              <a:t>Once you have your thesis, </a:t>
            </a:r>
          </a:p>
          <a:p>
            <a:pPr>
              <a:buFont typeface="Arial" charset="0"/>
              <a:buNone/>
            </a:pPr>
            <a:r>
              <a:rPr lang="en-US" altLang="en-US" dirty="0" smtClean="0">
                <a:solidFill>
                  <a:schemeClr val="bg1"/>
                </a:solidFill>
              </a:rPr>
              <a:t>Carry on with the rest of your </a:t>
            </a:r>
          </a:p>
          <a:p>
            <a:pPr>
              <a:buFont typeface="Arial" charset="0"/>
              <a:buNone/>
            </a:pPr>
            <a:r>
              <a:rPr lang="en-US" altLang="en-US" dirty="0" smtClean="0">
                <a:solidFill>
                  <a:schemeClr val="bg1"/>
                </a:solidFill>
              </a:rPr>
              <a:t>Intro, include cultural context.</a:t>
            </a:r>
          </a:p>
        </p:txBody>
      </p:sp>
      <p:pic>
        <p:nvPicPr>
          <p:cNvPr id="20484" name="Picture 2" descr="http://www.artinthepicture.com/artists/Quentin_Massys/lovers.jpeg"/>
          <p:cNvPicPr>
            <a:picLocks noChangeAspect="1" noChangeArrowheads="1"/>
          </p:cNvPicPr>
          <p:nvPr/>
        </p:nvPicPr>
        <p:blipFill>
          <a:blip r:embed="rId2" cstate="print"/>
          <a:srcRect/>
          <a:stretch>
            <a:fillRect/>
          </a:stretch>
        </p:blipFill>
        <p:spPr bwMode="auto">
          <a:xfrm>
            <a:off x="5638800" y="4233863"/>
            <a:ext cx="3276600" cy="2319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altLang="en-US" smtClean="0">
                <a:solidFill>
                  <a:schemeClr val="bg1"/>
                </a:solidFill>
              </a:rPr>
              <a:t>Thesis and Intro Paragraph</a:t>
            </a:r>
          </a:p>
        </p:txBody>
      </p:sp>
      <p:sp>
        <p:nvSpPr>
          <p:cNvPr id="21507" name="Content Placeholder 2"/>
          <p:cNvSpPr>
            <a:spLocks noGrp="1"/>
          </p:cNvSpPr>
          <p:nvPr>
            <p:ph idx="1"/>
          </p:nvPr>
        </p:nvSpPr>
        <p:spPr/>
        <p:txBody>
          <a:bodyPr/>
          <a:lstStyle/>
          <a:p>
            <a:pPr marL="0" indent="0">
              <a:buFont typeface="Arial" charset="0"/>
              <a:buNone/>
            </a:pPr>
            <a:r>
              <a:rPr lang="en-US" altLang="en-US" sz="2000" dirty="0" smtClean="0">
                <a:solidFill>
                  <a:schemeClr val="bg1"/>
                </a:solidFill>
              </a:rPr>
              <a:t>	</a:t>
            </a:r>
            <a:r>
              <a:rPr lang="en-US" altLang="en-US" sz="2800" dirty="0" smtClean="0">
                <a:solidFill>
                  <a:schemeClr val="bg1"/>
                </a:solidFill>
              </a:rPr>
              <a:t>The purpose of the </a:t>
            </a:r>
            <a:r>
              <a:rPr lang="en-US" altLang="en-US" sz="2800" i="1" dirty="0" smtClean="0">
                <a:solidFill>
                  <a:schemeClr val="bg1"/>
                </a:solidFill>
              </a:rPr>
              <a:t>Ill-Matched </a:t>
            </a:r>
            <a:r>
              <a:rPr lang="en-US" altLang="en-US" sz="2800" i="1" dirty="0" smtClean="0">
                <a:solidFill>
                  <a:schemeClr val="bg1"/>
                </a:solidFill>
              </a:rPr>
              <a:t>Lovers </a:t>
            </a:r>
            <a:r>
              <a:rPr lang="en-US" altLang="en-US" sz="2800" dirty="0" smtClean="0">
                <a:solidFill>
                  <a:schemeClr val="bg1"/>
                </a:solidFill>
              </a:rPr>
              <a:t>is persuasive.  The artist demonstrates this purpose with his use of color, value, and contrast.  This painting is of three people, an old man, a younger woman, and a younger man in the background.  The old man lusting is after the  young woman and she is trying to take his money.   She is distracting him by touching his chin and letting him get to second base.  The overall meaning of the painting is to teach you WHAT NOT TO DO by showing how foolish some people behave. </a:t>
            </a:r>
          </a:p>
          <a:p>
            <a:pPr marL="0" indent="0">
              <a:buFont typeface="Arial" charset="0"/>
              <a:buNone/>
            </a:pPr>
            <a:r>
              <a:rPr lang="en-US" altLang="en-US" sz="2000" dirty="0" smtClean="0">
                <a:solidFill>
                  <a:schemeClr val="bg1"/>
                </a:solid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US" altLang="en-US" smtClean="0">
                <a:solidFill>
                  <a:schemeClr val="bg1"/>
                </a:solidFill>
              </a:rPr>
              <a:t>Body Paragraph - Color</a:t>
            </a:r>
          </a:p>
        </p:txBody>
      </p:sp>
      <p:sp>
        <p:nvSpPr>
          <p:cNvPr id="23555" name="Content Placeholder 2"/>
          <p:cNvSpPr>
            <a:spLocks noGrp="1"/>
          </p:cNvSpPr>
          <p:nvPr>
            <p:ph idx="1"/>
          </p:nvPr>
        </p:nvSpPr>
        <p:spPr/>
        <p:txBody>
          <a:bodyPr/>
          <a:lstStyle/>
          <a:p>
            <a:pPr marL="0" indent="0">
              <a:buFont typeface="Arial" charset="0"/>
              <a:buNone/>
            </a:pPr>
            <a:r>
              <a:rPr lang="en-US" altLang="en-US" dirty="0" smtClean="0">
                <a:solidFill>
                  <a:schemeClr val="bg1"/>
                </a:solidFill>
              </a:rPr>
              <a:t>The element of color makes this artwork persuasive.  </a:t>
            </a:r>
            <a:r>
              <a:rPr lang="en-US" altLang="en-US" dirty="0" smtClean="0">
                <a:solidFill>
                  <a:srgbClr val="FFC000"/>
                </a:solidFill>
              </a:rPr>
              <a:t>The man with the red head dress is representing lustfulness.  The woman in green is possibly representing envy; he has money and she wants it!  The color combination of red and green are trying to persuade the viewer not to be lustful and envious based on how silly the figures look.</a:t>
            </a:r>
          </a:p>
          <a:p>
            <a:pPr marL="0" indent="0">
              <a:buFont typeface="Arial" charset="0"/>
              <a:buNone/>
            </a:pPr>
            <a:r>
              <a:rPr lang="en-US" altLang="en-US" dirty="0" smtClean="0">
                <a:solidFill>
                  <a:schemeClr val="bg1"/>
                </a:solidFil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solidFill>
                  <a:schemeClr val="bg1"/>
                </a:solidFill>
              </a:rPr>
              <a:t>Body Paragraph - Value</a:t>
            </a:r>
          </a:p>
        </p:txBody>
      </p:sp>
      <p:sp>
        <p:nvSpPr>
          <p:cNvPr id="24579" name="Content Placeholder 2"/>
          <p:cNvSpPr>
            <a:spLocks noGrp="1"/>
          </p:cNvSpPr>
          <p:nvPr>
            <p:ph idx="1"/>
          </p:nvPr>
        </p:nvSpPr>
        <p:spPr/>
        <p:txBody>
          <a:bodyPr/>
          <a:lstStyle/>
          <a:p>
            <a:pPr marL="0" indent="0">
              <a:buFont typeface="Arial" charset="0"/>
              <a:buNone/>
            </a:pPr>
            <a:r>
              <a:rPr lang="en-US" altLang="en-US" dirty="0" smtClean="0">
                <a:solidFill>
                  <a:schemeClr val="bg1"/>
                </a:solidFill>
              </a:rPr>
              <a:t>The element of value is used to show the age difference between the old man and the young woman.  </a:t>
            </a:r>
            <a:r>
              <a:rPr lang="en-US" altLang="en-US" dirty="0" smtClean="0">
                <a:solidFill>
                  <a:srgbClr val="FFC000"/>
                </a:solidFill>
              </a:rPr>
              <a:t>The high value of the woman makes her stand out and distracts the viewer from noticing that she is stealing the man’s wallet.  The low value on the man’s face let’s you know how “dirty” and old he actually is compared to the woman.  The value convinces you that they are both evil or bad people.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solidFill>
                  <a:schemeClr val="bg1"/>
                </a:solidFill>
              </a:rPr>
              <a:t>Body Paragraph - Contrast</a:t>
            </a:r>
          </a:p>
        </p:txBody>
      </p:sp>
      <p:sp>
        <p:nvSpPr>
          <p:cNvPr id="25603" name="Content Placeholder 2"/>
          <p:cNvSpPr>
            <a:spLocks noGrp="1"/>
          </p:cNvSpPr>
          <p:nvPr>
            <p:ph idx="1"/>
          </p:nvPr>
        </p:nvSpPr>
        <p:spPr/>
        <p:txBody>
          <a:bodyPr/>
          <a:lstStyle/>
          <a:p>
            <a:pPr marL="0" indent="0">
              <a:buFont typeface="Arial" charset="0"/>
              <a:buNone/>
            </a:pPr>
            <a:r>
              <a:rPr lang="en-US" altLang="en-US" dirty="0" smtClean="0">
                <a:solidFill>
                  <a:schemeClr val="bg1"/>
                </a:solidFill>
              </a:rPr>
              <a:t>Both color and value are used in this image to create contrast.  </a:t>
            </a:r>
            <a:r>
              <a:rPr lang="en-US" altLang="en-US" dirty="0" smtClean="0">
                <a:solidFill>
                  <a:srgbClr val="FFC000"/>
                </a:solidFill>
              </a:rPr>
              <a:t>The contrasting colors of red and green make the main characters stand out and the contrasts in value show their age differences.  The “lovers” are ill-matched in age, but the artists is persuasive in showing that they are both bad people, so maybe, they are actually well-matched lovers!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http://www.artinthepicture.com/artists/Quentin_Massys/lovers.jpeg"/>
          <p:cNvPicPr>
            <a:picLocks noChangeAspect="1" noChangeArrowheads="1"/>
          </p:cNvPicPr>
          <p:nvPr/>
        </p:nvPicPr>
        <p:blipFill>
          <a:blip r:embed="rId3" cstate="print"/>
          <a:srcRect/>
          <a:stretch>
            <a:fillRect/>
          </a:stretch>
        </p:blipFill>
        <p:spPr bwMode="auto">
          <a:xfrm>
            <a:off x="304800" y="431800"/>
            <a:ext cx="8610600" cy="574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solidFill>
                  <a:schemeClr val="bg1"/>
                </a:solidFill>
              </a:rPr>
              <a:t>Conclusion Paragraph</a:t>
            </a:r>
          </a:p>
        </p:txBody>
      </p:sp>
      <p:sp>
        <p:nvSpPr>
          <p:cNvPr id="28675" name="Content Placeholder 2"/>
          <p:cNvSpPr>
            <a:spLocks noGrp="1"/>
          </p:cNvSpPr>
          <p:nvPr>
            <p:ph idx="1"/>
          </p:nvPr>
        </p:nvSpPr>
        <p:spPr/>
        <p:txBody>
          <a:bodyPr/>
          <a:lstStyle/>
          <a:p>
            <a:pPr marL="0" indent="0">
              <a:buFont typeface="Arial" charset="0"/>
              <a:buNone/>
            </a:pPr>
            <a:r>
              <a:rPr lang="en-US" altLang="en-US" smtClean="0">
                <a:solidFill>
                  <a:schemeClr val="bg1"/>
                </a:solidFill>
              </a:rPr>
              <a:t>The use of the elements and principles of color, value, and contrast help communicate the artistic purpose of persuasion.  By showing you what not to do the artist communicates Christian themes in his artwork. In addition to persuasive this piece also uses narrative and ceremonial ideas to instruct people on how to live a proper life.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0"/>
            <a:ext cx="8229600" cy="1143000"/>
          </a:xfrm>
        </p:spPr>
        <p:txBody>
          <a:bodyPr/>
          <a:lstStyle/>
          <a:p>
            <a:pPr eaLnBrk="1" hangingPunct="1"/>
            <a:r>
              <a:rPr lang="en-US" altLang="en-US" b="1" dirty="0" smtClean="0">
                <a:solidFill>
                  <a:schemeClr val="bg1"/>
                </a:solidFill>
              </a:rPr>
              <a:t>Useful Tips</a:t>
            </a:r>
          </a:p>
        </p:txBody>
      </p:sp>
      <p:sp>
        <p:nvSpPr>
          <p:cNvPr id="29699" name="Content Placeholder 2"/>
          <p:cNvSpPr>
            <a:spLocks noGrp="1"/>
          </p:cNvSpPr>
          <p:nvPr>
            <p:ph idx="1"/>
          </p:nvPr>
        </p:nvSpPr>
        <p:spPr>
          <a:xfrm>
            <a:off x="228600" y="1143000"/>
            <a:ext cx="9144000" cy="5715000"/>
          </a:xfrm>
        </p:spPr>
        <p:txBody>
          <a:bodyPr/>
          <a:lstStyle/>
          <a:p>
            <a:pPr marL="514350" indent="-514350" eaLnBrk="1" hangingPunct="1">
              <a:buFont typeface="Arial" charset="0"/>
              <a:buAutoNum type="arabicParenR"/>
            </a:pPr>
            <a:r>
              <a:rPr lang="en-US" altLang="en-US" dirty="0" smtClean="0">
                <a:solidFill>
                  <a:schemeClr val="bg1"/>
                </a:solidFill>
              </a:rPr>
              <a:t>Do not use short, choppy sentences to describe the painting. Be concise, descriptive and interesting.</a:t>
            </a:r>
          </a:p>
          <a:p>
            <a:pPr marL="514350" indent="-514350" eaLnBrk="1" hangingPunct="1">
              <a:buFont typeface="Arial" charset="0"/>
              <a:buAutoNum type="arabicParenR"/>
            </a:pPr>
            <a:r>
              <a:rPr lang="en-US" altLang="en-US" b="1" dirty="0" smtClean="0">
                <a:solidFill>
                  <a:schemeClr val="bg1"/>
                </a:solidFill>
              </a:rPr>
              <a:t>Do not </a:t>
            </a:r>
            <a:r>
              <a:rPr lang="en-US" altLang="en-US" dirty="0" smtClean="0">
                <a:solidFill>
                  <a:schemeClr val="bg1"/>
                </a:solidFill>
              </a:rPr>
              <a:t> say “you” or “I”.  </a:t>
            </a:r>
          </a:p>
          <a:p>
            <a:pPr marL="514350" indent="-514350" eaLnBrk="1" hangingPunct="1">
              <a:buFont typeface="Arial" charset="0"/>
              <a:buNone/>
            </a:pPr>
            <a:r>
              <a:rPr lang="en-US" altLang="en-US" dirty="0" smtClean="0">
                <a:solidFill>
                  <a:schemeClr val="bg1"/>
                </a:solidFill>
              </a:rPr>
              <a:t>	I know what you think, you are writing it!</a:t>
            </a:r>
          </a:p>
          <a:p>
            <a:pPr marL="514350" indent="-514350" eaLnBrk="1" hangingPunct="1">
              <a:buNone/>
            </a:pPr>
            <a:r>
              <a:rPr lang="en-US" altLang="en-US" b="1" dirty="0" smtClean="0">
                <a:solidFill>
                  <a:schemeClr val="bg1"/>
                </a:solidFill>
              </a:rPr>
              <a:t>3)Have transition sentences between paragraphs, don’t </a:t>
            </a:r>
            <a:r>
              <a:rPr lang="en-US" altLang="en-US" dirty="0" smtClean="0">
                <a:solidFill>
                  <a:schemeClr val="bg1"/>
                </a:solidFill>
              </a:rPr>
              <a:t>jump from paragraph to paragraph!</a:t>
            </a:r>
          </a:p>
          <a:p>
            <a:pPr marL="514350" indent="-514350" eaLnBrk="1" hangingPunct="1">
              <a:buNone/>
            </a:pPr>
            <a:r>
              <a:rPr lang="en-US" altLang="en-US" b="1" dirty="0" smtClean="0">
                <a:solidFill>
                  <a:schemeClr val="bg1"/>
                </a:solidFill>
              </a:rPr>
              <a:t>4)Do not </a:t>
            </a:r>
            <a:r>
              <a:rPr lang="en-US" altLang="en-US" dirty="0" smtClean="0">
                <a:solidFill>
                  <a:schemeClr val="bg1"/>
                </a:solidFill>
              </a:rPr>
              <a:t>use abbreviations, bullets, Venn Diagrams – this is formal writing! </a:t>
            </a:r>
            <a:endParaRPr lang="en-US" altLang="en-US"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20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20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fade">
                                      <p:cBhvr>
                                        <p:cTn id="22" dur="20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fade">
                                      <p:cBhvr>
                                        <p:cTn id="27" dur="20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04800" y="228600"/>
            <a:ext cx="3048000" cy="6172200"/>
          </a:xfrm>
        </p:spPr>
        <p:txBody>
          <a:bodyPr/>
          <a:lstStyle/>
          <a:p>
            <a:pPr marL="0" indent="0" eaLnBrk="1" hangingPunct="1">
              <a:lnSpc>
                <a:spcPct val="80000"/>
              </a:lnSpc>
              <a:buNone/>
            </a:pPr>
            <a:r>
              <a:rPr lang="en-US" altLang="en-US" sz="2800" b="1" u="sng" dirty="0" smtClean="0">
                <a:solidFill>
                  <a:schemeClr val="bg1"/>
                </a:solidFill>
              </a:rPr>
              <a:t>STAINED GLASS WINDOWS</a:t>
            </a:r>
          </a:p>
          <a:p>
            <a:pPr eaLnBrk="1" hangingPunct="1">
              <a:lnSpc>
                <a:spcPct val="80000"/>
              </a:lnSpc>
              <a:buFont typeface="Arial" charset="0"/>
              <a:buNone/>
            </a:pPr>
            <a:endParaRPr lang="en-US" altLang="en-US" sz="1500" b="1" u="sng" dirty="0" smtClean="0">
              <a:solidFill>
                <a:schemeClr val="bg1"/>
              </a:solidFill>
            </a:endParaRPr>
          </a:p>
          <a:p>
            <a:pPr eaLnBrk="1" hangingPunct="1">
              <a:lnSpc>
                <a:spcPct val="80000"/>
              </a:lnSpc>
            </a:pPr>
            <a:r>
              <a:rPr lang="en-US" altLang="en-US" sz="2000" dirty="0" smtClean="0">
                <a:solidFill>
                  <a:schemeClr val="bg1"/>
                </a:solidFill>
              </a:rPr>
              <a:t>The term </a:t>
            </a:r>
            <a:r>
              <a:rPr lang="en-US" altLang="en-US" sz="2000" b="1" dirty="0" smtClean="0">
                <a:solidFill>
                  <a:schemeClr val="bg1"/>
                </a:solidFill>
              </a:rPr>
              <a:t>stained glass</a:t>
            </a:r>
            <a:r>
              <a:rPr lang="en-US" altLang="en-US" sz="2000" dirty="0" smtClean="0">
                <a:solidFill>
                  <a:schemeClr val="bg1"/>
                </a:solidFill>
              </a:rPr>
              <a:t> refers either to the material of </a:t>
            </a:r>
            <a:r>
              <a:rPr lang="en-US" altLang="en-US" sz="2000" dirty="0" err="1" smtClean="0">
                <a:solidFill>
                  <a:schemeClr val="bg1"/>
                </a:solidFill>
              </a:rPr>
              <a:t>coloured</a:t>
            </a:r>
            <a:r>
              <a:rPr lang="en-US" altLang="en-US" sz="2000" dirty="0" smtClean="0">
                <a:solidFill>
                  <a:schemeClr val="bg1"/>
                </a:solidFill>
              </a:rPr>
              <a:t> glass or to the art and craft of working with it. Throughout its thousand-year history the term "stained glass" was applied almost exclusively to the windows of churches, cathedrals and other significant buildings. Although traditionally made in flat panels and used as windows, the creations of modern stained glass artists also include three-dimensional structures and sculpture</a:t>
            </a:r>
            <a:r>
              <a:rPr lang="en-US" altLang="en-US" sz="2000" dirty="0" smtClean="0">
                <a:solidFill>
                  <a:schemeClr val="bg1"/>
                </a:solidFill>
              </a:rPr>
              <a:t>.</a:t>
            </a:r>
            <a:endParaRPr lang="en-US" altLang="en-US" sz="2000" dirty="0" smtClean="0">
              <a:solidFill>
                <a:schemeClr val="bg1"/>
              </a:solidFill>
            </a:endParaRPr>
          </a:p>
        </p:txBody>
      </p:sp>
      <p:pic>
        <p:nvPicPr>
          <p:cNvPr id="5123" name="Picture 5" descr="ecclesia_synagoga"/>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bwMode="auto">
          <a:xfrm>
            <a:off x="3657600" y="152399"/>
            <a:ext cx="5410200" cy="6324601"/>
          </a:xfrm>
          <a:prstGeom prst="rect">
            <a:avLst/>
          </a:prstGeom>
          <a:noFill/>
          <a:ln w="9525">
            <a:noFill/>
            <a:miter lim="800000"/>
            <a:headEnd/>
            <a:tailEnd/>
          </a:ln>
        </p:spPr>
      </p:pic>
      <p:sp>
        <p:nvSpPr>
          <p:cNvPr id="5124" name="Text Box 6"/>
          <p:cNvSpPr txBox="1">
            <a:spLocks noChangeArrowheads="1"/>
          </p:cNvSpPr>
          <p:nvPr/>
        </p:nvSpPr>
        <p:spPr bwMode="auto">
          <a:xfrm>
            <a:off x="1219200" y="6477000"/>
            <a:ext cx="7391400" cy="304800"/>
          </a:xfrm>
          <a:prstGeom prst="rect">
            <a:avLst/>
          </a:prstGeom>
          <a:noFill/>
          <a:ln w="9525">
            <a:noFill/>
            <a:miter lim="800000"/>
            <a:headEnd/>
            <a:tailEnd/>
          </a:ln>
        </p:spPr>
        <p:txBody>
          <a:bodyPr>
            <a:spAutoFit/>
          </a:bodyPr>
          <a:lstStyle/>
          <a:p>
            <a:pPr>
              <a:spcBef>
                <a:spcPct val="50000"/>
              </a:spcBef>
            </a:pPr>
            <a:r>
              <a:rPr lang="en-US" altLang="en-US" sz="1400">
                <a:latin typeface="Calibri" pitchFamily="34" charset="0"/>
                <a:hlinkClick r:id="rId5"/>
              </a:rPr>
              <a:t>http://www.flholocaustmuseum.org/history_wing/assets/room1/ecclesia_synagoga.jpg</a:t>
            </a:r>
            <a:r>
              <a:rPr lang="en-US" altLang="en-US" sz="1400">
                <a:latin typeface="Calibri" pitchFamily="34"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lstStyle/>
          <a:p>
            <a:r>
              <a:rPr lang="en-US" sz="3200" b="1" i="1" dirty="0" smtClean="0">
                <a:solidFill>
                  <a:schemeClr val="bg1"/>
                </a:solidFill>
              </a:rPr>
              <a:t>Money Lender and His Wife</a:t>
            </a:r>
            <a:endParaRPr lang="en-US" sz="3200" b="1" i="1" dirty="0">
              <a:solidFill>
                <a:schemeClr val="bg1"/>
              </a:solidFill>
            </a:endParaRPr>
          </a:p>
        </p:txBody>
      </p:sp>
      <p:pic>
        <p:nvPicPr>
          <p:cNvPr id="81922" name="Picture 2" descr="http://kenney-mencher.com/pic_old/1300_1700/Metsys_Quentin_The_Banker_and_His_Wife.JPG"/>
          <p:cNvPicPr>
            <a:picLocks noChangeAspect="1" noChangeArrowheads="1"/>
          </p:cNvPicPr>
          <p:nvPr/>
        </p:nvPicPr>
        <p:blipFill>
          <a:blip r:embed="rId2" cstate="print"/>
          <a:srcRect/>
          <a:stretch>
            <a:fillRect/>
          </a:stretch>
        </p:blipFill>
        <p:spPr bwMode="auto">
          <a:xfrm>
            <a:off x="1295400" y="533400"/>
            <a:ext cx="6629400" cy="623943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8.staticflickr.com/7101/7330035670_09487c8634_b.jpg"/>
          <p:cNvPicPr>
            <a:picLocks noChangeAspect="1" noChangeArrowheads="1"/>
          </p:cNvPicPr>
          <p:nvPr/>
        </p:nvPicPr>
        <p:blipFill>
          <a:blip r:embed="rId2" cstate="print"/>
          <a:srcRect/>
          <a:stretch>
            <a:fillRect/>
          </a:stretch>
        </p:blipFill>
        <p:spPr bwMode="auto">
          <a:xfrm>
            <a:off x="0" y="1295400"/>
            <a:ext cx="9191872" cy="3429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backtoclassics.com/images/pics/quentinmassys/quentinmassys_themoneylenderandhiswife-detail.jpg"/>
          <p:cNvPicPr>
            <a:picLocks noChangeAspect="1" noChangeArrowheads="1"/>
          </p:cNvPicPr>
          <p:nvPr/>
        </p:nvPicPr>
        <p:blipFill>
          <a:blip r:embed="rId2" cstate="print"/>
          <a:srcRect/>
          <a:stretch>
            <a:fillRect/>
          </a:stretch>
        </p:blipFill>
        <p:spPr bwMode="auto">
          <a:xfrm>
            <a:off x="23949" y="1143000"/>
            <a:ext cx="9120051" cy="4495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40.media.tumblr.com/3fe134635007f7923f5119df535319f9/tumblr_n97lu4bX5z1qfg4oyo1_1280.jpg"/>
          <p:cNvPicPr>
            <a:picLocks noChangeAspect="1" noChangeArrowheads="1"/>
          </p:cNvPicPr>
          <p:nvPr/>
        </p:nvPicPr>
        <p:blipFill>
          <a:blip r:embed="rId2" cstate="print"/>
          <a:srcRect/>
          <a:stretch>
            <a:fillRect/>
          </a:stretch>
        </p:blipFill>
        <p:spPr bwMode="auto">
          <a:xfrm>
            <a:off x="228600" y="79197"/>
            <a:ext cx="8839200" cy="677880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cache-ak0.pinimg.com/736x/c2/38/9e/c2389e1052b5e53dd4eda5193ef73a11.jpg"/>
          <p:cNvPicPr>
            <a:picLocks noChangeAspect="1" noChangeArrowheads="1"/>
          </p:cNvPicPr>
          <p:nvPr/>
        </p:nvPicPr>
        <p:blipFill>
          <a:blip r:embed="rId2" cstate="print"/>
          <a:srcRect/>
          <a:stretch>
            <a:fillRect/>
          </a:stretch>
        </p:blipFill>
        <p:spPr bwMode="auto">
          <a:xfrm>
            <a:off x="1219200" y="-15557"/>
            <a:ext cx="6477000" cy="686304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b="1" i="1" dirty="0" smtClean="0">
                <a:solidFill>
                  <a:schemeClr val="bg1"/>
                </a:solidFill>
              </a:rPr>
              <a:t>Exit Slip</a:t>
            </a:r>
          </a:p>
        </p:txBody>
      </p:sp>
      <p:sp>
        <p:nvSpPr>
          <p:cNvPr id="31747" name="Content Placeholder 2"/>
          <p:cNvSpPr>
            <a:spLocks noGrp="1"/>
          </p:cNvSpPr>
          <p:nvPr>
            <p:ph idx="1"/>
          </p:nvPr>
        </p:nvSpPr>
        <p:spPr>
          <a:xfrm>
            <a:off x="533400" y="1600200"/>
            <a:ext cx="8382000" cy="4800600"/>
          </a:xfrm>
        </p:spPr>
        <p:txBody>
          <a:bodyPr/>
          <a:lstStyle/>
          <a:p>
            <a:pPr>
              <a:buFont typeface="Arial" charset="0"/>
              <a:buNone/>
            </a:pPr>
            <a:r>
              <a:rPr lang="en-US" altLang="en-US" dirty="0" smtClean="0">
                <a:solidFill>
                  <a:schemeClr val="bg1"/>
                </a:solidFill>
              </a:rPr>
              <a:t>Finish the sentence with the best possible purpose of art.  </a:t>
            </a:r>
          </a:p>
          <a:p>
            <a:pPr marL="971550" lvl="1" indent="-514350">
              <a:buFont typeface="Calibri" pitchFamily="34" charset="0"/>
              <a:buAutoNum type="arabicPeriod"/>
            </a:pPr>
            <a:r>
              <a:rPr lang="en-US" altLang="en-US" dirty="0" smtClean="0">
                <a:solidFill>
                  <a:schemeClr val="bg1"/>
                </a:solidFill>
              </a:rPr>
              <a:t>The purpose of a stained glass window is…</a:t>
            </a:r>
          </a:p>
          <a:p>
            <a:pPr marL="971550" lvl="1" indent="-514350">
              <a:buFont typeface="Calibri" pitchFamily="34" charset="0"/>
              <a:buAutoNum type="arabicPeriod"/>
            </a:pPr>
            <a:r>
              <a:rPr lang="en-US" altLang="en-US" dirty="0" smtClean="0">
                <a:solidFill>
                  <a:schemeClr val="bg1"/>
                </a:solidFill>
              </a:rPr>
              <a:t>The purpose of a comic strip is… </a:t>
            </a:r>
          </a:p>
          <a:p>
            <a:pPr marL="971550" lvl="1" indent="-514350">
              <a:buFont typeface="Calibri" pitchFamily="34" charset="0"/>
              <a:buAutoNum type="arabicPeriod"/>
            </a:pPr>
            <a:r>
              <a:rPr lang="en-US" altLang="en-US" dirty="0" smtClean="0">
                <a:solidFill>
                  <a:schemeClr val="bg1"/>
                </a:solidFill>
              </a:rPr>
              <a:t>The purpose of a necklace is…</a:t>
            </a:r>
          </a:p>
          <a:p>
            <a:pPr marL="971550" lvl="1" indent="-514350">
              <a:buFont typeface="Calibri" pitchFamily="34" charset="0"/>
              <a:buAutoNum type="arabicPeriod"/>
            </a:pPr>
            <a:r>
              <a:rPr lang="en-US" altLang="en-US" dirty="0" smtClean="0">
                <a:solidFill>
                  <a:schemeClr val="bg1"/>
                </a:solidFill>
              </a:rPr>
              <a:t>The purpose of a billboard is… </a:t>
            </a:r>
          </a:p>
          <a:p>
            <a:pPr marL="971550" lvl="1" indent="-514350">
              <a:buFont typeface="Calibri" pitchFamily="34" charset="0"/>
              <a:buAutoNum type="arabicPeriod"/>
            </a:pPr>
            <a:r>
              <a:rPr lang="en-US" altLang="en-US" dirty="0" smtClean="0">
                <a:solidFill>
                  <a:schemeClr val="bg1"/>
                </a:solidFill>
              </a:rPr>
              <a:t>What  purpose of art can apply to ALL visual art?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33400" y="4541837"/>
            <a:ext cx="7924800" cy="1782763"/>
          </a:xfrm>
        </p:spPr>
        <p:txBody>
          <a:bodyPr/>
          <a:lstStyle/>
          <a:p>
            <a:pPr marL="0" indent="0" eaLnBrk="1" hangingPunct="1">
              <a:lnSpc>
                <a:spcPct val="80000"/>
              </a:lnSpc>
              <a:buNone/>
            </a:pPr>
            <a:r>
              <a:rPr lang="en-US" altLang="en-US" b="1" u="sng" dirty="0" smtClean="0">
                <a:solidFill>
                  <a:schemeClr val="bg1"/>
                </a:solidFill>
              </a:rPr>
              <a:t>COMIC </a:t>
            </a:r>
            <a:r>
              <a:rPr lang="en-US" altLang="en-US" b="1" u="sng" dirty="0" smtClean="0">
                <a:solidFill>
                  <a:schemeClr val="bg1"/>
                </a:solidFill>
              </a:rPr>
              <a:t>STRIP</a:t>
            </a:r>
            <a:endParaRPr lang="en-US" altLang="en-US" sz="2000" b="1" u="sng" dirty="0" smtClean="0">
              <a:solidFill>
                <a:schemeClr val="bg1"/>
              </a:solidFill>
            </a:endParaRPr>
          </a:p>
          <a:p>
            <a:pPr eaLnBrk="1" hangingPunct="1">
              <a:lnSpc>
                <a:spcPct val="80000"/>
              </a:lnSpc>
            </a:pPr>
            <a:r>
              <a:rPr lang="en-US" altLang="en-US" sz="2000" dirty="0" smtClean="0">
                <a:solidFill>
                  <a:schemeClr val="bg1"/>
                </a:solidFill>
              </a:rPr>
              <a:t>A comic strip is a sequence of drawings that tells a story.</a:t>
            </a:r>
          </a:p>
          <a:p>
            <a:pPr eaLnBrk="1" hangingPunct="1">
              <a:lnSpc>
                <a:spcPct val="80000"/>
              </a:lnSpc>
            </a:pPr>
            <a:r>
              <a:rPr lang="en-US" altLang="en-US" sz="2000" dirty="0" smtClean="0">
                <a:solidFill>
                  <a:schemeClr val="bg1"/>
                </a:solidFill>
              </a:rPr>
              <a:t>Currently in the Western world, most comic strips are written and drawn by a comics artist or cartoonist, and many such strips are published on a recurring basis (usually daily or weekly) in newspapers and on the Internet.  </a:t>
            </a:r>
          </a:p>
        </p:txBody>
      </p:sp>
      <p:pic>
        <p:nvPicPr>
          <p:cNvPr id="6148" name="Picture 5" descr="garfield_catsup"/>
          <p:cNvPicPr>
            <a:picLocks noChangeAspect="1" noChangeArrowheads="1"/>
          </p:cNvPicPr>
          <p:nvPr/>
        </p:nvPicPr>
        <p:blipFill>
          <a:blip r:embed="rId3" cstate="print"/>
          <a:srcRect/>
          <a:stretch>
            <a:fillRect/>
          </a:stretch>
        </p:blipFill>
        <p:spPr bwMode="auto">
          <a:xfrm>
            <a:off x="800100" y="76200"/>
            <a:ext cx="7391400" cy="4405756"/>
          </a:xfrm>
          <a:prstGeom prst="rect">
            <a:avLst/>
          </a:prstGeom>
          <a:noFill/>
          <a:ln w="9525">
            <a:noFill/>
            <a:miter lim="800000"/>
            <a:headEnd/>
            <a:tailEnd/>
          </a:ln>
        </p:spPr>
      </p:pic>
      <p:sp>
        <p:nvSpPr>
          <p:cNvPr id="6149" name="Text Box 6"/>
          <p:cNvSpPr txBox="1">
            <a:spLocks noChangeArrowheads="1"/>
          </p:cNvSpPr>
          <p:nvPr/>
        </p:nvSpPr>
        <p:spPr bwMode="auto">
          <a:xfrm>
            <a:off x="533400" y="6324600"/>
            <a:ext cx="8001000" cy="366713"/>
          </a:xfrm>
          <a:prstGeom prst="rect">
            <a:avLst/>
          </a:prstGeom>
          <a:noFill/>
          <a:ln w="9525">
            <a:noFill/>
            <a:miter lim="800000"/>
            <a:headEnd/>
            <a:tailEnd/>
          </a:ln>
        </p:spPr>
        <p:txBody>
          <a:bodyPr>
            <a:spAutoFit/>
          </a:bodyPr>
          <a:lstStyle/>
          <a:p>
            <a:pPr>
              <a:spcBef>
                <a:spcPct val="50000"/>
              </a:spcBef>
            </a:pPr>
            <a:r>
              <a:rPr lang="en-US" altLang="en-US">
                <a:latin typeface="Calibri" pitchFamily="34" charset="0"/>
                <a:hlinkClick r:id="rId4"/>
              </a:rPr>
              <a:t>http://melanconent.com/catsup/allies/images/garfield_catsup.gif</a:t>
            </a:r>
            <a:r>
              <a:rPr lang="en-US" altLang="en-US">
                <a:latin typeface="Calibri"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p:cNvPicPr>
            <a:picLocks noChangeAspect="1" noChangeArrowheads="1"/>
          </p:cNvPicPr>
          <p:nvPr/>
        </p:nvPicPr>
        <p:blipFill>
          <a:blip r:embed="rId3" cstate="print"/>
          <a:srcRect/>
          <a:stretch>
            <a:fillRect/>
          </a:stretch>
        </p:blipFill>
        <p:spPr bwMode="auto">
          <a:xfrm>
            <a:off x="228600" y="152400"/>
            <a:ext cx="86868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724400" y="381000"/>
            <a:ext cx="4267200" cy="5745163"/>
          </a:xfrm>
        </p:spPr>
        <p:txBody>
          <a:bodyPr/>
          <a:lstStyle/>
          <a:p>
            <a:pPr eaLnBrk="1" hangingPunct="1">
              <a:lnSpc>
                <a:spcPct val="80000"/>
              </a:lnSpc>
            </a:pPr>
            <a:r>
              <a:rPr lang="en-US" altLang="en-US" sz="2200" dirty="0" smtClean="0">
                <a:solidFill>
                  <a:schemeClr val="bg1"/>
                </a:solidFill>
              </a:rPr>
              <a:t>A quilt is a type of bedding— a bed covering composed of a quilt top, a layer of batting, and a layer of fabric for backing, generally combined using the technique of quilting. Many quilts are made with decorative designs; some quilts are not used as bed covering at all, but are rather made to be hung on a wall or otherwise displayed</a:t>
            </a:r>
            <a:r>
              <a:rPr lang="en-US" altLang="en-US" sz="2200" dirty="0" smtClean="0">
                <a:solidFill>
                  <a:schemeClr val="bg1"/>
                </a:solidFill>
              </a:rPr>
              <a:t>.</a:t>
            </a:r>
            <a:endParaRPr lang="en-US" altLang="en-US" sz="2200" dirty="0" smtClean="0">
              <a:solidFill>
                <a:schemeClr val="bg1"/>
              </a:solidFill>
            </a:endParaRPr>
          </a:p>
        </p:txBody>
      </p:sp>
      <p:pic>
        <p:nvPicPr>
          <p:cNvPr id="8195" name="Picture 5" descr="quilts"/>
          <p:cNvPicPr>
            <a:picLocks noChangeAspect="1" noChangeArrowheads="1"/>
          </p:cNvPicPr>
          <p:nvPr/>
        </p:nvPicPr>
        <p:blipFill>
          <a:blip r:embed="rId3" cstate="print"/>
          <a:srcRect/>
          <a:stretch>
            <a:fillRect/>
          </a:stretch>
        </p:blipFill>
        <p:spPr bwMode="auto">
          <a:xfrm>
            <a:off x="76200" y="76200"/>
            <a:ext cx="4800600" cy="6346556"/>
          </a:xfrm>
          <a:prstGeom prst="rect">
            <a:avLst/>
          </a:prstGeom>
          <a:noFill/>
          <a:ln w="9525">
            <a:noFill/>
            <a:miter lim="800000"/>
            <a:headEnd/>
            <a:tailEnd/>
          </a:ln>
        </p:spPr>
      </p:pic>
      <p:sp>
        <p:nvSpPr>
          <p:cNvPr id="8196" name="Text Box 6"/>
          <p:cNvSpPr txBox="1">
            <a:spLocks noChangeArrowheads="1"/>
          </p:cNvSpPr>
          <p:nvPr/>
        </p:nvSpPr>
        <p:spPr bwMode="auto">
          <a:xfrm>
            <a:off x="2286000" y="6172200"/>
            <a:ext cx="4495800" cy="366713"/>
          </a:xfrm>
          <a:prstGeom prst="rect">
            <a:avLst/>
          </a:prstGeom>
          <a:noFill/>
          <a:ln w="9525">
            <a:noFill/>
            <a:miter lim="800000"/>
            <a:headEnd/>
            <a:tailEnd/>
          </a:ln>
        </p:spPr>
        <p:txBody>
          <a:bodyPr>
            <a:spAutoFit/>
          </a:bodyPr>
          <a:lstStyle/>
          <a:p>
            <a:pPr>
              <a:spcBef>
                <a:spcPct val="50000"/>
              </a:spcBef>
            </a:pPr>
            <a:r>
              <a:rPr lang="en-US" altLang="en-US">
                <a:latin typeface="Calibri" pitchFamily="34" charset="0"/>
                <a:hlinkClick r:id="rId4"/>
              </a:rPr>
              <a:t>http://www.phl.org/art/images/quilts.jpg</a:t>
            </a:r>
            <a:r>
              <a:rPr lang="en-US" altLang="en-US">
                <a:latin typeface="Calibri"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ww2enemy"/>
          <p:cNvPicPr>
            <a:picLocks noChangeAspect="1" noChangeArrowheads="1"/>
          </p:cNvPicPr>
          <p:nvPr/>
        </p:nvPicPr>
        <p:blipFill>
          <a:blip r:embed="rId3" cstate="print"/>
          <a:srcRect/>
          <a:stretch>
            <a:fillRect/>
          </a:stretch>
        </p:blipFill>
        <p:spPr bwMode="auto">
          <a:xfrm>
            <a:off x="2205037" y="15787"/>
            <a:ext cx="4729163" cy="67434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ww2enemy"/>
          <p:cNvPicPr>
            <a:picLocks noChangeAspect="1" noChangeArrowheads="1"/>
          </p:cNvPicPr>
          <p:nvPr/>
        </p:nvPicPr>
        <p:blipFill rotWithShape="1">
          <a:blip r:embed="rId3" cstate="print"/>
          <a:srcRect l="7603" t="48598" r="6585" b="20776"/>
          <a:stretch/>
        </p:blipFill>
        <p:spPr bwMode="auto">
          <a:xfrm>
            <a:off x="3048000" y="3741954"/>
            <a:ext cx="5791201" cy="2947247"/>
          </a:xfrm>
          <a:prstGeom prst="rect">
            <a:avLst/>
          </a:prstGeom>
          <a:noFill/>
          <a:ln w="9525">
            <a:noFill/>
            <a:miter lim="800000"/>
            <a:headEnd/>
            <a:tailEnd/>
          </a:ln>
        </p:spPr>
      </p:pic>
      <p:pic>
        <p:nvPicPr>
          <p:cNvPr id="6" name="Picture 4" descr="ww2enemy"/>
          <p:cNvPicPr>
            <a:picLocks noChangeAspect="1" noChangeArrowheads="1"/>
          </p:cNvPicPr>
          <p:nvPr/>
        </p:nvPicPr>
        <p:blipFill rotWithShape="1">
          <a:blip r:embed="rId3" cstate="print"/>
          <a:srcRect l="10862" t="29709" r="4413" b="48200"/>
          <a:stretch/>
        </p:blipFill>
        <p:spPr bwMode="auto">
          <a:xfrm>
            <a:off x="152399" y="152400"/>
            <a:ext cx="8812928" cy="3276600"/>
          </a:xfrm>
          <a:prstGeom prst="rect">
            <a:avLst/>
          </a:prstGeom>
          <a:noFill/>
          <a:ln w="9525">
            <a:noFill/>
            <a:miter lim="800000"/>
            <a:headEnd/>
            <a:tailEnd/>
          </a:ln>
        </p:spPr>
      </p:pic>
    </p:spTree>
    <p:extLst>
      <p:ext uri="{BB962C8B-B14F-4D97-AF65-F5344CB8AC3E}">
        <p14:creationId xmlns:p14="http://schemas.microsoft.com/office/powerpoint/2010/main" val="1357855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715962"/>
          </a:xfrm>
        </p:spPr>
        <p:txBody>
          <a:bodyPr/>
          <a:lstStyle/>
          <a:p>
            <a:pPr eaLnBrk="1" hangingPunct="1"/>
            <a:r>
              <a:rPr lang="en-US" altLang="en-US" sz="3600" b="1" i="1" u="sng" dirty="0" smtClean="0">
                <a:solidFill>
                  <a:schemeClr val="bg1"/>
                </a:solidFill>
              </a:rPr>
              <a:t>Partner Activity - Description</a:t>
            </a:r>
          </a:p>
        </p:txBody>
      </p:sp>
      <p:sp>
        <p:nvSpPr>
          <p:cNvPr id="12291" name="Content Placeholder 2"/>
          <p:cNvSpPr>
            <a:spLocks noGrp="1"/>
          </p:cNvSpPr>
          <p:nvPr>
            <p:ph idx="1"/>
          </p:nvPr>
        </p:nvSpPr>
        <p:spPr>
          <a:xfrm>
            <a:off x="228600" y="1219200"/>
            <a:ext cx="8839200" cy="5943600"/>
          </a:xfrm>
        </p:spPr>
        <p:txBody>
          <a:bodyPr/>
          <a:lstStyle/>
          <a:p>
            <a:pPr eaLnBrk="1" hangingPunct="1"/>
            <a:r>
              <a:rPr lang="en-US" altLang="en-US" sz="3000" dirty="0" smtClean="0">
                <a:solidFill>
                  <a:schemeClr val="bg1"/>
                </a:solidFill>
              </a:rPr>
              <a:t>FIND A PARNTER: One person is facing the back wall and the other person is facing the front wall.</a:t>
            </a:r>
          </a:p>
          <a:p>
            <a:pPr eaLnBrk="1" hangingPunct="1"/>
            <a:r>
              <a:rPr lang="en-US" altLang="en-US" sz="3000" i="1" dirty="0" smtClean="0">
                <a:solidFill>
                  <a:srgbClr val="FFC000"/>
                </a:solidFill>
              </a:rPr>
              <a:t>The person facing away will draw an image described to them by the person looking at the screen.  </a:t>
            </a:r>
          </a:p>
          <a:p>
            <a:pPr eaLnBrk="1" hangingPunct="1"/>
            <a:r>
              <a:rPr lang="en-US" altLang="en-US" sz="3000" dirty="0" smtClean="0">
                <a:solidFill>
                  <a:schemeClr val="bg1"/>
                </a:solidFill>
              </a:rPr>
              <a:t>Do not look at your partner’s drawing</a:t>
            </a:r>
          </a:p>
          <a:p>
            <a:pPr eaLnBrk="1" hangingPunct="1"/>
            <a:r>
              <a:rPr lang="en-US" altLang="en-US" sz="3000" dirty="0" smtClean="0">
                <a:solidFill>
                  <a:schemeClr val="bg1"/>
                </a:solidFill>
              </a:rPr>
              <a:t>Fully describe the work so that your partner can produce a replica of the work on the screen</a:t>
            </a:r>
          </a:p>
          <a:p>
            <a:pPr eaLnBrk="1" hangingPunct="1"/>
            <a:r>
              <a:rPr lang="en-US" altLang="en-US" sz="3000" dirty="0" smtClean="0">
                <a:solidFill>
                  <a:schemeClr val="bg1"/>
                </a:solidFill>
              </a:rPr>
              <a:t>Use descriptive words!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4645</TotalTime>
  <Words>1486</Words>
  <Application>Microsoft Office PowerPoint</Application>
  <PresentationFormat>On-screen Show (4:3)</PresentationFormat>
  <Paragraphs>137</Paragraphs>
  <Slides>35</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宋体</vt:lpstr>
      <vt:lpstr>Arial</vt:lpstr>
      <vt:lpstr>Calibri</vt:lpstr>
      <vt:lpstr>Office Theme</vt:lpstr>
      <vt:lpstr>The Purposes of Art</vt:lpstr>
      <vt:lpstr>Complete the Chart on Page 42 as we look at the images on the board. </vt:lpstr>
      <vt:lpstr>PowerPoint Presentation</vt:lpstr>
      <vt:lpstr>PowerPoint Presentation</vt:lpstr>
      <vt:lpstr>PowerPoint Presentation</vt:lpstr>
      <vt:lpstr>PowerPoint Presentation</vt:lpstr>
      <vt:lpstr>PowerPoint Presentation</vt:lpstr>
      <vt:lpstr>PowerPoint Presentation</vt:lpstr>
      <vt:lpstr>Partner Activity - Description</vt:lpstr>
      <vt:lpstr>Partner #1: Describe this work to your partner!</vt:lpstr>
      <vt:lpstr>Partner #2: Describe this work to your partner!</vt:lpstr>
      <vt:lpstr>The Ugly Duchess (1513) by Quentin Matsys</vt:lpstr>
      <vt:lpstr>Executioner (India 1903)  by Samuel Bourne</vt:lpstr>
      <vt:lpstr>AVG Practice Page 43</vt:lpstr>
      <vt:lpstr>PowerPoint Presentation</vt:lpstr>
      <vt:lpstr>PowerPoint Presentation</vt:lpstr>
      <vt:lpstr>PowerPoint Presentation</vt:lpstr>
      <vt:lpstr>Subject/Physical/Cultural Context</vt:lpstr>
      <vt:lpstr>How to analyze a piece of art</vt:lpstr>
      <vt:lpstr>Analyzing a Piece of Art</vt:lpstr>
      <vt:lpstr>How do you analyze a piece of art?</vt:lpstr>
      <vt:lpstr>Step One: Thesis Writing</vt:lpstr>
      <vt:lpstr>Thesis and Intro Paragraph</vt:lpstr>
      <vt:lpstr>Body Paragraph - Color</vt:lpstr>
      <vt:lpstr>Body Paragraph - Value</vt:lpstr>
      <vt:lpstr>Body Paragraph - Contrast</vt:lpstr>
      <vt:lpstr>PowerPoint Presentation</vt:lpstr>
      <vt:lpstr>Conclusion Paragraph</vt:lpstr>
      <vt:lpstr>Useful Tips</vt:lpstr>
      <vt:lpstr>Money Lender and His Wife</vt:lpstr>
      <vt:lpstr>PowerPoint Presentation</vt:lpstr>
      <vt:lpstr>PowerPoint Presentation</vt:lpstr>
      <vt:lpstr>PowerPoint Presentation</vt:lpstr>
      <vt:lpstr>PowerPoint Presentation</vt:lpstr>
      <vt:lpstr>Exit Slip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Opener</dc:title>
  <dc:creator>Lornadoone</dc:creator>
  <cp:lastModifiedBy>McDonald, Benjamin</cp:lastModifiedBy>
  <cp:revision>309</cp:revision>
  <cp:lastPrinted>2014-08-29T15:34:19Z</cp:lastPrinted>
  <dcterms:created xsi:type="dcterms:W3CDTF">2008-09-02T01:07:55Z</dcterms:created>
  <dcterms:modified xsi:type="dcterms:W3CDTF">2016-08-24T20:45:52Z</dcterms:modified>
</cp:coreProperties>
</file>