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9" r:id="rId2"/>
    <p:sldId id="317" r:id="rId3"/>
    <p:sldId id="314" r:id="rId4"/>
    <p:sldId id="293" r:id="rId5"/>
    <p:sldId id="297" r:id="rId6"/>
    <p:sldId id="294" r:id="rId7"/>
    <p:sldId id="295" r:id="rId8"/>
    <p:sldId id="296" r:id="rId9"/>
    <p:sldId id="298" r:id="rId10"/>
    <p:sldId id="256" r:id="rId11"/>
    <p:sldId id="258" r:id="rId12"/>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ChangeArrowheads="1"/>
          </p:cNvSpPr>
          <p:nvPr>
            <p:ph type="ftr" sz="quarter" idx="2"/>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1" name="Rectangle 5"/>
          <p:cNvSpPr>
            <a:spLocks noGrp="1" noChangeArrowheads="1"/>
          </p:cNvSpPr>
          <p:nvPr>
            <p:ph type="sldNum" sz="quarter" idx="3"/>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3A77A22-54DB-4D24-9DD2-AE88BECAC990}" type="slidenum">
              <a:rPr lang="en-US"/>
              <a:pPr>
                <a:defRPr/>
              </a:pPr>
              <a:t>‹#›</a:t>
            </a:fld>
            <a:endParaRPr lang="en-US"/>
          </a:p>
        </p:txBody>
      </p:sp>
    </p:spTree>
    <p:extLst>
      <p:ext uri="{BB962C8B-B14F-4D97-AF65-F5344CB8AC3E}">
        <p14:creationId xmlns:p14="http://schemas.microsoft.com/office/powerpoint/2010/main" val="188951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F0B602FF-CC58-4D23-84F5-B390F2CF75CA}" type="datetimeFigureOut">
              <a:rPr lang="en-US"/>
              <a:pPr>
                <a:defRPr/>
              </a:pPr>
              <a:t>11/4/2016</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pPr>
              <a:defRPr/>
            </a:pPr>
            <a:fld id="{ABC2A65F-9493-449C-8FD3-1E41484C590C}" type="slidenum">
              <a:rPr lang="en-US"/>
              <a:pPr>
                <a:defRPr/>
              </a:pPr>
              <a:t>‹#›</a:t>
            </a:fld>
            <a:endParaRPr lang="en-US"/>
          </a:p>
        </p:txBody>
      </p:sp>
    </p:spTree>
    <p:extLst>
      <p:ext uri="{BB962C8B-B14F-4D97-AF65-F5344CB8AC3E}">
        <p14:creationId xmlns:p14="http://schemas.microsoft.com/office/powerpoint/2010/main" val="1665388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BFBFD0-0A26-44D5-A5B9-25D0D1070583}" type="slidenum">
              <a:rPr lang="en-US" smtClean="0"/>
              <a:pPr/>
              <a:t>1</a:t>
            </a:fld>
            <a:endParaRPr lang="en-US" smtClean="0"/>
          </a:p>
        </p:txBody>
      </p:sp>
    </p:spTree>
    <p:extLst>
      <p:ext uri="{BB962C8B-B14F-4D97-AF65-F5344CB8AC3E}">
        <p14:creationId xmlns:p14="http://schemas.microsoft.com/office/powerpoint/2010/main" val="1948395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61315-EA3D-4BDB-B2CB-13AA4CDB7B10}" type="slidenum">
              <a:rPr lang="en-US" smtClean="0"/>
              <a:pPr/>
              <a:t>11</a:t>
            </a:fld>
            <a:endParaRPr lang="en-US" smtClean="0"/>
          </a:p>
        </p:txBody>
      </p:sp>
    </p:spTree>
    <p:extLst>
      <p:ext uri="{BB962C8B-B14F-4D97-AF65-F5344CB8AC3E}">
        <p14:creationId xmlns:p14="http://schemas.microsoft.com/office/powerpoint/2010/main" val="201508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D75FB2-2CE0-43BD-969A-D91C754E1D99}" type="slidenum">
              <a:rPr lang="en-US" smtClean="0"/>
              <a:pPr/>
              <a:t>2</a:t>
            </a:fld>
            <a:endParaRPr lang="en-US" smtClean="0"/>
          </a:p>
        </p:txBody>
      </p:sp>
    </p:spTree>
    <p:extLst>
      <p:ext uri="{BB962C8B-B14F-4D97-AF65-F5344CB8AC3E}">
        <p14:creationId xmlns:p14="http://schemas.microsoft.com/office/powerpoint/2010/main" val="3679920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65FE07-F277-42EE-A290-7F47742430FC}" type="slidenum">
              <a:rPr lang="en-US" smtClean="0"/>
              <a:pPr/>
              <a:t>4</a:t>
            </a:fld>
            <a:endParaRPr lang="en-US" smtClean="0"/>
          </a:p>
        </p:txBody>
      </p:sp>
    </p:spTree>
    <p:extLst>
      <p:ext uri="{BB962C8B-B14F-4D97-AF65-F5344CB8AC3E}">
        <p14:creationId xmlns:p14="http://schemas.microsoft.com/office/powerpoint/2010/main" val="202928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AD6F45-0906-4978-9BCF-072F7C8BC373}" type="slidenum">
              <a:rPr lang="en-US" smtClean="0"/>
              <a:pPr/>
              <a:t>5</a:t>
            </a:fld>
            <a:endParaRPr lang="en-US" smtClean="0"/>
          </a:p>
        </p:txBody>
      </p:sp>
    </p:spTree>
    <p:extLst>
      <p:ext uri="{BB962C8B-B14F-4D97-AF65-F5344CB8AC3E}">
        <p14:creationId xmlns:p14="http://schemas.microsoft.com/office/powerpoint/2010/main" val="180426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AC634E-EDFF-442B-AD70-AF8F10FC2B2A}" type="slidenum">
              <a:rPr lang="en-US" smtClean="0"/>
              <a:pPr/>
              <a:t>6</a:t>
            </a:fld>
            <a:endParaRPr lang="en-US" smtClean="0"/>
          </a:p>
        </p:txBody>
      </p:sp>
    </p:spTree>
    <p:extLst>
      <p:ext uri="{BB962C8B-B14F-4D97-AF65-F5344CB8AC3E}">
        <p14:creationId xmlns:p14="http://schemas.microsoft.com/office/powerpoint/2010/main" val="66171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ED7B65-CC3F-41C4-B39E-521F6D7BFFAC}" type="slidenum">
              <a:rPr lang="en-US" smtClean="0"/>
              <a:pPr/>
              <a:t>7</a:t>
            </a:fld>
            <a:endParaRPr lang="en-US" smtClean="0"/>
          </a:p>
        </p:txBody>
      </p:sp>
    </p:spTree>
    <p:extLst>
      <p:ext uri="{BB962C8B-B14F-4D97-AF65-F5344CB8AC3E}">
        <p14:creationId xmlns:p14="http://schemas.microsoft.com/office/powerpoint/2010/main" val="46183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27D3B2-7C59-43C1-8EE0-260FD145DFD8}" type="slidenum">
              <a:rPr lang="en-US" smtClean="0"/>
              <a:pPr/>
              <a:t>8</a:t>
            </a:fld>
            <a:endParaRPr lang="en-US" smtClean="0"/>
          </a:p>
        </p:txBody>
      </p:sp>
    </p:spTree>
    <p:extLst>
      <p:ext uri="{BB962C8B-B14F-4D97-AF65-F5344CB8AC3E}">
        <p14:creationId xmlns:p14="http://schemas.microsoft.com/office/powerpoint/2010/main" val="71692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DB1BA4-8EB3-471B-BD93-894D0ABBE699}" type="slidenum">
              <a:rPr lang="en-US" smtClean="0"/>
              <a:pPr/>
              <a:t>9</a:t>
            </a:fld>
            <a:endParaRPr lang="en-US" smtClean="0"/>
          </a:p>
        </p:txBody>
      </p:sp>
    </p:spTree>
    <p:extLst>
      <p:ext uri="{BB962C8B-B14F-4D97-AF65-F5344CB8AC3E}">
        <p14:creationId xmlns:p14="http://schemas.microsoft.com/office/powerpoint/2010/main" val="368018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BAE7EF-AE52-459D-9247-95CC0418F81D}" type="slidenum">
              <a:rPr lang="en-US" smtClean="0"/>
              <a:pPr/>
              <a:t>10</a:t>
            </a:fld>
            <a:endParaRPr lang="en-US" smtClean="0"/>
          </a:p>
        </p:txBody>
      </p:sp>
    </p:spTree>
    <p:extLst>
      <p:ext uri="{BB962C8B-B14F-4D97-AF65-F5344CB8AC3E}">
        <p14:creationId xmlns:p14="http://schemas.microsoft.com/office/powerpoint/2010/main" val="122270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1775A4-1686-4B45-AF6F-A41A23D192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6744DB-5C79-41DD-B1AA-E1BF6D624B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DA002F-8A19-4B38-B6E8-B4DA7F09DC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C61D15-B8E0-4B4D-A8C4-D118A68358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F2FBAE-A0B4-497E-A0B1-2A008AB3E8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CCC3F4-CB93-473E-8BF3-2024DB4106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E66F63-F5DC-4133-9CD6-4BE7C8828F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E3B47E7-BCB5-4825-BCF3-A21B10405C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7E5BAE8-AD7F-4381-ABB3-581776C0BD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C348E4-2968-4028-B43F-E58997CF31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6883E-2399-41AD-86A5-DB6AEB88E1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8DA847E-50D5-427A-8761-31870BB80B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Hip2vqM7Wdg&amp;ob=av3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hyperlink" Target="http://www.sparknotes.com/lit/raisin/summary.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HwSKkKrUz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2g1e8dZM3M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fJgC549mpR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hyperlink" Target="http://upload.wikimedia.org/wikipedia/en/9/91/Seven_year_itch.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0" y="1143000"/>
            <a:ext cx="7696200" cy="5715000"/>
          </a:xfrm>
        </p:spPr>
        <p:txBody>
          <a:bodyPr/>
          <a:lstStyle/>
          <a:p>
            <a:r>
              <a:rPr lang="en-US" sz="2800" dirty="0" smtClean="0"/>
              <a:t>Things you need:</a:t>
            </a:r>
          </a:p>
          <a:p>
            <a:pPr lvl="1"/>
            <a:r>
              <a:rPr lang="en-US" sz="2400" dirty="0" smtClean="0"/>
              <a:t>Notebook – page 110</a:t>
            </a:r>
          </a:p>
          <a:p>
            <a:pPr lvl="1"/>
            <a:r>
              <a:rPr lang="en-US" sz="2400" dirty="0" smtClean="0"/>
              <a:t>Monologue from last class</a:t>
            </a:r>
          </a:p>
          <a:p>
            <a:endParaRPr lang="en-US" sz="2800" dirty="0" smtClean="0"/>
          </a:p>
          <a:p>
            <a:r>
              <a:rPr lang="en-US" sz="2800" dirty="0" smtClean="0"/>
              <a:t>Things to do:</a:t>
            </a:r>
          </a:p>
          <a:p>
            <a:pPr lvl="1"/>
            <a:r>
              <a:rPr lang="en-US" sz="2400" dirty="0" smtClean="0"/>
              <a:t>Opener Review Questions</a:t>
            </a:r>
          </a:p>
          <a:p>
            <a:pPr lvl="1"/>
            <a:r>
              <a:rPr lang="en-US" sz="2400" dirty="0" smtClean="0"/>
              <a:t>Monologue completion – This will be a zero in the grade book if you do not perform today!</a:t>
            </a:r>
          </a:p>
          <a:p>
            <a:pPr lvl="1"/>
            <a:r>
              <a:rPr lang="en-US" sz="2400" dirty="0" smtClean="0"/>
              <a:t>Purposes of Theatre Notes/Examples</a:t>
            </a:r>
          </a:p>
          <a:p>
            <a:pPr lvl="1"/>
            <a:r>
              <a:rPr lang="en-US" sz="2400" dirty="0" smtClean="0"/>
              <a:t>Start Architecture </a:t>
            </a:r>
          </a:p>
        </p:txBody>
      </p:sp>
      <p:sp>
        <p:nvSpPr>
          <p:cNvPr id="2052" name="TextBox 6"/>
          <p:cNvSpPr txBox="1">
            <a:spLocks noChangeArrowheads="1"/>
          </p:cNvSpPr>
          <p:nvPr/>
        </p:nvSpPr>
        <p:spPr bwMode="auto">
          <a:xfrm>
            <a:off x="228600" y="228600"/>
            <a:ext cx="4114800" cy="523875"/>
          </a:xfrm>
          <a:prstGeom prst="rect">
            <a:avLst/>
          </a:prstGeom>
          <a:noFill/>
          <a:ln w="9525">
            <a:noFill/>
            <a:miter lim="800000"/>
            <a:headEnd/>
            <a:tailEnd/>
          </a:ln>
        </p:spPr>
        <p:txBody>
          <a:bodyPr>
            <a:spAutoFit/>
          </a:bodyPr>
          <a:lstStyle/>
          <a:p>
            <a:r>
              <a:rPr lang="en-US" sz="2800"/>
              <a:t>Opening Agenda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362200" y="3276600"/>
            <a:ext cx="6781800" cy="2209800"/>
          </a:xfrm>
        </p:spPr>
        <p:txBody>
          <a:bodyPr/>
          <a:lstStyle/>
          <a:p>
            <a:pPr eaLnBrk="1" hangingPunct="1"/>
            <a:r>
              <a:rPr lang="en-US" sz="3600" i="1" smtClean="0">
                <a:latin typeface="Georgia" pitchFamily="18" charset="0"/>
              </a:rPr>
              <a:t>What elements of drama do actors use to convey their emotions or the theme of the play to the audience?</a:t>
            </a:r>
            <a:r>
              <a:rPr lang="en-US" sz="4000" smtClean="0"/>
              <a:t> </a:t>
            </a:r>
          </a:p>
        </p:txBody>
      </p:sp>
      <p:pic>
        <p:nvPicPr>
          <p:cNvPr id="18435" name="Picture 4" descr="j0308173"/>
          <p:cNvPicPr>
            <a:picLocks noChangeAspect="1" noChangeArrowheads="1"/>
          </p:cNvPicPr>
          <p:nvPr/>
        </p:nvPicPr>
        <p:blipFill>
          <a:blip r:embed="rId3" cstate="print"/>
          <a:srcRect/>
          <a:stretch>
            <a:fillRect/>
          </a:stretch>
        </p:blipFill>
        <p:spPr bwMode="auto">
          <a:xfrm>
            <a:off x="0" y="0"/>
            <a:ext cx="2363788" cy="6858000"/>
          </a:xfrm>
          <a:prstGeom prst="rect">
            <a:avLst/>
          </a:prstGeom>
          <a:noFill/>
          <a:ln w="9525">
            <a:noFill/>
            <a:miter lim="800000"/>
            <a:headEnd/>
            <a:tailEnd/>
          </a:ln>
        </p:spPr>
      </p:pic>
      <p:sp>
        <p:nvSpPr>
          <p:cNvPr id="18436" name="WordArt 5"/>
          <p:cNvSpPr>
            <a:spLocks noChangeArrowheads="1" noChangeShapeType="1" noTextEdit="1"/>
          </p:cNvSpPr>
          <p:nvPr/>
        </p:nvSpPr>
        <p:spPr bwMode="auto">
          <a:xfrm>
            <a:off x="2971800" y="2438400"/>
            <a:ext cx="5867400" cy="1600200"/>
          </a:xfrm>
          <a:prstGeom prst="rect">
            <a:avLst/>
          </a:prstGeom>
        </p:spPr>
        <p:txBody>
          <a:bodyPr spcFirstLastPara="1" wrap="none" fromWordArt="1">
            <a:prstTxWarp prst="textArchUp">
              <a:avLst>
                <a:gd name="adj" fmla="val 10800004"/>
              </a:avLst>
            </a:prstTxWarp>
          </a:bodyPr>
          <a:lstStyle/>
          <a:p>
            <a:pPr algn="ctr"/>
            <a:r>
              <a:rPr lang="en-US" sz="3600" kern="10" dirty="0" smtClean="0">
                <a:ln w="9525">
                  <a:solidFill>
                    <a:srgbClr val="000000"/>
                  </a:solidFill>
                  <a:round/>
                  <a:headEnd/>
                  <a:tailEnd/>
                </a:ln>
                <a:solidFill>
                  <a:srgbClr val="000000"/>
                </a:solidFill>
                <a:latin typeface="Arial Black"/>
              </a:rPr>
              <a:t> </a:t>
            </a:r>
            <a:r>
              <a:rPr lang="en-US" sz="3600" kern="10" dirty="0">
                <a:ln w="9525">
                  <a:solidFill>
                    <a:srgbClr val="000000"/>
                  </a:solidFill>
                  <a:round/>
                  <a:headEnd/>
                  <a:tailEnd/>
                </a:ln>
                <a:solidFill>
                  <a:srgbClr val="000000"/>
                </a:solidFill>
                <a:latin typeface="Arial Black"/>
              </a:rPr>
              <a:t>Performance Elements </a:t>
            </a:r>
          </a:p>
          <a:p>
            <a:pPr algn="ctr"/>
            <a:r>
              <a:rPr lang="en-US" sz="3600" kern="10" dirty="0">
                <a:ln w="9525">
                  <a:solidFill>
                    <a:srgbClr val="000000"/>
                  </a:solidFill>
                  <a:round/>
                  <a:headEnd/>
                  <a:tailEnd/>
                </a:ln>
                <a:solidFill>
                  <a:srgbClr val="000000"/>
                </a:solidFill>
                <a:latin typeface="Arial Black"/>
              </a:rPr>
              <a:t>of Drama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7"/>
          <p:cNvSpPr>
            <a:spLocks noGrp="1" noChangeArrowheads="1"/>
          </p:cNvSpPr>
          <p:nvPr>
            <p:ph type="title"/>
          </p:nvPr>
        </p:nvSpPr>
        <p:spPr>
          <a:xfrm>
            <a:off x="2286000" y="-228600"/>
            <a:ext cx="6477000" cy="1143000"/>
          </a:xfrm>
        </p:spPr>
        <p:txBody>
          <a:bodyPr/>
          <a:lstStyle/>
          <a:p>
            <a:pPr eaLnBrk="1" hangingPunct="1"/>
            <a:r>
              <a:rPr lang="en-US" sz="3600" i="1" dirty="0" smtClean="0">
                <a:latin typeface="Georgia" pitchFamily="18" charset="0"/>
              </a:rPr>
              <a:t>The Performance Elements</a:t>
            </a:r>
          </a:p>
        </p:txBody>
      </p:sp>
      <p:sp>
        <p:nvSpPr>
          <p:cNvPr id="6152" name="Rectangle 8"/>
          <p:cNvSpPr>
            <a:spLocks noGrp="1" noChangeArrowheads="1"/>
          </p:cNvSpPr>
          <p:nvPr>
            <p:ph type="body" idx="1"/>
          </p:nvPr>
        </p:nvSpPr>
        <p:spPr>
          <a:xfrm>
            <a:off x="2362200" y="762000"/>
            <a:ext cx="6705600" cy="5867400"/>
          </a:xfrm>
        </p:spPr>
        <p:txBody>
          <a:bodyPr/>
          <a:lstStyle/>
          <a:p>
            <a:pPr eaLnBrk="1" hangingPunct="1">
              <a:lnSpc>
                <a:spcPct val="90000"/>
              </a:lnSpc>
            </a:pPr>
            <a:r>
              <a:rPr lang="en-US" sz="2400" u="sng" dirty="0" smtClean="0">
                <a:latin typeface="Georgia" pitchFamily="18" charset="0"/>
              </a:rPr>
              <a:t>Breath Control: </a:t>
            </a:r>
            <a:r>
              <a:rPr lang="en-US" sz="2400" dirty="0" smtClean="0">
                <a:latin typeface="Georgia" pitchFamily="18" charset="0"/>
              </a:rPr>
              <a:t>when an </a:t>
            </a:r>
            <a:r>
              <a:rPr lang="en-US" sz="2400" u="sng" dirty="0" smtClean="0">
                <a:latin typeface="Georgia" pitchFamily="18" charset="0"/>
              </a:rPr>
              <a:t>actor controls </a:t>
            </a:r>
            <a:r>
              <a:rPr lang="en-US" sz="2400" dirty="0" smtClean="0">
                <a:latin typeface="Georgia" pitchFamily="18" charset="0"/>
              </a:rPr>
              <a:t>his or her </a:t>
            </a:r>
            <a:r>
              <a:rPr lang="en-US" sz="2400" u="sng" dirty="0" smtClean="0">
                <a:latin typeface="Georgia" pitchFamily="18" charset="0"/>
              </a:rPr>
              <a:t>breathing</a:t>
            </a:r>
            <a:r>
              <a:rPr lang="en-US" sz="2400" dirty="0" smtClean="0">
                <a:latin typeface="Georgia" pitchFamily="18" charset="0"/>
              </a:rPr>
              <a:t> </a:t>
            </a:r>
            <a:r>
              <a:rPr lang="en-US" sz="2400" u="sng" dirty="0" smtClean="0">
                <a:latin typeface="Georgia" pitchFamily="18" charset="0"/>
              </a:rPr>
              <a:t>to</a:t>
            </a:r>
            <a:r>
              <a:rPr lang="en-US" sz="2400" dirty="0" smtClean="0">
                <a:latin typeface="Georgia" pitchFamily="18" charset="0"/>
              </a:rPr>
              <a:t> adequately </a:t>
            </a:r>
            <a:r>
              <a:rPr lang="en-US" sz="2400" u="sng" dirty="0" smtClean="0">
                <a:latin typeface="Georgia" pitchFamily="18" charset="0"/>
              </a:rPr>
              <a:t>deliver his or her lines</a:t>
            </a:r>
          </a:p>
          <a:p>
            <a:pPr eaLnBrk="1" hangingPunct="1">
              <a:lnSpc>
                <a:spcPct val="80000"/>
              </a:lnSpc>
            </a:pPr>
            <a:r>
              <a:rPr lang="en-US" sz="2400" u="sng" dirty="0" smtClean="0">
                <a:latin typeface="Georgia" pitchFamily="18" charset="0"/>
              </a:rPr>
              <a:t>Articulation: the clear and precise pronunciation of words</a:t>
            </a:r>
          </a:p>
          <a:p>
            <a:pPr eaLnBrk="1" hangingPunct="1">
              <a:lnSpc>
                <a:spcPct val="80000"/>
              </a:lnSpc>
            </a:pPr>
            <a:r>
              <a:rPr lang="en-US" sz="2400" u="sng" dirty="0" smtClean="0">
                <a:latin typeface="Georgia" pitchFamily="18" charset="0"/>
              </a:rPr>
              <a:t>Inflection: variety in speech reflecting changing thoughts and emotions</a:t>
            </a:r>
          </a:p>
          <a:p>
            <a:pPr eaLnBrk="1" hangingPunct="1">
              <a:lnSpc>
                <a:spcPct val="90000"/>
              </a:lnSpc>
            </a:pPr>
            <a:r>
              <a:rPr lang="en-US" sz="2400" u="sng" dirty="0" smtClean="0">
                <a:latin typeface="Georgia" pitchFamily="18" charset="0"/>
              </a:rPr>
              <a:t>Projection: </a:t>
            </a:r>
            <a:r>
              <a:rPr lang="en-US" sz="2400" dirty="0" smtClean="0">
                <a:latin typeface="Georgia" pitchFamily="18" charset="0"/>
              </a:rPr>
              <a:t>when an </a:t>
            </a:r>
            <a:r>
              <a:rPr lang="en-US" sz="2400" u="sng" dirty="0" smtClean="0">
                <a:latin typeface="Georgia" pitchFamily="18" charset="0"/>
              </a:rPr>
              <a:t>actor raises his or her voice</a:t>
            </a:r>
            <a:r>
              <a:rPr lang="en-US" sz="2400" dirty="0" smtClean="0">
                <a:latin typeface="Georgia" pitchFamily="18" charset="0"/>
              </a:rPr>
              <a:t> </a:t>
            </a:r>
            <a:r>
              <a:rPr lang="en-US" sz="2400" u="sng" dirty="0" smtClean="0">
                <a:latin typeface="Georgia" pitchFamily="18" charset="0"/>
              </a:rPr>
              <a:t>to emphasize a statement or to be heard on a stage</a:t>
            </a:r>
          </a:p>
          <a:p>
            <a:pPr eaLnBrk="1" hangingPunct="1">
              <a:lnSpc>
                <a:spcPct val="90000"/>
              </a:lnSpc>
            </a:pPr>
            <a:r>
              <a:rPr lang="en-US" sz="2400" u="sng" dirty="0" smtClean="0">
                <a:latin typeface="Georgia" pitchFamily="18" charset="0"/>
              </a:rPr>
              <a:t>Rate: </a:t>
            </a:r>
            <a:r>
              <a:rPr lang="en-US" sz="2400" dirty="0" smtClean="0">
                <a:latin typeface="Georgia" pitchFamily="18" charset="0"/>
              </a:rPr>
              <a:t>the </a:t>
            </a:r>
            <a:r>
              <a:rPr lang="en-US" sz="2400" u="sng" dirty="0" smtClean="0">
                <a:latin typeface="Georgia" pitchFamily="18" charset="0"/>
              </a:rPr>
              <a:t>speed</a:t>
            </a:r>
            <a:r>
              <a:rPr lang="en-US" sz="2400" dirty="0" smtClean="0">
                <a:latin typeface="Georgia" pitchFamily="18" charset="0"/>
              </a:rPr>
              <a:t>  that </a:t>
            </a:r>
            <a:r>
              <a:rPr lang="en-US" sz="2400" u="sng" dirty="0" smtClean="0">
                <a:latin typeface="Georgia" pitchFamily="18" charset="0"/>
              </a:rPr>
              <a:t>someone talks</a:t>
            </a:r>
          </a:p>
          <a:p>
            <a:pPr eaLnBrk="1" hangingPunct="1">
              <a:lnSpc>
                <a:spcPct val="80000"/>
              </a:lnSpc>
            </a:pPr>
            <a:r>
              <a:rPr lang="en-US" sz="2400" u="sng" dirty="0">
                <a:latin typeface="Georgia" pitchFamily="18" charset="0"/>
              </a:rPr>
              <a:t>Body Alignment: </a:t>
            </a:r>
            <a:r>
              <a:rPr lang="en-US" sz="2400" dirty="0">
                <a:latin typeface="Georgia" pitchFamily="18" charset="0"/>
              </a:rPr>
              <a:t>the </a:t>
            </a:r>
            <a:r>
              <a:rPr lang="en-US" sz="2400" u="sng" dirty="0">
                <a:latin typeface="Georgia" pitchFamily="18" charset="0"/>
              </a:rPr>
              <a:t>posture of an actor onstage </a:t>
            </a:r>
          </a:p>
          <a:p>
            <a:pPr eaLnBrk="1" hangingPunct="1">
              <a:lnSpc>
                <a:spcPct val="80000"/>
              </a:lnSpc>
            </a:pPr>
            <a:r>
              <a:rPr lang="en-US" sz="2400" u="sng" dirty="0" smtClean="0">
                <a:latin typeface="Georgia" pitchFamily="18" charset="0"/>
              </a:rPr>
              <a:t>Gesture: </a:t>
            </a:r>
            <a:r>
              <a:rPr lang="en-US" sz="2400" u="sng" dirty="0">
                <a:latin typeface="Georgia" pitchFamily="18" charset="0"/>
              </a:rPr>
              <a:t>an expressive movement of the body or limbs</a:t>
            </a:r>
          </a:p>
          <a:p>
            <a:pPr eaLnBrk="1" hangingPunct="1">
              <a:lnSpc>
                <a:spcPct val="90000"/>
              </a:lnSpc>
            </a:pPr>
            <a:endParaRPr lang="en-US" sz="2200" u="sng" dirty="0" smtClean="0">
              <a:latin typeface="Georgia" pitchFamily="18" charset="0"/>
            </a:endParaRPr>
          </a:p>
          <a:p>
            <a:pPr eaLnBrk="1" hangingPunct="1">
              <a:lnSpc>
                <a:spcPct val="90000"/>
              </a:lnSpc>
              <a:buFontTx/>
              <a:buNone/>
            </a:pPr>
            <a:endParaRPr lang="en-US" sz="2400" dirty="0" smtClean="0">
              <a:latin typeface="Georgia" pitchFamily="18" charset="0"/>
            </a:endParaRPr>
          </a:p>
        </p:txBody>
      </p:sp>
      <p:pic>
        <p:nvPicPr>
          <p:cNvPr id="20484" name="Picture 4" descr="j0308173"/>
          <p:cNvPicPr>
            <a:picLocks noGrp="1" noChangeAspect="1" noChangeArrowheads="1"/>
          </p:cNvPicPr>
          <p:nvPr>
            <p:ph idx="4294967295"/>
          </p:nvPr>
        </p:nvPicPr>
        <p:blipFill>
          <a:blip r:embed="rId3" cstate="print"/>
          <a:srcRect/>
          <a:stretch>
            <a:fillRect/>
          </a:stretch>
        </p:blipFill>
        <p:spPr>
          <a:xfrm>
            <a:off x="152400" y="874295"/>
            <a:ext cx="2190979" cy="44958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76200"/>
            <a:ext cx="8229600" cy="563562"/>
          </a:xfrm>
        </p:spPr>
        <p:txBody>
          <a:bodyPr/>
          <a:lstStyle/>
          <a:p>
            <a:r>
              <a:rPr lang="en-US" sz="2800" dirty="0" smtClean="0">
                <a:latin typeface="Georgia" panose="02040502050405020303" pitchFamily="18" charset="0"/>
              </a:rPr>
              <a:t>Opener – complete on the back of page 109</a:t>
            </a:r>
          </a:p>
        </p:txBody>
      </p:sp>
      <p:sp>
        <p:nvSpPr>
          <p:cNvPr id="28675" name="Content Placeholder 2"/>
          <p:cNvSpPr>
            <a:spLocks noGrp="1"/>
          </p:cNvSpPr>
          <p:nvPr>
            <p:ph idx="1"/>
          </p:nvPr>
        </p:nvSpPr>
        <p:spPr>
          <a:xfrm>
            <a:off x="228600" y="685800"/>
            <a:ext cx="9144000" cy="5867400"/>
          </a:xfrm>
        </p:spPr>
        <p:txBody>
          <a:bodyPr/>
          <a:lstStyle/>
          <a:p>
            <a:pPr>
              <a:buNone/>
            </a:pPr>
            <a:r>
              <a:rPr lang="en-US" sz="2400" dirty="0" smtClean="0">
                <a:latin typeface="Georgia" panose="02040502050405020303" pitchFamily="18" charset="0"/>
              </a:rPr>
              <a:t>1.	Which of the following is a performance element?</a:t>
            </a:r>
          </a:p>
          <a:p>
            <a:pPr marL="514350" indent="-514350">
              <a:buAutoNum type="alphaLcPeriod"/>
            </a:pPr>
            <a:r>
              <a:rPr lang="en-US" sz="2400" dirty="0" smtClean="0">
                <a:latin typeface="Georgia" panose="02040502050405020303" pitchFamily="18" charset="0"/>
              </a:rPr>
              <a:t>exposition   b. makeup   c. costumes  d.	inflection</a:t>
            </a:r>
          </a:p>
          <a:p>
            <a:pPr>
              <a:buNone/>
            </a:pPr>
            <a:endParaRPr lang="en-US" sz="1600" dirty="0" smtClean="0">
              <a:latin typeface="Georgia" panose="02040502050405020303" pitchFamily="18" charset="0"/>
            </a:endParaRPr>
          </a:p>
          <a:p>
            <a:pPr>
              <a:buNone/>
            </a:pPr>
            <a:r>
              <a:rPr lang="en-US" sz="2400" dirty="0" smtClean="0">
                <a:latin typeface="Georgia" panose="02040502050405020303" pitchFamily="18" charset="0"/>
              </a:rPr>
              <a:t>2.	Which term means ‘to speak clearly’?</a:t>
            </a:r>
          </a:p>
          <a:p>
            <a:pPr marL="514350" indent="-514350">
              <a:buAutoNum type="alphaLcPeriod"/>
            </a:pPr>
            <a:r>
              <a:rPr lang="en-US" sz="2400" dirty="0" smtClean="0">
                <a:latin typeface="Georgia" panose="02040502050405020303" pitchFamily="18" charset="0"/>
              </a:rPr>
              <a:t>projection   b. motivation   c. breath control  d. articulation</a:t>
            </a:r>
          </a:p>
          <a:p>
            <a:pPr marL="514350" indent="-514350">
              <a:buNone/>
            </a:pPr>
            <a:endParaRPr lang="en-US" sz="1600" dirty="0" smtClean="0">
              <a:latin typeface="Georgia" panose="02040502050405020303" pitchFamily="18" charset="0"/>
            </a:endParaRPr>
          </a:p>
          <a:p>
            <a:pPr marL="514350" indent="-514350">
              <a:buNone/>
            </a:pPr>
            <a:r>
              <a:rPr lang="en-US" sz="2400" dirty="0" smtClean="0">
                <a:latin typeface="Georgia" panose="02040502050405020303" pitchFamily="18" charset="0"/>
              </a:rPr>
              <a:t>3. Which of the following is NOT a technical element of drama?</a:t>
            </a:r>
          </a:p>
          <a:p>
            <a:pPr marL="514350" indent="-514350">
              <a:buAutoNum type="alphaLcPeriod"/>
            </a:pPr>
            <a:r>
              <a:rPr lang="en-US" sz="2400" dirty="0" smtClean="0">
                <a:latin typeface="Georgia" panose="02040502050405020303" pitchFamily="18" charset="0"/>
              </a:rPr>
              <a:t>suspense    b. props    c. scenery    d. sound</a:t>
            </a:r>
          </a:p>
          <a:p>
            <a:pPr marL="514350" indent="-514350">
              <a:buNone/>
            </a:pPr>
            <a:endParaRPr lang="en-US" sz="1600" dirty="0" smtClean="0">
              <a:latin typeface="Georgia" panose="02040502050405020303" pitchFamily="18" charset="0"/>
            </a:endParaRPr>
          </a:p>
          <a:p>
            <a:pPr marL="514350" indent="-514350">
              <a:buNone/>
            </a:pPr>
            <a:r>
              <a:rPr lang="en-US" sz="2400" dirty="0" smtClean="0">
                <a:latin typeface="Georgia" panose="02040502050405020303" pitchFamily="18" charset="0"/>
              </a:rPr>
              <a:t>4. Which of the following is NOT a literary element of drama?</a:t>
            </a:r>
          </a:p>
          <a:p>
            <a:pPr marL="514350" indent="-514350">
              <a:buAutoNum type="alphaLcPeriod"/>
            </a:pPr>
            <a:r>
              <a:rPr lang="en-US" sz="2400" dirty="0" smtClean="0">
                <a:latin typeface="Georgia" panose="02040502050405020303" pitchFamily="18" charset="0"/>
              </a:rPr>
              <a:t>language   b. lighting   c. theme 	      d. suspense</a:t>
            </a:r>
          </a:p>
          <a:p>
            <a:pPr marL="0" indent="0">
              <a:buNone/>
            </a:pPr>
            <a:endParaRPr lang="en-US" sz="1600" dirty="0" smtClean="0">
              <a:latin typeface="Georgia" panose="02040502050405020303" pitchFamily="18" charset="0"/>
            </a:endParaRPr>
          </a:p>
          <a:p>
            <a:pPr marL="514350" indent="-514350">
              <a:buAutoNum type="arabicPeriod" startAt="5"/>
            </a:pPr>
            <a:r>
              <a:rPr lang="en-US" sz="2400" dirty="0" smtClean="0">
                <a:latin typeface="Georgia" panose="02040502050405020303" pitchFamily="18" charset="0"/>
              </a:rPr>
              <a:t>What is a term that means “untying of the plot”?</a:t>
            </a:r>
          </a:p>
          <a:p>
            <a:pPr marL="514350" indent="-514350">
              <a:buNone/>
            </a:pPr>
            <a:r>
              <a:rPr lang="en-US" sz="2400" dirty="0" smtClean="0">
                <a:latin typeface="Georgia" panose="02040502050405020303" pitchFamily="18" charset="0"/>
              </a:rPr>
              <a:t>a.	blocking	     b. tension     c. denouement d.	resolution </a:t>
            </a:r>
            <a:r>
              <a:rPr lang="en-US" sz="2800" dirty="0" smtClean="0">
                <a:latin typeface="Georgia" panose="02040502050405020303" pitchFamily="18" charset="0"/>
              </a:rPr>
              <a:t/>
            </a:r>
            <a:br>
              <a:rPr lang="en-US" sz="2800" dirty="0" smtClean="0">
                <a:latin typeface="Georgia" panose="02040502050405020303" pitchFamily="18" charset="0"/>
              </a:rPr>
            </a:br>
            <a:endParaRPr lang="en-US" sz="2800" dirty="0" smtClean="0">
              <a:latin typeface="Georgia" panose="02040502050405020303" pitchFamily="18" charset="0"/>
            </a:endParaRPr>
          </a:p>
          <a:p>
            <a:pPr>
              <a:buNone/>
            </a:pPr>
            <a:endParaRPr lang="en-US" sz="2800" dirty="0" smtClean="0">
              <a:latin typeface="Georgia" panose="02040502050405020303" pitchFamily="18" charset="0"/>
            </a:endParaRPr>
          </a:p>
          <a:p>
            <a:pPr>
              <a:buNone/>
            </a:pPr>
            <a:r>
              <a:rPr lang="en-US" dirty="0" smtClean="0">
                <a:latin typeface="Georgia" panose="02040502050405020303" pitchFamily="18" charset="0"/>
              </a:rPr>
              <a:t/>
            </a:r>
            <a:br>
              <a:rPr lang="en-US" dirty="0" smtClean="0">
                <a:latin typeface="Georgia" panose="02040502050405020303" pitchFamily="18" charset="0"/>
              </a:rPr>
            </a:br>
            <a:endParaRPr lang="en-US" dirty="0" smtClean="0">
              <a:latin typeface="Georgia" panose="02040502050405020303" pitchFamily="18" charset="0"/>
            </a:endParaRPr>
          </a:p>
        </p:txBody>
      </p:sp>
    </p:spTree>
    <p:extLst>
      <p:ext uri="{BB962C8B-B14F-4D97-AF65-F5344CB8AC3E}">
        <p14:creationId xmlns:p14="http://schemas.microsoft.com/office/powerpoint/2010/main" val="2737266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Purposes of Drama</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smtClean="0">
                <a:latin typeface="Georgia" panose="02040502050405020303" pitchFamily="18" charset="0"/>
              </a:rPr>
              <a:t>Sharing the Human Experience</a:t>
            </a:r>
          </a:p>
          <a:p>
            <a:r>
              <a:rPr lang="en-US" dirty="0" smtClean="0">
                <a:latin typeface="Georgia" panose="02040502050405020303" pitchFamily="18" charset="0"/>
              </a:rPr>
              <a:t>Passing on Tradition and Culture</a:t>
            </a:r>
          </a:p>
          <a:p>
            <a:r>
              <a:rPr lang="en-US" dirty="0" smtClean="0">
                <a:latin typeface="Georgia" panose="02040502050405020303" pitchFamily="18" charset="0"/>
              </a:rPr>
              <a:t>Recreation</a:t>
            </a:r>
          </a:p>
          <a:p>
            <a:r>
              <a:rPr lang="en-US" dirty="0" smtClean="0">
                <a:latin typeface="Georgia" panose="02040502050405020303" pitchFamily="18" charset="0"/>
              </a:rPr>
              <a:t>Artistic Expression</a:t>
            </a:r>
            <a:endParaRPr lang="en-US" dirty="0">
              <a:latin typeface="Georgia" panose="02040502050405020303" pitchFamily="18" charset="0"/>
            </a:endParaRPr>
          </a:p>
        </p:txBody>
      </p:sp>
    </p:spTree>
    <p:extLst>
      <p:ext uri="{BB962C8B-B14F-4D97-AF65-F5344CB8AC3E}">
        <p14:creationId xmlns:p14="http://schemas.microsoft.com/office/powerpoint/2010/main" val="3007961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038600" y="274638"/>
            <a:ext cx="4800600" cy="1143000"/>
          </a:xfrm>
        </p:spPr>
        <p:txBody>
          <a:bodyPr/>
          <a:lstStyle/>
          <a:p>
            <a:pPr eaLnBrk="1" hangingPunct="1"/>
            <a:r>
              <a:rPr lang="en-US" sz="3800" u="sng" dirty="0" smtClean="0">
                <a:latin typeface="Georgia" panose="02040502050405020303" pitchFamily="18" charset="0"/>
              </a:rPr>
              <a:t>1) Sharing the Human Experience</a:t>
            </a:r>
          </a:p>
        </p:txBody>
      </p:sp>
      <p:sp>
        <p:nvSpPr>
          <p:cNvPr id="7171" name="Rectangle 3"/>
          <p:cNvSpPr>
            <a:spLocks noGrp="1" noChangeArrowheads="1"/>
          </p:cNvSpPr>
          <p:nvPr>
            <p:ph type="body" idx="1"/>
          </p:nvPr>
        </p:nvSpPr>
        <p:spPr>
          <a:xfrm>
            <a:off x="3886200" y="1828800"/>
            <a:ext cx="4800600" cy="4530725"/>
          </a:xfrm>
        </p:spPr>
        <p:txBody>
          <a:bodyPr/>
          <a:lstStyle/>
          <a:p>
            <a:pPr eaLnBrk="1" hangingPunct="1"/>
            <a:r>
              <a:rPr lang="en-US" sz="2800" dirty="0" smtClean="0">
                <a:latin typeface="Georgia" panose="02040502050405020303" pitchFamily="18" charset="0"/>
              </a:rPr>
              <a:t>Plays that are designed for this purpose </a:t>
            </a:r>
            <a:r>
              <a:rPr lang="en-US" sz="2800" u="sng" dirty="0" smtClean="0">
                <a:latin typeface="Georgia" panose="02040502050405020303" pitchFamily="18" charset="0"/>
              </a:rPr>
              <a:t>show social change, </a:t>
            </a:r>
            <a:r>
              <a:rPr lang="en-US" sz="2800" dirty="0" smtClean="0">
                <a:latin typeface="Georgia" panose="02040502050405020303" pitchFamily="18" charset="0"/>
              </a:rPr>
              <a:t>communicate</a:t>
            </a:r>
            <a:r>
              <a:rPr lang="en-US" sz="2800" u="sng" dirty="0" smtClean="0">
                <a:latin typeface="Georgia" panose="02040502050405020303" pitchFamily="18" charset="0"/>
              </a:rPr>
              <a:t> universal themes</a:t>
            </a:r>
            <a:r>
              <a:rPr lang="en-US" sz="2800" dirty="0" smtClean="0">
                <a:latin typeface="Georgia" panose="02040502050405020303" pitchFamily="18" charset="0"/>
              </a:rPr>
              <a:t>, or </a:t>
            </a:r>
            <a:r>
              <a:rPr lang="en-US" sz="2800" u="sng" dirty="0" smtClean="0">
                <a:latin typeface="Georgia" panose="02040502050405020303" pitchFamily="18" charset="0"/>
              </a:rPr>
              <a:t>recreate/interpret information.</a:t>
            </a:r>
          </a:p>
          <a:p>
            <a:pPr eaLnBrk="1" hangingPunct="1"/>
            <a:r>
              <a:rPr lang="en-US" sz="2800" dirty="0" smtClean="0">
                <a:latin typeface="Georgia" panose="02040502050405020303" pitchFamily="18" charset="0"/>
              </a:rPr>
              <a:t>Ex.</a:t>
            </a:r>
            <a:r>
              <a:rPr lang="en-US" sz="2000" dirty="0" smtClean="0">
                <a:latin typeface="Georgia" panose="02040502050405020303" pitchFamily="18" charset="0"/>
              </a:rPr>
              <a:t> </a:t>
            </a:r>
            <a:r>
              <a:rPr lang="en-US" sz="2000" u="sng" dirty="0" smtClean="0">
                <a:latin typeface="Georgia" panose="02040502050405020303" pitchFamily="18" charset="0"/>
              </a:rPr>
              <a:t>A Raisin in the Sun Trailer</a:t>
            </a:r>
            <a:r>
              <a:rPr lang="en-US" sz="1600" u="sng" dirty="0" smtClean="0">
                <a:latin typeface="Georgia" panose="02040502050405020303" pitchFamily="18" charset="0"/>
              </a:rPr>
              <a:t> </a:t>
            </a:r>
          </a:p>
          <a:p>
            <a:pPr marL="0" indent="0" eaLnBrk="1" hangingPunct="1">
              <a:buNone/>
            </a:pPr>
            <a:r>
              <a:rPr lang="en-US" sz="1600" u="sng" dirty="0" smtClean="0">
                <a:latin typeface="Georgia" panose="02040502050405020303" pitchFamily="18" charset="0"/>
                <a:hlinkClick r:id="rId3"/>
              </a:rPr>
              <a:t>http://www.youtube.com/watch?v=Hip2vqM7Wdg&amp;ob=av3e</a:t>
            </a:r>
            <a:r>
              <a:rPr lang="en-US" sz="1600" u="sng" dirty="0" smtClean="0">
                <a:latin typeface="Georgia" panose="02040502050405020303" pitchFamily="18" charset="0"/>
              </a:rPr>
              <a:t> </a:t>
            </a:r>
          </a:p>
        </p:txBody>
      </p:sp>
      <p:pic>
        <p:nvPicPr>
          <p:cNvPr id="12292" name="Picture 2" descr="C:\Documents and Settings\lgallicchio\Local Settings\Temporary Internet Files\Content.IE5\G5GFKRKV\MCj02958920000[1].wmf"/>
          <p:cNvPicPr>
            <a:picLocks noChangeAspect="1" noChangeArrowheads="1"/>
          </p:cNvPicPr>
          <p:nvPr/>
        </p:nvPicPr>
        <p:blipFill>
          <a:blip r:embed="rId4" cstate="print"/>
          <a:srcRect/>
          <a:stretch>
            <a:fillRect/>
          </a:stretch>
        </p:blipFill>
        <p:spPr bwMode="auto">
          <a:xfrm>
            <a:off x="457200" y="274638"/>
            <a:ext cx="3233019"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144000" cy="1143000"/>
          </a:xfrm>
        </p:spPr>
        <p:txBody>
          <a:bodyPr/>
          <a:lstStyle/>
          <a:p>
            <a:r>
              <a:rPr lang="en-US" sz="4000" u="sng" dirty="0" smtClean="0">
                <a:latin typeface="Georgia" panose="02040502050405020303" pitchFamily="18" charset="0"/>
              </a:rPr>
              <a:t>A Raisin in the Sun </a:t>
            </a:r>
            <a:r>
              <a:rPr lang="en-US" sz="4000" dirty="0" smtClean="0">
                <a:latin typeface="Georgia" panose="02040502050405020303" pitchFamily="18" charset="0"/>
              </a:rPr>
              <a:t>-Synopsis </a:t>
            </a:r>
          </a:p>
        </p:txBody>
      </p:sp>
      <p:sp>
        <p:nvSpPr>
          <p:cNvPr id="13315" name="Content Placeholder 2"/>
          <p:cNvSpPr>
            <a:spLocks noGrp="1"/>
          </p:cNvSpPr>
          <p:nvPr>
            <p:ph idx="1"/>
          </p:nvPr>
        </p:nvSpPr>
        <p:spPr>
          <a:xfrm>
            <a:off x="0" y="1143000"/>
            <a:ext cx="9144000" cy="5257800"/>
          </a:xfrm>
        </p:spPr>
        <p:txBody>
          <a:bodyPr/>
          <a:lstStyle/>
          <a:p>
            <a:r>
              <a:rPr lang="en-US" sz="2000" dirty="0" smtClean="0">
                <a:latin typeface="Georgia" panose="02040502050405020303" pitchFamily="18" charset="0"/>
              </a:rPr>
              <a:t>A Raisin in the Sun portrays a few weeks in the life of the </a:t>
            </a:r>
            <a:r>
              <a:rPr lang="en-US" sz="2000" dirty="0" err="1" smtClean="0">
                <a:latin typeface="Georgia" panose="02040502050405020303" pitchFamily="18" charset="0"/>
              </a:rPr>
              <a:t>Youngers</a:t>
            </a:r>
            <a:r>
              <a:rPr lang="en-US" sz="2000" dirty="0" smtClean="0">
                <a:latin typeface="Georgia" panose="02040502050405020303" pitchFamily="18" charset="0"/>
              </a:rPr>
              <a:t>, an African-American family living on the South Side of Chicago in the 1950s. When the play opens, the </a:t>
            </a:r>
            <a:r>
              <a:rPr lang="en-US" sz="2000" dirty="0" err="1" smtClean="0">
                <a:latin typeface="Georgia" panose="02040502050405020303" pitchFamily="18" charset="0"/>
              </a:rPr>
              <a:t>Youngers</a:t>
            </a:r>
            <a:r>
              <a:rPr lang="en-US" sz="2000" dirty="0" smtClean="0">
                <a:latin typeface="Georgia" panose="02040502050405020303" pitchFamily="18" charset="0"/>
              </a:rPr>
              <a:t> are about to receive an insurance check for $10,000. Each of the adult members of the family has an idea as to what he or she would like to do with this money. The matriarch of the family, Mama, wants to buy a house to fulfill a dream she shared with her husband. Mama’s son, Walter Lee, would rather use the money to invest in a liquor store with his friends. As the play progresses, the </a:t>
            </a:r>
            <a:r>
              <a:rPr lang="en-US" sz="2000" dirty="0" err="1" smtClean="0">
                <a:latin typeface="Georgia" panose="02040502050405020303" pitchFamily="18" charset="0"/>
              </a:rPr>
              <a:t>Youngers</a:t>
            </a:r>
            <a:r>
              <a:rPr lang="en-US" sz="2000" dirty="0" smtClean="0">
                <a:latin typeface="Georgia" panose="02040502050405020303" pitchFamily="18" charset="0"/>
              </a:rPr>
              <a:t> clash over their competing dreams.</a:t>
            </a:r>
          </a:p>
          <a:p>
            <a:pPr>
              <a:buNone/>
            </a:pPr>
            <a:endParaRPr lang="en-US" sz="2000" dirty="0" smtClean="0">
              <a:latin typeface="Georgia" panose="02040502050405020303" pitchFamily="18" charset="0"/>
            </a:endParaRPr>
          </a:p>
          <a:p>
            <a:r>
              <a:rPr lang="en-US" sz="2000" dirty="0" smtClean="0">
                <a:latin typeface="Georgia" panose="02040502050405020303" pitchFamily="18" charset="0"/>
              </a:rPr>
              <a:t>The play concludes when the </a:t>
            </a:r>
            <a:r>
              <a:rPr lang="en-US" sz="2000" dirty="0" err="1" smtClean="0">
                <a:latin typeface="Georgia" panose="02040502050405020303" pitchFamily="18" charset="0"/>
              </a:rPr>
              <a:t>Youngers</a:t>
            </a:r>
            <a:r>
              <a:rPr lang="en-US" sz="2000" dirty="0" smtClean="0">
                <a:latin typeface="Georgia" panose="02040502050405020303" pitchFamily="18" charset="0"/>
              </a:rPr>
              <a:t> eventually move out of the apartment, fulfilling the family’s long-held dream. Their future seems uncertain and slightly dangerous, but they are optimistic and determined to live a better life. They believe that they can succeed if they stick together as a family and resolve to defer their dreams no longer.</a:t>
            </a:r>
          </a:p>
        </p:txBody>
      </p:sp>
      <p:sp>
        <p:nvSpPr>
          <p:cNvPr id="13316" name="TextBox 3"/>
          <p:cNvSpPr txBox="1">
            <a:spLocks noChangeArrowheads="1"/>
          </p:cNvSpPr>
          <p:nvPr/>
        </p:nvSpPr>
        <p:spPr bwMode="auto">
          <a:xfrm>
            <a:off x="2895600" y="6172200"/>
            <a:ext cx="5867400" cy="646331"/>
          </a:xfrm>
          <a:prstGeom prst="rect">
            <a:avLst/>
          </a:prstGeom>
          <a:noFill/>
          <a:ln w="9525">
            <a:noFill/>
            <a:miter lim="800000"/>
            <a:headEnd/>
            <a:tailEnd/>
          </a:ln>
        </p:spPr>
        <p:txBody>
          <a:bodyPr>
            <a:spAutoFit/>
          </a:bodyPr>
          <a:lstStyle/>
          <a:p>
            <a:r>
              <a:rPr lang="en-US" dirty="0" smtClean="0">
                <a:latin typeface="Georgia" panose="02040502050405020303" pitchFamily="18" charset="0"/>
                <a:hlinkClick r:id="rId3"/>
              </a:rPr>
              <a:t>http://www.sparknotes.com/lit/raisin/summary.html</a:t>
            </a:r>
            <a:endParaRPr lang="en-US" dirty="0" smtClean="0">
              <a:latin typeface="Georgia" panose="02040502050405020303" pitchFamily="18" charset="0"/>
            </a:endParaRPr>
          </a:p>
          <a:p>
            <a:endParaRPr lang="en-US"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0" y="609600"/>
            <a:ext cx="5334000" cy="1143000"/>
          </a:xfrm>
        </p:spPr>
        <p:txBody>
          <a:bodyPr/>
          <a:lstStyle/>
          <a:p>
            <a:pPr eaLnBrk="1" hangingPunct="1"/>
            <a:r>
              <a:rPr lang="en-US" sz="3800" u="sng" dirty="0" smtClean="0">
                <a:latin typeface="Georgia" panose="02040502050405020303" pitchFamily="18" charset="0"/>
              </a:rPr>
              <a:t>2) Passing on Tradition and Culture</a:t>
            </a:r>
          </a:p>
        </p:txBody>
      </p:sp>
      <p:sp>
        <p:nvSpPr>
          <p:cNvPr id="8195" name="Rectangle 3"/>
          <p:cNvSpPr>
            <a:spLocks noGrp="1" noChangeArrowheads="1"/>
          </p:cNvSpPr>
          <p:nvPr>
            <p:ph type="body" idx="1"/>
          </p:nvPr>
        </p:nvSpPr>
        <p:spPr>
          <a:xfrm>
            <a:off x="3810000" y="2327275"/>
            <a:ext cx="4800600" cy="4530725"/>
          </a:xfrm>
        </p:spPr>
        <p:txBody>
          <a:bodyPr/>
          <a:lstStyle/>
          <a:p>
            <a:pPr eaLnBrk="1" hangingPunct="1"/>
            <a:r>
              <a:rPr lang="en-US" sz="2800" dirty="0" smtClean="0">
                <a:latin typeface="Georgia" panose="02040502050405020303" pitchFamily="18" charset="0"/>
              </a:rPr>
              <a:t>Plays that are designed for this purpose are used to </a:t>
            </a:r>
            <a:r>
              <a:rPr lang="en-US" sz="2800" u="sng" dirty="0" smtClean="0">
                <a:latin typeface="Georgia" panose="02040502050405020303" pitchFamily="18" charset="0"/>
              </a:rPr>
              <a:t>express or communicate feelings, ideas or information</a:t>
            </a:r>
            <a:r>
              <a:rPr lang="en-US" sz="2800" dirty="0" smtClean="0">
                <a:latin typeface="Georgia" panose="02040502050405020303" pitchFamily="18" charset="0"/>
              </a:rPr>
              <a:t>.</a:t>
            </a:r>
          </a:p>
          <a:p>
            <a:pPr eaLnBrk="1" hangingPunct="1"/>
            <a:r>
              <a:rPr lang="en-US" sz="2000" dirty="0" smtClean="0">
                <a:latin typeface="Georgia" panose="02040502050405020303" pitchFamily="18" charset="0"/>
              </a:rPr>
              <a:t>Ex. </a:t>
            </a:r>
            <a:r>
              <a:rPr lang="en-US" sz="2000" i="1" u="sng" dirty="0" smtClean="0">
                <a:latin typeface="Georgia" panose="02040502050405020303" pitchFamily="18" charset="0"/>
              </a:rPr>
              <a:t>The Lion King – Circle of Life</a:t>
            </a:r>
          </a:p>
          <a:p>
            <a:pPr marL="0" indent="0" eaLnBrk="1" hangingPunct="1">
              <a:buNone/>
            </a:pPr>
            <a:r>
              <a:rPr lang="en-US" sz="1600" b="1" dirty="0" smtClean="0">
                <a:latin typeface="Georgia" panose="02040502050405020303" pitchFamily="18" charset="0"/>
                <a:hlinkClick r:id="rId3"/>
              </a:rPr>
              <a:t>http://www.youtube.com/watch?v=HwSKkKrUzUk</a:t>
            </a:r>
            <a:r>
              <a:rPr lang="en-US" sz="1600" b="1" dirty="0" smtClean="0">
                <a:latin typeface="Georgia" panose="02040502050405020303" pitchFamily="18" charset="0"/>
              </a:rPr>
              <a:t> </a:t>
            </a:r>
          </a:p>
          <a:p>
            <a:pPr eaLnBrk="1" hangingPunct="1">
              <a:buNone/>
            </a:pPr>
            <a:endParaRPr lang="en-US" sz="2000" b="1" dirty="0" smtClean="0">
              <a:latin typeface="Georgia" panose="02040502050405020303" pitchFamily="18" charset="0"/>
            </a:endParaRPr>
          </a:p>
        </p:txBody>
      </p:sp>
      <p:pic>
        <p:nvPicPr>
          <p:cNvPr id="6" name="Picture 2" descr="C:\Documents and Settings\lgallicchio\Local Settings\Temporary Internet Files\Content.IE5\G5GFKRKV\MCj02958920000[1].wmf"/>
          <p:cNvPicPr>
            <a:picLocks noChangeAspect="1" noChangeArrowheads="1"/>
          </p:cNvPicPr>
          <p:nvPr/>
        </p:nvPicPr>
        <p:blipFill>
          <a:blip r:embed="rId4" cstate="print"/>
          <a:srcRect/>
          <a:stretch>
            <a:fillRect/>
          </a:stretch>
        </p:blipFill>
        <p:spPr bwMode="auto">
          <a:xfrm>
            <a:off x="457200" y="274638"/>
            <a:ext cx="3233019"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114800" y="274638"/>
            <a:ext cx="4572000" cy="1143000"/>
          </a:xfrm>
        </p:spPr>
        <p:txBody>
          <a:bodyPr/>
          <a:lstStyle/>
          <a:p>
            <a:pPr eaLnBrk="1" hangingPunct="1"/>
            <a:r>
              <a:rPr lang="en-US" u="sng" dirty="0" smtClean="0">
                <a:latin typeface="Georgia" panose="02040502050405020303" pitchFamily="18" charset="0"/>
              </a:rPr>
              <a:t>3) Recreation</a:t>
            </a:r>
            <a:r>
              <a:rPr lang="en-US" dirty="0" smtClean="0">
                <a:latin typeface="Georgia" panose="02040502050405020303" pitchFamily="18" charset="0"/>
              </a:rPr>
              <a:t> </a:t>
            </a:r>
          </a:p>
        </p:txBody>
      </p:sp>
      <p:sp>
        <p:nvSpPr>
          <p:cNvPr id="15363" name="Rectangle 3"/>
          <p:cNvSpPr>
            <a:spLocks noGrp="1" noChangeArrowheads="1"/>
          </p:cNvSpPr>
          <p:nvPr>
            <p:ph type="body" idx="1"/>
          </p:nvPr>
        </p:nvSpPr>
        <p:spPr>
          <a:xfrm>
            <a:off x="4114800" y="1981200"/>
            <a:ext cx="4495800" cy="4530725"/>
          </a:xfrm>
        </p:spPr>
        <p:txBody>
          <a:bodyPr/>
          <a:lstStyle/>
          <a:p>
            <a:pPr eaLnBrk="1" hangingPunct="1"/>
            <a:r>
              <a:rPr lang="en-US" sz="2800" dirty="0" smtClean="0">
                <a:latin typeface="Georgia" panose="02040502050405020303" pitchFamily="18" charset="0"/>
              </a:rPr>
              <a:t>Plays that are designed for this purpose focus on providing</a:t>
            </a:r>
            <a:r>
              <a:rPr lang="en-US" sz="2800" u="sng" dirty="0" smtClean="0">
                <a:latin typeface="Georgia" panose="02040502050405020303" pitchFamily="18" charset="0"/>
              </a:rPr>
              <a:t> entertainment for the audience</a:t>
            </a:r>
            <a:r>
              <a:rPr lang="en-US" sz="2800" dirty="0" smtClean="0">
                <a:latin typeface="Georgia" panose="02040502050405020303" pitchFamily="18" charset="0"/>
              </a:rPr>
              <a:t>.</a:t>
            </a:r>
          </a:p>
          <a:p>
            <a:pPr eaLnBrk="1" hangingPunct="1"/>
            <a:r>
              <a:rPr lang="en-US" sz="2800" dirty="0" smtClean="0">
                <a:latin typeface="Georgia" panose="02040502050405020303" pitchFamily="18" charset="0"/>
              </a:rPr>
              <a:t>Ex. </a:t>
            </a:r>
            <a:r>
              <a:rPr lang="en-US" sz="2800" u="sng" dirty="0" smtClean="0">
                <a:latin typeface="Georgia" panose="02040502050405020303" pitchFamily="18" charset="0"/>
              </a:rPr>
              <a:t>In Living Color</a:t>
            </a:r>
          </a:p>
          <a:p>
            <a:pPr lvl="1" eaLnBrk="1" hangingPunct="1"/>
            <a:r>
              <a:rPr lang="en-US" sz="2400" u="sng" dirty="0" smtClean="0">
                <a:latin typeface="Georgia" panose="02040502050405020303" pitchFamily="18" charset="0"/>
              </a:rPr>
              <a:t>Substitute Teacher</a:t>
            </a:r>
          </a:p>
          <a:p>
            <a:pPr marL="0" indent="0" eaLnBrk="1" hangingPunct="1">
              <a:buNone/>
            </a:pPr>
            <a:r>
              <a:rPr lang="en-US" sz="1800" dirty="0">
                <a:latin typeface="Georgia" panose="02040502050405020303" pitchFamily="18" charset="0"/>
                <a:hlinkClick r:id="rId3"/>
              </a:rPr>
              <a:t>http://</a:t>
            </a:r>
            <a:r>
              <a:rPr lang="en-US" sz="1800" dirty="0" smtClean="0">
                <a:latin typeface="Georgia" panose="02040502050405020303" pitchFamily="18" charset="0"/>
                <a:hlinkClick r:id="rId3"/>
              </a:rPr>
              <a:t>www.youtube.com/watch?v=2g1e8dZM3MY</a:t>
            </a:r>
            <a:r>
              <a:rPr lang="en-US" sz="1800" dirty="0" smtClean="0">
                <a:latin typeface="Georgia" panose="02040502050405020303" pitchFamily="18" charset="0"/>
              </a:rPr>
              <a:t> </a:t>
            </a:r>
          </a:p>
        </p:txBody>
      </p:sp>
      <p:pic>
        <p:nvPicPr>
          <p:cNvPr id="5" name="Picture 2" descr="C:\Documents and Settings\lgallicchio\Local Settings\Temporary Internet Files\Content.IE5\G5GFKRKV\MCj02958920000[1].wmf"/>
          <p:cNvPicPr>
            <a:picLocks noChangeAspect="1" noChangeArrowheads="1"/>
          </p:cNvPicPr>
          <p:nvPr/>
        </p:nvPicPr>
        <p:blipFill>
          <a:blip r:embed="rId4" cstate="print"/>
          <a:srcRect/>
          <a:stretch>
            <a:fillRect/>
          </a:stretch>
        </p:blipFill>
        <p:spPr bwMode="auto">
          <a:xfrm>
            <a:off x="457200" y="274638"/>
            <a:ext cx="3233019"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733800" y="427037"/>
            <a:ext cx="5181600" cy="1477963"/>
          </a:xfrm>
        </p:spPr>
        <p:txBody>
          <a:bodyPr/>
          <a:lstStyle/>
          <a:p>
            <a:pPr eaLnBrk="1" hangingPunct="1"/>
            <a:r>
              <a:rPr lang="en-US" sz="4000" u="sng" dirty="0" smtClean="0">
                <a:latin typeface="Georgia" panose="02040502050405020303" pitchFamily="18" charset="0"/>
              </a:rPr>
              <a:t>4) Artistic Expression</a:t>
            </a:r>
          </a:p>
        </p:txBody>
      </p:sp>
      <p:sp>
        <p:nvSpPr>
          <p:cNvPr id="16387" name="Rectangle 3"/>
          <p:cNvSpPr>
            <a:spLocks noGrp="1" noChangeArrowheads="1"/>
          </p:cNvSpPr>
          <p:nvPr>
            <p:ph type="body" idx="1"/>
          </p:nvPr>
        </p:nvSpPr>
        <p:spPr>
          <a:xfrm>
            <a:off x="3962400" y="2514600"/>
            <a:ext cx="4724400" cy="3962400"/>
          </a:xfrm>
        </p:spPr>
        <p:txBody>
          <a:bodyPr/>
          <a:lstStyle/>
          <a:p>
            <a:pPr eaLnBrk="1" hangingPunct="1"/>
            <a:r>
              <a:rPr lang="en-US" sz="2800" dirty="0" smtClean="0">
                <a:latin typeface="Georgia" panose="02040502050405020303" pitchFamily="18" charset="0"/>
              </a:rPr>
              <a:t>Plays designed for this purpose are created to </a:t>
            </a:r>
            <a:r>
              <a:rPr lang="en-US" sz="2800" u="sng" dirty="0" smtClean="0">
                <a:latin typeface="Georgia" panose="02040502050405020303" pitchFamily="18" charset="0"/>
              </a:rPr>
              <a:t>show storyline or topic of interest to the playwright. </a:t>
            </a:r>
          </a:p>
          <a:p>
            <a:pPr eaLnBrk="1" hangingPunct="1"/>
            <a:r>
              <a:rPr lang="en-US" sz="2800" dirty="0" smtClean="0">
                <a:latin typeface="Georgia" panose="02040502050405020303" pitchFamily="18" charset="0"/>
              </a:rPr>
              <a:t>Ex. </a:t>
            </a:r>
            <a:r>
              <a:rPr lang="en-US" sz="2800" i="1" u="sng" dirty="0" smtClean="0">
                <a:latin typeface="Georgia" panose="02040502050405020303" pitchFamily="18" charset="0"/>
              </a:rPr>
              <a:t>Seven Year Itch Trailer</a:t>
            </a:r>
          </a:p>
          <a:p>
            <a:pPr marL="0" indent="0" eaLnBrk="1" hangingPunct="1">
              <a:buNone/>
            </a:pPr>
            <a:r>
              <a:rPr lang="en-US" sz="2000" u="sng" dirty="0" smtClean="0">
                <a:latin typeface="Georgia" panose="02040502050405020303" pitchFamily="18" charset="0"/>
                <a:hlinkClick r:id="rId3"/>
              </a:rPr>
              <a:t>http://www.youtube.com/watch?v=fJgC549mpRk</a:t>
            </a:r>
            <a:r>
              <a:rPr lang="en-US" sz="2000" u="sng" dirty="0" smtClean="0">
                <a:latin typeface="Georgia" panose="02040502050405020303" pitchFamily="18" charset="0"/>
              </a:rPr>
              <a:t> </a:t>
            </a:r>
          </a:p>
        </p:txBody>
      </p:sp>
      <p:pic>
        <p:nvPicPr>
          <p:cNvPr id="5" name="Picture 2" descr="C:\Documents and Settings\lgallicchio\Local Settings\Temporary Internet Files\Content.IE5\G5GFKRKV\MCj02958920000[1].wmf"/>
          <p:cNvPicPr>
            <a:picLocks noChangeAspect="1" noChangeArrowheads="1"/>
          </p:cNvPicPr>
          <p:nvPr/>
        </p:nvPicPr>
        <p:blipFill>
          <a:blip r:embed="rId4" cstate="print"/>
          <a:srcRect/>
          <a:stretch>
            <a:fillRect/>
          </a:stretch>
        </p:blipFill>
        <p:spPr bwMode="auto">
          <a:xfrm>
            <a:off x="457200" y="274638"/>
            <a:ext cx="3233019"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0" y="274638"/>
            <a:ext cx="4114800" cy="1143000"/>
          </a:xfrm>
        </p:spPr>
        <p:txBody>
          <a:bodyPr/>
          <a:lstStyle/>
          <a:p>
            <a:r>
              <a:rPr lang="en-US" sz="3200" dirty="0" smtClean="0">
                <a:latin typeface="Georgia" panose="02040502050405020303" pitchFamily="18" charset="0"/>
              </a:rPr>
              <a:t>“The Seven Year Itch”</a:t>
            </a:r>
          </a:p>
        </p:txBody>
      </p:sp>
      <p:sp>
        <p:nvSpPr>
          <p:cNvPr id="17411" name="Content Placeholder 2"/>
          <p:cNvSpPr>
            <a:spLocks noGrp="1"/>
          </p:cNvSpPr>
          <p:nvPr>
            <p:ph idx="1"/>
          </p:nvPr>
        </p:nvSpPr>
        <p:spPr>
          <a:xfrm>
            <a:off x="4343400" y="1600200"/>
            <a:ext cx="4343400" cy="4525963"/>
          </a:xfrm>
        </p:spPr>
        <p:txBody>
          <a:bodyPr/>
          <a:lstStyle/>
          <a:p>
            <a:r>
              <a:rPr lang="en-US" sz="2400" smtClean="0">
                <a:latin typeface="Georgia" panose="02040502050405020303" pitchFamily="18" charset="0"/>
              </a:rPr>
              <a:t>The phrase “seven year itch” has been used by psychologists to describe the declining interest in a monogamous relationship after seven years. </a:t>
            </a:r>
          </a:p>
          <a:p>
            <a:pPr>
              <a:buFontTx/>
              <a:buNone/>
            </a:pPr>
            <a:endParaRPr lang="en-US" sz="2400" smtClean="0">
              <a:latin typeface="Georgia" panose="02040502050405020303" pitchFamily="18" charset="0"/>
            </a:endParaRPr>
          </a:p>
        </p:txBody>
      </p:sp>
      <p:pic>
        <p:nvPicPr>
          <p:cNvPr id="17412" name="Picture 2" descr="File:Seven year itch.jpg">
            <a:hlinkClick r:id="rId3"/>
          </p:cNvPr>
          <p:cNvPicPr>
            <a:picLocks noChangeAspect="1" noChangeArrowheads="1"/>
          </p:cNvPicPr>
          <p:nvPr/>
        </p:nvPicPr>
        <p:blipFill>
          <a:blip r:embed="rId4" cstate="print"/>
          <a:srcRect/>
          <a:stretch>
            <a:fillRect/>
          </a:stretch>
        </p:blipFill>
        <p:spPr bwMode="auto">
          <a:xfrm>
            <a:off x="0" y="0"/>
            <a:ext cx="4419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3100</TotalTime>
  <Words>560</Words>
  <Application>Microsoft Office PowerPoint</Application>
  <PresentationFormat>On-screen Show (4:3)</PresentationFormat>
  <Paragraphs>77</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Georgia</vt:lpstr>
      <vt:lpstr>Default Design</vt:lpstr>
      <vt:lpstr>PowerPoint Presentation</vt:lpstr>
      <vt:lpstr>Opener – complete on the back of page 109</vt:lpstr>
      <vt:lpstr>Purposes of Drama</vt:lpstr>
      <vt:lpstr>1) Sharing the Human Experience</vt:lpstr>
      <vt:lpstr>A Raisin in the Sun -Synopsis </vt:lpstr>
      <vt:lpstr>2) Passing on Tradition and Culture</vt:lpstr>
      <vt:lpstr>3) Recreation </vt:lpstr>
      <vt:lpstr>4) Artistic Expression</vt:lpstr>
      <vt:lpstr>“The Seven Year Itch”</vt:lpstr>
      <vt:lpstr>What elements of drama do actors use to convey their emotions or the theme of the play to the audience? </vt:lpstr>
      <vt:lpstr>The Performance Elements</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elements of drama do actors use to convey their emotions or the theme of the play to the audience? </dc:title>
  <dc:creator>twilite</dc:creator>
  <cp:lastModifiedBy>McDonald, Benjamin</cp:lastModifiedBy>
  <cp:revision>256</cp:revision>
  <dcterms:created xsi:type="dcterms:W3CDTF">2006-10-31T00:49:19Z</dcterms:created>
  <dcterms:modified xsi:type="dcterms:W3CDTF">2016-11-04T14:49:17Z</dcterms:modified>
</cp:coreProperties>
</file>