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265" r:id="rId2"/>
    <p:sldId id="269" r:id="rId3"/>
    <p:sldId id="310" r:id="rId4"/>
    <p:sldId id="274" r:id="rId5"/>
    <p:sldId id="257" r:id="rId6"/>
    <p:sldId id="322" r:id="rId7"/>
    <p:sldId id="321" r:id="rId8"/>
    <p:sldId id="258" r:id="rId9"/>
    <p:sldId id="259" r:id="rId10"/>
    <p:sldId id="260" r:id="rId11"/>
    <p:sldId id="261" r:id="rId12"/>
    <p:sldId id="263" r:id="rId13"/>
    <p:sldId id="262" r:id="rId14"/>
    <p:sldId id="311" r:id="rId15"/>
    <p:sldId id="312" r:id="rId16"/>
    <p:sldId id="316" r:id="rId17"/>
    <p:sldId id="313" r:id="rId18"/>
    <p:sldId id="317" r:id="rId19"/>
    <p:sldId id="314" r:id="rId20"/>
    <p:sldId id="315" r:id="rId21"/>
    <p:sldId id="318" r:id="rId22"/>
    <p:sldId id="325" r:id="rId23"/>
    <p:sldId id="326" r:id="rId24"/>
    <p:sldId id="327" r:id="rId25"/>
    <p:sldId id="328" r:id="rId26"/>
    <p:sldId id="329" r:id="rId27"/>
    <p:sldId id="330" r:id="rId28"/>
    <p:sldId id="331" r:id="rId29"/>
    <p:sldId id="332" r:id="rId30"/>
    <p:sldId id="333" r:id="rId31"/>
    <p:sldId id="324" r:id="rId32"/>
    <p:sldId id="266" r:id="rId33"/>
    <p:sldId id="268" r:id="rId34"/>
    <p:sldId id="276" r:id="rId35"/>
    <p:sldId id="277" r:id="rId36"/>
    <p:sldId id="278" r:id="rId37"/>
    <p:sldId id="279" r:id="rId38"/>
    <p:sldId id="280" r:id="rId39"/>
    <p:sldId id="281" r:id="rId40"/>
    <p:sldId id="282"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283" r:id="rId63"/>
  </p:sldIdLst>
  <p:sldSz cx="9144000" cy="6858000" type="screen4x3"/>
  <p:notesSz cx="6858000" cy="9312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96" y="7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BDC31B6D-A4C4-44AE-A5BB-8D3FC7191A5B}" type="datetimeFigureOut">
              <a:rPr lang="en-US" smtClean="0"/>
              <a:pPr/>
              <a:t>9/21/2016</a:t>
            </a:fld>
            <a:endParaRPr lang="en-US"/>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7A17618A-BC10-4A34-9299-77E450C1B927}" type="slidenum">
              <a:rPr lang="en-US" smtClean="0"/>
              <a:pPr/>
              <a:t>‹#›</a:t>
            </a:fld>
            <a:endParaRPr lang="en-US"/>
          </a:p>
        </p:txBody>
      </p:sp>
    </p:spTree>
    <p:extLst>
      <p:ext uri="{BB962C8B-B14F-4D97-AF65-F5344CB8AC3E}">
        <p14:creationId xmlns:p14="http://schemas.microsoft.com/office/powerpoint/2010/main" val="1718054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56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656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423332"/>
            <a:ext cx="5486400" cy="4190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45045"/>
            <a:ext cx="2971800" cy="46561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845045"/>
            <a:ext cx="2971800" cy="46561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AF60CC6-8DDA-4D0D-9568-566139874B6A}" type="slidenum">
              <a:rPr lang="en-US"/>
              <a:pPr>
                <a:defRPr/>
              </a:pPr>
              <a:t>‹#›</a:t>
            </a:fld>
            <a:endParaRPr lang="en-US"/>
          </a:p>
        </p:txBody>
      </p:sp>
    </p:spTree>
    <p:extLst>
      <p:ext uri="{BB962C8B-B14F-4D97-AF65-F5344CB8AC3E}">
        <p14:creationId xmlns:p14="http://schemas.microsoft.com/office/powerpoint/2010/main" val="10606319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B40AAC74-1709-433F-9997-8263B19B58AD}" type="slidenum">
              <a:rPr lang="en-US" smtClean="0"/>
              <a:pPr/>
              <a:t>1</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36872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123D609-785B-4478-A743-523A6054EE32}" type="slidenum">
              <a:rPr lang="en-US" smtClean="0"/>
              <a:pPr/>
              <a:t>12</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221177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63C3442-8094-456C-838A-7366E5CE4581}" type="slidenum">
              <a:rPr lang="en-US" smtClean="0"/>
              <a:pPr/>
              <a:t>13</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57441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Sound</a:t>
            </a:r>
            <a:r>
              <a:rPr lang="en-US" baseline="0" dirty="0" smtClean="0"/>
              <a:t> of Silence- Simon and </a:t>
            </a:r>
            <a:r>
              <a:rPr lang="en-US" baseline="0" dirty="0" err="1" smtClean="0"/>
              <a:t>Garfunkle</a:t>
            </a:r>
            <a:endParaRPr lang="en-US" baseline="0" dirty="0" smtClean="0"/>
          </a:p>
          <a:p>
            <a:pPr>
              <a:buFont typeface="Arial" charset="0"/>
              <a:buChar char="•"/>
            </a:pPr>
            <a:r>
              <a:rPr lang="en-US" baseline="0" dirty="0" smtClean="0"/>
              <a:t>What’s going on? Marvin Gaye </a:t>
            </a:r>
          </a:p>
          <a:p>
            <a:pPr>
              <a:buFont typeface="Arial" charset="0"/>
              <a:buChar char="•"/>
            </a:pPr>
            <a:r>
              <a:rPr lang="en-US" baseline="0" dirty="0" smtClean="0"/>
              <a:t>Candle in the Wind- Elton John </a:t>
            </a:r>
          </a:p>
          <a:p>
            <a:pPr>
              <a:buFont typeface="Arial" charset="0"/>
              <a:buChar char="•"/>
            </a:pPr>
            <a:r>
              <a:rPr lang="en-US" baseline="0" dirty="0" smtClean="0"/>
              <a:t>Every breath I Take- Sting/Puff Daddy otherwise known as </a:t>
            </a:r>
            <a:r>
              <a:rPr lang="en-US" baseline="0" dirty="0" err="1" smtClean="0"/>
              <a:t>P.Diddy</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14</a:t>
            </a:fld>
            <a:endParaRPr lang="en-US"/>
          </a:p>
        </p:txBody>
      </p:sp>
    </p:spTree>
    <p:extLst>
      <p:ext uri="{BB962C8B-B14F-4D97-AF65-F5344CB8AC3E}">
        <p14:creationId xmlns:p14="http://schemas.microsoft.com/office/powerpoint/2010/main" val="410808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http://www.youtube.com/watch?v=9hUy9ePyo6Q – 1964</a:t>
            </a:r>
          </a:p>
          <a:p>
            <a:r>
              <a:rPr lang="en-US" dirty="0" smtClean="0"/>
              <a:t>http://www.youtube.com/watch?v=3np0DMxXKzM - 2011</a:t>
            </a:r>
          </a:p>
          <a:p>
            <a:endParaRPr lang="en-US" dirty="0"/>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15</a:t>
            </a:fld>
            <a:endParaRPr lang="en-US"/>
          </a:p>
        </p:txBody>
      </p:sp>
    </p:spTree>
    <p:extLst>
      <p:ext uri="{BB962C8B-B14F-4D97-AF65-F5344CB8AC3E}">
        <p14:creationId xmlns:p14="http://schemas.microsoft.com/office/powerpoint/2010/main" val="27622786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http://www.youtube.com/watch?v=GDb4Ss9OJ64 – 1971</a:t>
            </a:r>
          </a:p>
          <a:p>
            <a:r>
              <a:rPr lang="en-US" dirty="0" smtClean="0"/>
              <a:t>http://www.youtube.com/watch?v=OyTy9ns894M&amp;feature=related - 2001</a:t>
            </a:r>
            <a:endParaRPr lang="en-US" dirty="0"/>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17</a:t>
            </a:fld>
            <a:endParaRPr lang="en-US"/>
          </a:p>
        </p:txBody>
      </p:sp>
    </p:spTree>
    <p:extLst>
      <p:ext uri="{BB962C8B-B14F-4D97-AF65-F5344CB8AC3E}">
        <p14:creationId xmlns:p14="http://schemas.microsoft.com/office/powerpoint/2010/main" val="1197959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http://www.youtube.com/watch?v=Uvux60fqNU8 - 1973</a:t>
            </a:r>
          </a:p>
          <a:p>
            <a:r>
              <a:rPr lang="en-US" dirty="0" smtClean="0"/>
              <a:t>http://www.youtube.com/watch?v=wdrRLTgavus - 1997</a:t>
            </a:r>
            <a:endParaRPr lang="en-US" dirty="0"/>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19</a:t>
            </a:fld>
            <a:endParaRPr lang="en-US"/>
          </a:p>
        </p:txBody>
      </p:sp>
    </p:spTree>
    <p:extLst>
      <p:ext uri="{BB962C8B-B14F-4D97-AF65-F5344CB8AC3E}">
        <p14:creationId xmlns:p14="http://schemas.microsoft.com/office/powerpoint/2010/main" val="364598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http://www.youtube.com/watch?v=TH_YbBHVF4g – 1983</a:t>
            </a:r>
          </a:p>
          <a:p>
            <a:r>
              <a:rPr lang="en-US" dirty="0" smtClean="0"/>
              <a:t>http://www.youtube.com/watch?v=cLqpfq_hjIY - 1997</a:t>
            </a:r>
            <a:endParaRPr lang="en-US" dirty="0"/>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20</a:t>
            </a:fld>
            <a:endParaRPr lang="en-US"/>
          </a:p>
        </p:txBody>
      </p:sp>
    </p:spTree>
    <p:extLst>
      <p:ext uri="{BB962C8B-B14F-4D97-AF65-F5344CB8AC3E}">
        <p14:creationId xmlns:p14="http://schemas.microsoft.com/office/powerpoint/2010/main" val="4152791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altLang="en-US" smtClean="0"/>
          </a:p>
        </p:txBody>
      </p:sp>
      <p:sp>
        <p:nvSpPr>
          <p:cNvPr id="93188" name="Slide Number Placeholder 3"/>
          <p:cNvSpPr>
            <a:spLocks noGrp="1"/>
          </p:cNvSpPr>
          <p:nvPr>
            <p:ph type="sldNum" sz="quarter" idx="5"/>
          </p:nvPr>
        </p:nvSpPr>
        <p:spPr>
          <a:noFill/>
        </p:spPr>
        <p:txBody>
          <a:bodyPr/>
          <a:lstStyle/>
          <a:p>
            <a:fld id="{414579D4-D7D9-43F2-9B5C-60E86AC499BC}" type="slidenum">
              <a:rPr lang="en-US" altLang="en-US" smtClean="0"/>
              <a:pPr/>
              <a:t>22</a:t>
            </a:fld>
            <a:endParaRPr lang="en-US" altLang="en-US" smtClean="0"/>
          </a:p>
        </p:txBody>
      </p:sp>
    </p:spTree>
    <p:extLst>
      <p:ext uri="{BB962C8B-B14F-4D97-AF65-F5344CB8AC3E}">
        <p14:creationId xmlns:p14="http://schemas.microsoft.com/office/powerpoint/2010/main" val="3445358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altLang="en-US" smtClean="0"/>
          </a:p>
        </p:txBody>
      </p:sp>
      <p:sp>
        <p:nvSpPr>
          <p:cNvPr id="94212" name="Slide Number Placeholder 3"/>
          <p:cNvSpPr>
            <a:spLocks noGrp="1"/>
          </p:cNvSpPr>
          <p:nvPr>
            <p:ph type="sldNum" sz="quarter" idx="5"/>
          </p:nvPr>
        </p:nvSpPr>
        <p:spPr>
          <a:noFill/>
        </p:spPr>
        <p:txBody>
          <a:bodyPr/>
          <a:lstStyle/>
          <a:p>
            <a:fld id="{FC43AD4A-072A-4B06-A3AD-EDEB95AB5F23}" type="slidenum">
              <a:rPr lang="en-US" altLang="en-US" smtClean="0"/>
              <a:pPr/>
              <a:t>23</a:t>
            </a:fld>
            <a:endParaRPr lang="en-US" altLang="en-US" smtClean="0"/>
          </a:p>
        </p:txBody>
      </p:sp>
    </p:spTree>
    <p:extLst>
      <p:ext uri="{BB962C8B-B14F-4D97-AF65-F5344CB8AC3E}">
        <p14:creationId xmlns:p14="http://schemas.microsoft.com/office/powerpoint/2010/main" val="46495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altLang="en-US" smtClean="0"/>
          </a:p>
        </p:txBody>
      </p:sp>
      <p:sp>
        <p:nvSpPr>
          <p:cNvPr id="95236" name="Slide Number Placeholder 3"/>
          <p:cNvSpPr>
            <a:spLocks noGrp="1"/>
          </p:cNvSpPr>
          <p:nvPr>
            <p:ph type="sldNum" sz="quarter" idx="5"/>
          </p:nvPr>
        </p:nvSpPr>
        <p:spPr>
          <a:noFill/>
        </p:spPr>
        <p:txBody>
          <a:bodyPr/>
          <a:lstStyle/>
          <a:p>
            <a:fld id="{AC6C5FC9-3D91-40A6-A395-CF9E84DE91F6}" type="slidenum">
              <a:rPr lang="en-US" altLang="en-US" smtClean="0"/>
              <a:pPr/>
              <a:t>26</a:t>
            </a:fld>
            <a:endParaRPr lang="en-US" altLang="en-US" smtClean="0"/>
          </a:p>
        </p:txBody>
      </p:sp>
    </p:spTree>
    <p:extLst>
      <p:ext uri="{BB962C8B-B14F-4D97-AF65-F5344CB8AC3E}">
        <p14:creationId xmlns:p14="http://schemas.microsoft.com/office/powerpoint/2010/main" val="2178416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2</a:t>
            </a:fld>
            <a:endParaRPr lang="en-US"/>
          </a:p>
        </p:txBody>
      </p:sp>
    </p:spTree>
    <p:extLst>
      <p:ext uri="{BB962C8B-B14F-4D97-AF65-F5344CB8AC3E}">
        <p14:creationId xmlns:p14="http://schemas.microsoft.com/office/powerpoint/2010/main" val="3133817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altLang="en-US" smtClean="0"/>
          </a:p>
        </p:txBody>
      </p:sp>
      <p:sp>
        <p:nvSpPr>
          <p:cNvPr id="96260" name="Slide Number Placeholder 3"/>
          <p:cNvSpPr>
            <a:spLocks noGrp="1"/>
          </p:cNvSpPr>
          <p:nvPr>
            <p:ph type="sldNum" sz="quarter" idx="5"/>
          </p:nvPr>
        </p:nvSpPr>
        <p:spPr>
          <a:noFill/>
        </p:spPr>
        <p:txBody>
          <a:bodyPr/>
          <a:lstStyle/>
          <a:p>
            <a:fld id="{EC052C58-0D0E-4C3D-B34F-995DDCAD7C33}" type="slidenum">
              <a:rPr lang="en-US" altLang="en-US" smtClean="0"/>
              <a:pPr/>
              <a:t>27</a:t>
            </a:fld>
            <a:endParaRPr lang="en-US" altLang="en-US" smtClean="0"/>
          </a:p>
        </p:txBody>
      </p:sp>
    </p:spTree>
    <p:extLst>
      <p:ext uri="{BB962C8B-B14F-4D97-AF65-F5344CB8AC3E}">
        <p14:creationId xmlns:p14="http://schemas.microsoft.com/office/powerpoint/2010/main" val="5786655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altLang="en-US" smtClean="0"/>
          </a:p>
        </p:txBody>
      </p:sp>
      <p:sp>
        <p:nvSpPr>
          <p:cNvPr id="97284" name="Slide Number Placeholder 3"/>
          <p:cNvSpPr>
            <a:spLocks noGrp="1"/>
          </p:cNvSpPr>
          <p:nvPr>
            <p:ph type="sldNum" sz="quarter" idx="5"/>
          </p:nvPr>
        </p:nvSpPr>
        <p:spPr>
          <a:noFill/>
        </p:spPr>
        <p:txBody>
          <a:bodyPr/>
          <a:lstStyle/>
          <a:p>
            <a:fld id="{26B8F95A-4AC0-41B3-BC5A-A0661866C42E}" type="slidenum">
              <a:rPr lang="en-US" altLang="en-US" smtClean="0"/>
              <a:pPr/>
              <a:t>28</a:t>
            </a:fld>
            <a:endParaRPr lang="en-US" altLang="en-US" smtClean="0"/>
          </a:p>
        </p:txBody>
      </p:sp>
    </p:spTree>
    <p:extLst>
      <p:ext uri="{BB962C8B-B14F-4D97-AF65-F5344CB8AC3E}">
        <p14:creationId xmlns:p14="http://schemas.microsoft.com/office/powerpoint/2010/main" val="17844592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altLang="en-US" smtClean="0"/>
          </a:p>
        </p:txBody>
      </p:sp>
      <p:sp>
        <p:nvSpPr>
          <p:cNvPr id="98308" name="Slide Number Placeholder 3"/>
          <p:cNvSpPr>
            <a:spLocks noGrp="1"/>
          </p:cNvSpPr>
          <p:nvPr>
            <p:ph type="sldNum" sz="quarter" idx="5"/>
          </p:nvPr>
        </p:nvSpPr>
        <p:spPr>
          <a:noFill/>
        </p:spPr>
        <p:txBody>
          <a:bodyPr/>
          <a:lstStyle/>
          <a:p>
            <a:fld id="{04B63555-FA38-469B-A4BF-4EB59F3A8BEB}" type="slidenum">
              <a:rPr lang="en-US" altLang="en-US" smtClean="0"/>
              <a:pPr/>
              <a:t>30</a:t>
            </a:fld>
            <a:endParaRPr lang="en-US" altLang="en-US" smtClean="0"/>
          </a:p>
        </p:txBody>
      </p:sp>
    </p:spTree>
    <p:extLst>
      <p:ext uri="{BB962C8B-B14F-4D97-AF65-F5344CB8AC3E}">
        <p14:creationId xmlns:p14="http://schemas.microsoft.com/office/powerpoint/2010/main" val="2310904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C6340786-EE4B-4A84-BF00-E461BBB0B6EE}" type="slidenum">
              <a:rPr lang="en-US" smtClean="0"/>
              <a:pPr/>
              <a:t>32</a:t>
            </a:fld>
            <a:endParaRPr lang="en-US" smtClean="0"/>
          </a:p>
        </p:txBody>
      </p:sp>
    </p:spTree>
    <p:extLst>
      <p:ext uri="{BB962C8B-B14F-4D97-AF65-F5344CB8AC3E}">
        <p14:creationId xmlns:p14="http://schemas.microsoft.com/office/powerpoint/2010/main" val="36668540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33</a:t>
            </a:fld>
            <a:endParaRPr lang="en-US"/>
          </a:p>
        </p:txBody>
      </p:sp>
    </p:spTree>
    <p:extLst>
      <p:ext uri="{BB962C8B-B14F-4D97-AF65-F5344CB8AC3E}">
        <p14:creationId xmlns:p14="http://schemas.microsoft.com/office/powerpoint/2010/main" val="289906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a:lstStyle/>
          <a:p>
            <a:fld id="{C280D852-490A-4A4A-9B6F-77291FE96365}" type="slidenum">
              <a:rPr lang="en-US">
                <a:latin typeface="Arial" charset="0"/>
                <a:cs typeface="Arial" charset="0"/>
              </a:rPr>
              <a:pPr/>
              <a:t>34</a:t>
            </a:fld>
            <a:endParaRPr lang="en-US">
              <a:latin typeface="Arial" charset="0"/>
              <a:cs typeface="Arial" charset="0"/>
            </a:endParaRPr>
          </a:p>
        </p:txBody>
      </p:sp>
    </p:spTree>
    <p:extLst>
      <p:ext uri="{BB962C8B-B14F-4D97-AF65-F5344CB8AC3E}">
        <p14:creationId xmlns:p14="http://schemas.microsoft.com/office/powerpoint/2010/main" val="9950646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ln>
            <a:miter lim="800000"/>
            <a:headEnd/>
            <a:tailEnd/>
          </a:ln>
        </p:spPr>
        <p:txBody>
          <a:bodyPr/>
          <a:lstStyle/>
          <a:p>
            <a:fld id="{CF709377-9530-4FF5-8528-1F05E54378DF}" type="slidenum">
              <a:rPr lang="en-US">
                <a:latin typeface="Arial" charset="0"/>
                <a:cs typeface="Arial" charset="0"/>
              </a:rPr>
              <a:pPr/>
              <a:t>35</a:t>
            </a:fld>
            <a:endParaRPr lang="en-US">
              <a:latin typeface="Arial" charset="0"/>
              <a:cs typeface="Arial" charset="0"/>
            </a:endParaRPr>
          </a:p>
        </p:txBody>
      </p:sp>
    </p:spTree>
    <p:extLst>
      <p:ext uri="{BB962C8B-B14F-4D97-AF65-F5344CB8AC3E}">
        <p14:creationId xmlns:p14="http://schemas.microsoft.com/office/powerpoint/2010/main" val="25460826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a:lstStyle/>
          <a:p>
            <a:fld id="{795FAB0F-CB9F-4E61-8E25-B192EF66E565}" type="slidenum">
              <a:rPr lang="en-US">
                <a:latin typeface="Arial" charset="0"/>
                <a:cs typeface="Arial" charset="0"/>
              </a:rPr>
              <a:pPr/>
              <a:t>36</a:t>
            </a:fld>
            <a:endParaRPr lang="en-US">
              <a:latin typeface="Arial" charset="0"/>
              <a:cs typeface="Arial" charset="0"/>
            </a:endParaRPr>
          </a:p>
        </p:txBody>
      </p:sp>
    </p:spTree>
    <p:extLst>
      <p:ext uri="{BB962C8B-B14F-4D97-AF65-F5344CB8AC3E}">
        <p14:creationId xmlns:p14="http://schemas.microsoft.com/office/powerpoint/2010/main" val="15600893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a:lstStyle/>
          <a:p>
            <a:fld id="{D06F62F0-8F20-4E24-864A-F0E8BB28A2A7}" type="slidenum">
              <a:rPr lang="en-US">
                <a:latin typeface="Arial" charset="0"/>
                <a:cs typeface="Arial" charset="0"/>
              </a:rPr>
              <a:pPr/>
              <a:t>37</a:t>
            </a:fld>
            <a:endParaRPr lang="en-US">
              <a:latin typeface="Arial" charset="0"/>
              <a:cs typeface="Arial" charset="0"/>
            </a:endParaRPr>
          </a:p>
        </p:txBody>
      </p:sp>
    </p:spTree>
    <p:extLst>
      <p:ext uri="{BB962C8B-B14F-4D97-AF65-F5344CB8AC3E}">
        <p14:creationId xmlns:p14="http://schemas.microsoft.com/office/powerpoint/2010/main" val="28241040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a:lstStyle/>
          <a:p>
            <a:fld id="{4BBF1946-6D23-4B9A-8F20-EA77BA0E865E}" type="slidenum">
              <a:rPr lang="en-US">
                <a:latin typeface="Arial" charset="0"/>
                <a:cs typeface="Arial" charset="0"/>
              </a:rPr>
              <a:pPr/>
              <a:t>38</a:t>
            </a:fld>
            <a:endParaRPr lang="en-US">
              <a:latin typeface="Arial" charset="0"/>
              <a:cs typeface="Arial" charset="0"/>
            </a:endParaRPr>
          </a:p>
        </p:txBody>
      </p:sp>
    </p:spTree>
    <p:extLst>
      <p:ext uri="{BB962C8B-B14F-4D97-AF65-F5344CB8AC3E}">
        <p14:creationId xmlns:p14="http://schemas.microsoft.com/office/powerpoint/2010/main" val="193495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3</a:t>
            </a:fld>
            <a:endParaRPr lang="en-US"/>
          </a:p>
        </p:txBody>
      </p:sp>
    </p:spTree>
    <p:extLst>
      <p:ext uri="{BB962C8B-B14F-4D97-AF65-F5344CB8AC3E}">
        <p14:creationId xmlns:p14="http://schemas.microsoft.com/office/powerpoint/2010/main" val="12405472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a:lstStyle/>
          <a:p>
            <a:fld id="{5CFB2B1C-DE6A-4036-B5E5-7662D9BBE7DB}" type="slidenum">
              <a:rPr lang="en-US">
                <a:latin typeface="Arial" charset="0"/>
                <a:cs typeface="Arial" charset="0"/>
              </a:rPr>
              <a:pPr/>
              <a:t>39</a:t>
            </a:fld>
            <a:endParaRPr lang="en-US">
              <a:latin typeface="Arial" charset="0"/>
              <a:cs typeface="Arial" charset="0"/>
            </a:endParaRPr>
          </a:p>
        </p:txBody>
      </p:sp>
    </p:spTree>
    <p:extLst>
      <p:ext uri="{BB962C8B-B14F-4D97-AF65-F5344CB8AC3E}">
        <p14:creationId xmlns:p14="http://schemas.microsoft.com/office/powerpoint/2010/main" val="27359322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a:lstStyle/>
          <a:p>
            <a:fld id="{A836FD34-CD55-4E9B-9063-FBF656DC3B4E}" type="slidenum">
              <a:rPr lang="en-US">
                <a:latin typeface="Arial" charset="0"/>
                <a:cs typeface="Arial" charset="0"/>
              </a:rPr>
              <a:pPr/>
              <a:t>40</a:t>
            </a:fld>
            <a:endParaRPr lang="en-US">
              <a:latin typeface="Arial" charset="0"/>
              <a:cs typeface="Arial" charset="0"/>
            </a:endParaRPr>
          </a:p>
        </p:txBody>
      </p:sp>
    </p:spTree>
    <p:extLst>
      <p:ext uri="{BB962C8B-B14F-4D97-AF65-F5344CB8AC3E}">
        <p14:creationId xmlns:p14="http://schemas.microsoft.com/office/powerpoint/2010/main" val="4000648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41</a:t>
            </a:fld>
            <a:endParaRPr lang="en-US"/>
          </a:p>
        </p:txBody>
      </p:sp>
    </p:spTree>
    <p:extLst>
      <p:ext uri="{BB962C8B-B14F-4D97-AF65-F5344CB8AC3E}">
        <p14:creationId xmlns:p14="http://schemas.microsoft.com/office/powerpoint/2010/main" val="16561813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42</a:t>
            </a:fld>
            <a:endParaRPr lang="en-US"/>
          </a:p>
        </p:txBody>
      </p:sp>
    </p:spTree>
    <p:extLst>
      <p:ext uri="{BB962C8B-B14F-4D97-AF65-F5344CB8AC3E}">
        <p14:creationId xmlns:p14="http://schemas.microsoft.com/office/powerpoint/2010/main" val="5533760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43</a:t>
            </a:fld>
            <a:endParaRPr lang="en-US"/>
          </a:p>
        </p:txBody>
      </p:sp>
    </p:spTree>
    <p:extLst>
      <p:ext uri="{BB962C8B-B14F-4D97-AF65-F5344CB8AC3E}">
        <p14:creationId xmlns:p14="http://schemas.microsoft.com/office/powerpoint/2010/main" val="3552094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44</a:t>
            </a:fld>
            <a:endParaRPr lang="en-US"/>
          </a:p>
        </p:txBody>
      </p:sp>
    </p:spTree>
    <p:extLst>
      <p:ext uri="{BB962C8B-B14F-4D97-AF65-F5344CB8AC3E}">
        <p14:creationId xmlns:p14="http://schemas.microsoft.com/office/powerpoint/2010/main" val="11180646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45</a:t>
            </a:fld>
            <a:endParaRPr lang="en-US"/>
          </a:p>
        </p:txBody>
      </p:sp>
    </p:spTree>
    <p:extLst>
      <p:ext uri="{BB962C8B-B14F-4D97-AF65-F5344CB8AC3E}">
        <p14:creationId xmlns:p14="http://schemas.microsoft.com/office/powerpoint/2010/main" val="1249656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46</a:t>
            </a:fld>
            <a:endParaRPr lang="en-US"/>
          </a:p>
        </p:txBody>
      </p:sp>
    </p:spTree>
    <p:extLst>
      <p:ext uri="{BB962C8B-B14F-4D97-AF65-F5344CB8AC3E}">
        <p14:creationId xmlns:p14="http://schemas.microsoft.com/office/powerpoint/2010/main" val="11423983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47</a:t>
            </a:fld>
            <a:endParaRPr lang="en-US"/>
          </a:p>
        </p:txBody>
      </p:sp>
    </p:spTree>
    <p:extLst>
      <p:ext uri="{BB962C8B-B14F-4D97-AF65-F5344CB8AC3E}">
        <p14:creationId xmlns:p14="http://schemas.microsoft.com/office/powerpoint/2010/main" val="17842490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48</a:t>
            </a:fld>
            <a:endParaRPr lang="en-US"/>
          </a:p>
        </p:txBody>
      </p:sp>
    </p:spTree>
    <p:extLst>
      <p:ext uri="{BB962C8B-B14F-4D97-AF65-F5344CB8AC3E}">
        <p14:creationId xmlns:p14="http://schemas.microsoft.com/office/powerpoint/2010/main" val="1158064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4</a:t>
            </a:fld>
            <a:endParaRPr lang="en-US"/>
          </a:p>
        </p:txBody>
      </p:sp>
    </p:spTree>
    <p:extLst>
      <p:ext uri="{BB962C8B-B14F-4D97-AF65-F5344CB8AC3E}">
        <p14:creationId xmlns:p14="http://schemas.microsoft.com/office/powerpoint/2010/main" val="32274891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49</a:t>
            </a:fld>
            <a:endParaRPr lang="en-US"/>
          </a:p>
        </p:txBody>
      </p:sp>
    </p:spTree>
    <p:extLst>
      <p:ext uri="{BB962C8B-B14F-4D97-AF65-F5344CB8AC3E}">
        <p14:creationId xmlns:p14="http://schemas.microsoft.com/office/powerpoint/2010/main" val="33062944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50</a:t>
            </a:fld>
            <a:endParaRPr lang="en-US"/>
          </a:p>
        </p:txBody>
      </p:sp>
    </p:spTree>
    <p:extLst>
      <p:ext uri="{BB962C8B-B14F-4D97-AF65-F5344CB8AC3E}">
        <p14:creationId xmlns:p14="http://schemas.microsoft.com/office/powerpoint/2010/main" val="1224785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51</a:t>
            </a:fld>
            <a:endParaRPr lang="en-US"/>
          </a:p>
        </p:txBody>
      </p:sp>
    </p:spTree>
    <p:extLst>
      <p:ext uri="{BB962C8B-B14F-4D97-AF65-F5344CB8AC3E}">
        <p14:creationId xmlns:p14="http://schemas.microsoft.com/office/powerpoint/2010/main" val="26096973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52</a:t>
            </a:fld>
            <a:endParaRPr lang="en-US"/>
          </a:p>
        </p:txBody>
      </p:sp>
    </p:spTree>
    <p:extLst>
      <p:ext uri="{BB962C8B-B14F-4D97-AF65-F5344CB8AC3E}">
        <p14:creationId xmlns:p14="http://schemas.microsoft.com/office/powerpoint/2010/main" val="42608397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53</a:t>
            </a:fld>
            <a:endParaRPr lang="en-US"/>
          </a:p>
        </p:txBody>
      </p:sp>
    </p:spTree>
    <p:extLst>
      <p:ext uri="{BB962C8B-B14F-4D97-AF65-F5344CB8AC3E}">
        <p14:creationId xmlns:p14="http://schemas.microsoft.com/office/powerpoint/2010/main" val="41439973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54</a:t>
            </a:fld>
            <a:endParaRPr lang="en-US"/>
          </a:p>
        </p:txBody>
      </p:sp>
    </p:spTree>
    <p:extLst>
      <p:ext uri="{BB962C8B-B14F-4D97-AF65-F5344CB8AC3E}">
        <p14:creationId xmlns:p14="http://schemas.microsoft.com/office/powerpoint/2010/main" val="22679188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55</a:t>
            </a:fld>
            <a:endParaRPr lang="en-US"/>
          </a:p>
        </p:txBody>
      </p:sp>
    </p:spTree>
    <p:extLst>
      <p:ext uri="{BB962C8B-B14F-4D97-AF65-F5344CB8AC3E}">
        <p14:creationId xmlns:p14="http://schemas.microsoft.com/office/powerpoint/2010/main" val="20405167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56</a:t>
            </a:fld>
            <a:endParaRPr lang="en-US"/>
          </a:p>
        </p:txBody>
      </p:sp>
    </p:spTree>
    <p:extLst>
      <p:ext uri="{BB962C8B-B14F-4D97-AF65-F5344CB8AC3E}">
        <p14:creationId xmlns:p14="http://schemas.microsoft.com/office/powerpoint/2010/main" val="290573775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57</a:t>
            </a:fld>
            <a:endParaRPr lang="en-US"/>
          </a:p>
        </p:txBody>
      </p:sp>
    </p:spTree>
    <p:extLst>
      <p:ext uri="{BB962C8B-B14F-4D97-AF65-F5344CB8AC3E}">
        <p14:creationId xmlns:p14="http://schemas.microsoft.com/office/powerpoint/2010/main" val="9015091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58</a:t>
            </a:fld>
            <a:endParaRPr lang="en-US"/>
          </a:p>
        </p:txBody>
      </p:sp>
    </p:spTree>
    <p:extLst>
      <p:ext uri="{BB962C8B-B14F-4D97-AF65-F5344CB8AC3E}">
        <p14:creationId xmlns:p14="http://schemas.microsoft.com/office/powerpoint/2010/main" val="2953840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73D4BF05-A048-4450-AD63-397C15839A89}" type="slidenum">
              <a:rPr lang="en-US" smtClean="0"/>
              <a:pPr/>
              <a:t>5</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8927479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59</a:t>
            </a:fld>
            <a:endParaRPr lang="en-US"/>
          </a:p>
        </p:txBody>
      </p:sp>
    </p:spTree>
    <p:extLst>
      <p:ext uri="{BB962C8B-B14F-4D97-AF65-F5344CB8AC3E}">
        <p14:creationId xmlns:p14="http://schemas.microsoft.com/office/powerpoint/2010/main" val="30527802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60</a:t>
            </a:fld>
            <a:endParaRPr lang="en-US"/>
          </a:p>
        </p:txBody>
      </p:sp>
    </p:spTree>
    <p:extLst>
      <p:ext uri="{BB962C8B-B14F-4D97-AF65-F5344CB8AC3E}">
        <p14:creationId xmlns:p14="http://schemas.microsoft.com/office/powerpoint/2010/main" val="16705456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61</a:t>
            </a:fld>
            <a:endParaRPr lang="en-US"/>
          </a:p>
        </p:txBody>
      </p:sp>
    </p:spTree>
    <p:extLst>
      <p:ext uri="{BB962C8B-B14F-4D97-AF65-F5344CB8AC3E}">
        <p14:creationId xmlns:p14="http://schemas.microsoft.com/office/powerpoint/2010/main" val="26181089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F60CC6-8DDA-4D0D-9568-566139874B6A}" type="slidenum">
              <a:rPr lang="en-US" smtClean="0"/>
              <a:pPr>
                <a:defRPr/>
              </a:pPr>
              <a:t>62</a:t>
            </a:fld>
            <a:endParaRPr lang="en-US"/>
          </a:p>
        </p:txBody>
      </p:sp>
    </p:spTree>
    <p:extLst>
      <p:ext uri="{BB962C8B-B14F-4D97-AF65-F5344CB8AC3E}">
        <p14:creationId xmlns:p14="http://schemas.microsoft.com/office/powerpoint/2010/main" val="3671166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0B3B8F1B-CBEC-4165-A51F-97F378EAA00C}" type="slidenum">
              <a:rPr lang="en-US" smtClean="0"/>
              <a:pPr/>
              <a:t>8</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14216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B6DD11F8-8949-479A-9FA5-FB8DD9E3C00B}" type="slidenum">
              <a:rPr lang="en-US" smtClean="0"/>
              <a:pPr/>
              <a:t>9</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80869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86AC348-9C43-4814-B1FC-C599E600ED3A}" type="slidenum">
              <a:rPr lang="en-US" smtClean="0"/>
              <a:pPr/>
              <a:t>10</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17246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E50327E-01D3-470E-8182-FB2D94A48A4F}" type="slidenum">
              <a:rPr lang="en-US" smtClean="0"/>
              <a:pPr/>
              <a:t>11</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74589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0B703B-20BB-48C6-8026-291C721581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E7DBC3-D1FB-4059-A468-52F76A784B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93D65A-F768-48C9-ABE5-964A3E56DA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3296CD-2111-40C9-9DD5-6578729CC2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7CC9E4-D865-481A-89C0-172580EBB4B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DF72E1-96DA-4D4A-BDEC-B86627819CC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2C39081-48AB-4A18-B6BE-2D0EDDC0871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D5FC145-3D51-4EDB-A079-58F00A35054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DC0552-6DAE-4614-B830-B65315B5F33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432A34-0076-4ADF-8E5E-A995C3942BB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EC7A7D-CF7B-4F59-B4D2-0C190207232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5D00C0C-D0FA-48E5-BF38-46CAFCF661C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Documents%20and%20Settings\lgallicchio\Desktop\BSHS2011-2012\Elements%20of%20Music\Purposes%20of%20Music%20and%20Intro%20of%20Protest%20Song\08%20My%20Girl.wma" TargetMode="External"/><Relationship Id="rId1" Type="http://schemas.microsoft.com/office/2007/relationships/media" Target="file:///C:\Documents%20and%20Settings\lgallicchio\Desktop\BSHS2011-2012\Elements%20of%20Music\Purposes%20of%20Music%20and%20Intro%20of%20Protest%20Song\08%20My%20Girl.wma" TargetMode="External"/><Relationship Id="rId5" Type="http://schemas.openxmlformats.org/officeDocument/2006/relationships/image" Target="../media/image5.png"/><Relationship Id="rId4"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DJ_Casp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youtube.com/watch?v=Ay9BWM8lwOA"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www.youtube.com/watch?v=Ay9BWM8lwOA"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hyperlink" Target="http://www.youtube.com/watch?v=Ay9BWM8lwO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file:///C:\Documents%20and%20Settings\lgallicchio\Desktop\BSHS2011-2012\Elements%20of%20Music\Purposes%20of%20Music%20and%20Intro%20of%20Protest%20Song\15%20Born%20to%20Hand%20Jive.wma" TargetMode="External"/><Relationship Id="rId1" Type="http://schemas.microsoft.com/office/2007/relationships/media" Target="file:///C:\Documents%20and%20Settings\lgallicchio\Desktop\BSHS2011-2012\Elements%20of%20Music\Purposes%20of%20Music%20and%20Intro%20of%20Protest%20Song\15%20Born%20to%20Hand%20Jive.wma" TargetMode="External"/><Relationship Id="rId5" Type="http://schemas.openxmlformats.org/officeDocument/2006/relationships/image" Target="../media/image3.png"/><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Documents%20and%20Settings\lgallicchio\Desktop\BSHS2011-2012\Elements%20of%20Music\Purposes%20of%20Music%20and%20Intro%20of%20Protest%20Song\05%20Dear%20Mr.%20President.wma" TargetMode="External"/><Relationship Id="rId1" Type="http://schemas.microsoft.com/office/2007/relationships/media" Target="file:///C:\Documents%20and%20Settings\lgallicchio\Desktop\BSHS2011-2012\Elements%20of%20Music\Purposes%20of%20Music%20and%20Intro%20of%20Protest%20Song\05%20Dear%20Mr.%20President.wma" TargetMode="External"/><Relationship Id="rId5" Type="http://schemas.openxmlformats.org/officeDocument/2006/relationships/image" Target="../media/image4.png"/><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0"/>
            <a:ext cx="3657600" cy="990600"/>
          </a:xfrm>
        </p:spPr>
        <p:txBody>
          <a:bodyPr/>
          <a:lstStyle/>
          <a:p>
            <a:pPr eaLnBrk="1" hangingPunct="1"/>
            <a:r>
              <a:rPr lang="en-US" sz="2800" dirty="0" smtClean="0"/>
              <a:t>Opening Agenda</a:t>
            </a:r>
          </a:p>
        </p:txBody>
      </p:sp>
      <p:sp>
        <p:nvSpPr>
          <p:cNvPr id="2051" name="Rectangle 3"/>
          <p:cNvSpPr>
            <a:spLocks noGrp="1" noChangeArrowheads="1"/>
          </p:cNvSpPr>
          <p:nvPr>
            <p:ph type="subTitle" idx="1"/>
          </p:nvPr>
        </p:nvSpPr>
        <p:spPr>
          <a:xfrm>
            <a:off x="304800" y="762000"/>
            <a:ext cx="8077200" cy="4953000"/>
          </a:xfrm>
        </p:spPr>
        <p:txBody>
          <a:bodyPr/>
          <a:lstStyle/>
          <a:p>
            <a:pPr algn="l" eaLnBrk="1" hangingPunct="1">
              <a:lnSpc>
                <a:spcPct val="80000"/>
              </a:lnSpc>
              <a:buFontTx/>
              <a:buChar char="•"/>
            </a:pPr>
            <a:r>
              <a:rPr lang="en-US" sz="2800" dirty="0" smtClean="0">
                <a:solidFill>
                  <a:srgbClr val="FF0000"/>
                </a:solidFill>
              </a:rPr>
              <a:t>Turn in Becoming Cultured!</a:t>
            </a:r>
          </a:p>
          <a:p>
            <a:pPr algn="l" eaLnBrk="1" hangingPunct="1">
              <a:lnSpc>
                <a:spcPct val="80000"/>
              </a:lnSpc>
              <a:buFontTx/>
              <a:buChar char="•"/>
            </a:pPr>
            <a:r>
              <a:rPr lang="en-US" sz="2800" dirty="0" smtClean="0"/>
              <a:t>Things to Get:</a:t>
            </a:r>
          </a:p>
          <a:p>
            <a:pPr lvl="1" algn="l" eaLnBrk="1" hangingPunct="1">
              <a:lnSpc>
                <a:spcPct val="80000"/>
              </a:lnSpc>
              <a:buFontTx/>
              <a:buChar char="•"/>
            </a:pPr>
            <a:r>
              <a:rPr lang="en-US" sz="2400" b="1" dirty="0" smtClean="0"/>
              <a:t>One </a:t>
            </a:r>
            <a:r>
              <a:rPr lang="en-US" sz="2400" dirty="0" smtClean="0"/>
              <a:t>paper off the table in the front of the room</a:t>
            </a:r>
          </a:p>
          <a:p>
            <a:pPr lvl="1" algn="l" eaLnBrk="1" hangingPunct="1">
              <a:lnSpc>
                <a:spcPct val="80000"/>
              </a:lnSpc>
              <a:buFontTx/>
              <a:buChar char="•"/>
            </a:pPr>
            <a:r>
              <a:rPr lang="en-US" sz="2400" dirty="0" smtClean="0"/>
              <a:t>Three pieces of notebook paper</a:t>
            </a:r>
          </a:p>
          <a:p>
            <a:pPr lvl="2" algn="l" eaLnBrk="1" hangingPunct="1">
              <a:lnSpc>
                <a:spcPct val="80000"/>
              </a:lnSpc>
              <a:buFontTx/>
              <a:buChar char="•"/>
            </a:pPr>
            <a:r>
              <a:rPr lang="en-US" sz="2000" dirty="0" smtClean="0"/>
              <a:t>Opener/Exit</a:t>
            </a:r>
          </a:p>
          <a:p>
            <a:pPr lvl="2" algn="l" eaLnBrk="1" hangingPunct="1">
              <a:lnSpc>
                <a:spcPct val="80000"/>
              </a:lnSpc>
              <a:buFontTx/>
              <a:buChar char="•"/>
            </a:pPr>
            <a:r>
              <a:rPr lang="en-US" sz="2000" dirty="0" smtClean="0"/>
              <a:t>Notes</a:t>
            </a:r>
          </a:p>
          <a:p>
            <a:pPr lvl="2" algn="l" eaLnBrk="1" hangingPunct="1">
              <a:lnSpc>
                <a:spcPct val="80000"/>
              </a:lnSpc>
              <a:buFontTx/>
              <a:buChar char="•"/>
            </a:pPr>
            <a:r>
              <a:rPr lang="en-US" sz="2000" dirty="0" err="1" smtClean="0"/>
              <a:t>Prewrite</a:t>
            </a:r>
            <a:endParaRPr lang="en-US" sz="2000" dirty="0" smtClean="0"/>
          </a:p>
          <a:p>
            <a:pPr algn="l" eaLnBrk="1" hangingPunct="1">
              <a:lnSpc>
                <a:spcPct val="80000"/>
              </a:lnSpc>
              <a:buFontTx/>
              <a:buChar char="•"/>
            </a:pPr>
            <a:r>
              <a:rPr lang="en-US" sz="2800" dirty="0" smtClean="0"/>
              <a:t>Things to Do:</a:t>
            </a:r>
          </a:p>
          <a:p>
            <a:pPr lvl="1" algn="l" eaLnBrk="1" hangingPunct="1">
              <a:lnSpc>
                <a:spcPct val="80000"/>
              </a:lnSpc>
              <a:buFontTx/>
              <a:buChar char="•"/>
            </a:pPr>
            <a:r>
              <a:rPr lang="en-US" sz="2400" dirty="0" smtClean="0"/>
              <a:t>Opener-music practice</a:t>
            </a:r>
          </a:p>
          <a:p>
            <a:pPr lvl="1" algn="l" eaLnBrk="1" hangingPunct="1">
              <a:lnSpc>
                <a:spcPct val="80000"/>
              </a:lnSpc>
              <a:buFontTx/>
              <a:buChar char="•"/>
            </a:pPr>
            <a:r>
              <a:rPr lang="en-US" sz="2400" dirty="0" smtClean="0"/>
              <a:t>Class work: Purposes of Music</a:t>
            </a:r>
          </a:p>
          <a:p>
            <a:pPr lvl="1" algn="l" eaLnBrk="1" hangingPunct="1">
              <a:lnSpc>
                <a:spcPct val="80000"/>
              </a:lnSpc>
              <a:buFontTx/>
              <a:buChar char="•"/>
            </a:pPr>
            <a:r>
              <a:rPr lang="en-US" sz="2400" dirty="0" smtClean="0"/>
              <a:t>Exit Slip: Music Pre-write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85800"/>
            <a:ext cx="9144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Rectangle 2"/>
          <p:cNvSpPr>
            <a:spLocks noGrp="1" noChangeArrowheads="1"/>
          </p:cNvSpPr>
          <p:nvPr>
            <p:ph type="title"/>
          </p:nvPr>
        </p:nvSpPr>
        <p:spPr>
          <a:xfrm>
            <a:off x="457200" y="0"/>
            <a:ext cx="8229600" cy="639762"/>
          </a:xfrm>
        </p:spPr>
        <p:txBody>
          <a:bodyPr/>
          <a:lstStyle/>
          <a:p>
            <a:pPr eaLnBrk="1" hangingPunct="1"/>
            <a:r>
              <a:rPr lang="en-US" dirty="0" smtClean="0"/>
              <a:t>Example</a:t>
            </a:r>
          </a:p>
        </p:txBody>
      </p:sp>
      <p:sp>
        <p:nvSpPr>
          <p:cNvPr id="7171" name="Rectangle 3"/>
          <p:cNvSpPr>
            <a:spLocks noGrp="1" noChangeArrowheads="1"/>
          </p:cNvSpPr>
          <p:nvPr>
            <p:ph type="body" idx="1"/>
          </p:nvPr>
        </p:nvSpPr>
        <p:spPr>
          <a:xfrm>
            <a:off x="609600" y="685800"/>
            <a:ext cx="8229600" cy="4525963"/>
          </a:xfrm>
        </p:spPr>
        <p:txBody>
          <a:bodyPr/>
          <a:lstStyle/>
          <a:p>
            <a:pPr eaLnBrk="1" hangingPunct="1"/>
            <a:r>
              <a:rPr lang="en-US" sz="2800" b="1" dirty="0" smtClean="0"/>
              <a:t>The Bridal March</a:t>
            </a:r>
          </a:p>
          <a:p>
            <a:pPr lvl="1" eaLnBrk="1" hangingPunct="1"/>
            <a:r>
              <a:rPr lang="en-US" sz="2400" dirty="0" smtClean="0"/>
              <a:t>Opera </a:t>
            </a:r>
          </a:p>
          <a:p>
            <a:pPr lvl="1" eaLnBrk="1" hangingPunct="1"/>
            <a:r>
              <a:rPr lang="en-US" sz="2400" dirty="0" smtClean="0">
                <a:solidFill>
                  <a:schemeClr val="tx1">
                    <a:lumMod val="75000"/>
                    <a:lumOff val="25000"/>
                  </a:schemeClr>
                </a:solidFill>
              </a:rPr>
              <a:t>Richard Wagner </a:t>
            </a:r>
            <a:r>
              <a:rPr lang="en-US" sz="2400" dirty="0" smtClean="0"/>
              <a:t>(1813-1883) </a:t>
            </a:r>
          </a:p>
        </p:txBody>
      </p:sp>
      <p:sp>
        <p:nvSpPr>
          <p:cNvPr id="4" name="Content Placeholder 4"/>
          <p:cNvSpPr txBox="1">
            <a:spLocks/>
          </p:cNvSpPr>
          <p:nvPr/>
        </p:nvSpPr>
        <p:spPr>
          <a:xfrm>
            <a:off x="0" y="2057400"/>
            <a:ext cx="9144000" cy="262096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US" sz="2000" b="1" kern="0" dirty="0">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Descriptive Words for Music:</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eaLnBrk="0" hangingPunct="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The effects of music: </a:t>
            </a:r>
            <a:r>
              <a:rPr kumimoji="0" lang="en-US" sz="1600" b="0" i="0" u="none" strike="noStrike" kern="0" cap="none" spc="0" normalizeH="0" baseline="0" noProof="0" dirty="0" smtClean="0">
                <a:ln>
                  <a:noFill/>
                </a:ln>
                <a:solidFill>
                  <a:schemeClr val="tx1"/>
                </a:solidFill>
                <a:effectLst/>
                <a:uLnTx/>
                <a:uFillTx/>
                <a:latin typeface="+mn-lt"/>
              </a:rPr>
              <a:t>soothe, excite, relax, stimulate, meditate, calm, enlighten, frighten, give a feeling of foreboding, help you re-focus, invigorate, rejuvenate, stir your imagination, make you happy, lift your mood, restore, cure, heal, empower, stir, incite, lift your spirits, make you more alert, exhilarate, and bring about practically any emotion.</a:t>
            </a:r>
          </a:p>
          <a:p>
            <a:pPr marL="800100" lvl="1" indent="-342900" eaLnBrk="0" hangingPunct="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How music </a:t>
            </a:r>
            <a:r>
              <a:rPr kumimoji="0" lang="en-US" sz="2000" b="1" i="0" u="none" strike="noStrike" kern="0" cap="none" spc="0" normalizeH="0" baseline="0" noProof="0" dirty="0" err="1" smtClean="0">
                <a:ln>
                  <a:noFill/>
                </a:ln>
                <a:solidFill>
                  <a:schemeClr val="tx1"/>
                </a:solidFill>
                <a:effectLst/>
                <a:uLnTx/>
                <a:uFillTx/>
                <a:latin typeface="+mn-lt"/>
                <a:ea typeface="+mn-ea"/>
                <a:cs typeface="+mn-cs"/>
              </a:rPr>
              <a:t>sounds:</a:t>
            </a:r>
            <a:r>
              <a:rPr kumimoji="0" lang="en-US" sz="1600" b="0" i="0" u="none" strike="noStrike" kern="0" cap="none" spc="0" normalizeH="0" baseline="0" noProof="0" dirty="0" err="1" smtClean="0">
                <a:ln>
                  <a:noFill/>
                </a:ln>
                <a:solidFill>
                  <a:schemeClr val="tx1"/>
                </a:solidFill>
                <a:effectLst/>
                <a:uLnTx/>
                <a:uFillTx/>
                <a:latin typeface="+mn-lt"/>
              </a:rPr>
              <a:t>loud</a:t>
            </a:r>
            <a:r>
              <a:rPr kumimoji="0" lang="en-US" sz="1600" b="0" i="0" u="none" strike="noStrike" kern="0" cap="none" spc="0" normalizeH="0" baseline="0" noProof="0" dirty="0" smtClean="0">
                <a:ln>
                  <a:noFill/>
                </a:ln>
                <a:solidFill>
                  <a:schemeClr val="tx1"/>
                </a:solidFill>
                <a:effectLst/>
                <a:uLnTx/>
                <a:uFillTx/>
                <a:latin typeface="+mn-lt"/>
              </a:rPr>
              <a:t>, soft, brassy, gentle, romantic, melodious, raucous, strong, eerie, spooky, rhythmic, choppy, noisy, mellow, shrill, reedy, clear, breathy, rounded, full, thin, piercing, strident, harsh, warm, resonant, dark, bright, heavy, light, and flat</a:t>
            </a:r>
          </a:p>
          <a:p>
            <a:pPr marL="800100" lvl="1" indent="-342900" eaLnBrk="0" hangingPunct="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Kinds of music:</a:t>
            </a:r>
            <a:r>
              <a:rPr lang="en-US" sz="2000" kern="0" dirty="0" smtClean="0">
                <a:latin typeface="+mn-lt"/>
              </a:rPr>
              <a:t> </a:t>
            </a:r>
            <a:r>
              <a:rPr kumimoji="0" lang="en-US" sz="1600" b="0" i="0" u="none" strike="noStrike" kern="0" cap="none" spc="0" normalizeH="0" baseline="0" noProof="0" dirty="0" smtClean="0">
                <a:ln>
                  <a:noFill/>
                </a:ln>
                <a:solidFill>
                  <a:schemeClr val="tx1"/>
                </a:solidFill>
                <a:effectLst/>
                <a:uLnTx/>
                <a:uFillTx/>
                <a:latin typeface="+mn-lt"/>
              </a:rPr>
              <a:t>southern, western, country, easy listening, progressive, new age, retro, blues, choral, rhythm and blues, hip hop, instrumental, ambient, sacred, march, reggae, steel drum, organ, rock, heavy metal, disco, classical, baroque, romantic, renaissance, ceremonial, folk, bluegrass, Celtic, electronic, anthem, ballad, Hawaiian, lament, and lullaby.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advTm="23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85800"/>
            <a:ext cx="9144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2"/>
          <p:cNvSpPr>
            <a:spLocks noGrp="1" noChangeArrowheads="1"/>
          </p:cNvSpPr>
          <p:nvPr>
            <p:ph type="title"/>
          </p:nvPr>
        </p:nvSpPr>
        <p:spPr>
          <a:xfrm>
            <a:off x="457200" y="152400"/>
            <a:ext cx="8229600" cy="487362"/>
          </a:xfrm>
        </p:spPr>
        <p:txBody>
          <a:bodyPr/>
          <a:lstStyle/>
          <a:p>
            <a:pPr eaLnBrk="1" hangingPunct="1"/>
            <a:r>
              <a:rPr lang="en-US" dirty="0" smtClean="0"/>
              <a:t>Example</a:t>
            </a:r>
          </a:p>
        </p:txBody>
      </p:sp>
      <p:sp>
        <p:nvSpPr>
          <p:cNvPr id="8195" name="Rectangle 3"/>
          <p:cNvSpPr>
            <a:spLocks noGrp="1" noChangeArrowheads="1"/>
          </p:cNvSpPr>
          <p:nvPr>
            <p:ph type="body" idx="1"/>
          </p:nvPr>
        </p:nvSpPr>
        <p:spPr>
          <a:xfrm>
            <a:off x="457200" y="685800"/>
            <a:ext cx="8229600" cy="1676400"/>
          </a:xfrm>
        </p:spPr>
        <p:txBody>
          <a:bodyPr/>
          <a:lstStyle/>
          <a:p>
            <a:pPr eaLnBrk="1" hangingPunct="1"/>
            <a:r>
              <a:rPr lang="en-US" sz="2800" b="1" dirty="0" smtClean="0"/>
              <a:t>Pomp and Circumstance</a:t>
            </a:r>
          </a:p>
          <a:p>
            <a:pPr lvl="1" eaLnBrk="1" hangingPunct="1"/>
            <a:r>
              <a:rPr lang="en-US" sz="2400" dirty="0" smtClean="0"/>
              <a:t>Regimental Army Band</a:t>
            </a:r>
          </a:p>
          <a:p>
            <a:pPr lvl="1" eaLnBrk="1" hangingPunct="1"/>
            <a:r>
              <a:rPr lang="en-US" sz="2400" dirty="0" smtClean="0"/>
              <a:t>Sir Edward Elgar, 1901</a:t>
            </a:r>
          </a:p>
        </p:txBody>
      </p:sp>
      <p:sp>
        <p:nvSpPr>
          <p:cNvPr id="4" name="Content Placeholder 4"/>
          <p:cNvSpPr txBox="1">
            <a:spLocks/>
          </p:cNvSpPr>
          <p:nvPr/>
        </p:nvSpPr>
        <p:spPr>
          <a:xfrm>
            <a:off x="0" y="2057400"/>
            <a:ext cx="9144000" cy="262096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Descriptive Words for Music:</a:t>
            </a:r>
            <a:endParaRPr kumimoji="0" lang="en-US" sz="20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The effects of music: </a:t>
            </a:r>
            <a:endParaRPr kumimoji="0" lang="en-US" sz="2000" b="0"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Here are some words that describe what music can do to you and for you:  soothe, excite, relax, stimulate, meditate, calm, enlighten, frighten, give a feeling of foreboding, help you re-focus, invigorate, rejuvenate, stir your imagination, make you happy, lift your mood, restore, cure, heal, empower, stir, incite, lift your spirits, make you more alert, exhilarate, and bring about practically any emotion.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How music sounds:</a:t>
            </a:r>
            <a:endParaRPr kumimoji="0" lang="en-US" sz="2000" b="0"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Some descriptive words for music in relationship to timbre are:  loud, soft, brassy, gentle, romantic, melodious, raucous, strong, eerie, spooky, rhythmic, choppy, noisy, mellow, shrill, reedy, clear, breathy, rounded, full, thin, piercing, strident, harsh, warm, resonant, dark, bright, heavy, light, and flat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Kinds of music:</a:t>
            </a:r>
            <a:endParaRPr kumimoji="0" lang="en-US" sz="2000" b="0"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southern, western, country, easy listening, progressive, new age, retro, blues, choral, rhythm and blues, hip hop, instrumental, ambient, sacred, march, reggae, steel drum, organ, rock, heavy metal, disco, classical, baroque, romantic, renaissance, ceremonial, folk, bluegrass, Celtic, electronic, anthem, ballad, Hawaiian, lament, and lullaby.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advTm="95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33400"/>
            <a:ext cx="89154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Rectangle 2"/>
          <p:cNvSpPr>
            <a:spLocks noGrp="1" noChangeArrowheads="1"/>
          </p:cNvSpPr>
          <p:nvPr>
            <p:ph type="title"/>
          </p:nvPr>
        </p:nvSpPr>
        <p:spPr>
          <a:xfrm>
            <a:off x="457200" y="0"/>
            <a:ext cx="8229600" cy="563562"/>
          </a:xfrm>
        </p:spPr>
        <p:txBody>
          <a:bodyPr/>
          <a:lstStyle/>
          <a:p>
            <a:pPr eaLnBrk="1" hangingPunct="1"/>
            <a:r>
              <a:rPr lang="en-US" dirty="0" smtClean="0"/>
              <a:t>Example</a:t>
            </a:r>
          </a:p>
        </p:txBody>
      </p:sp>
      <p:sp>
        <p:nvSpPr>
          <p:cNvPr id="9219" name="Rectangle 3"/>
          <p:cNvSpPr>
            <a:spLocks noGrp="1" noChangeArrowheads="1"/>
          </p:cNvSpPr>
          <p:nvPr>
            <p:ph type="body" idx="1"/>
          </p:nvPr>
        </p:nvSpPr>
        <p:spPr>
          <a:xfrm>
            <a:off x="304800" y="609600"/>
            <a:ext cx="8229600" cy="1219200"/>
          </a:xfrm>
        </p:spPr>
        <p:txBody>
          <a:bodyPr/>
          <a:lstStyle/>
          <a:p>
            <a:pPr eaLnBrk="1" hangingPunct="1"/>
            <a:r>
              <a:rPr lang="en-US" b="1" dirty="0" smtClean="0"/>
              <a:t>My Girl:</a:t>
            </a:r>
          </a:p>
          <a:p>
            <a:pPr lvl="1" eaLnBrk="1" hangingPunct="1"/>
            <a:r>
              <a:rPr lang="en-US" dirty="0" smtClean="0"/>
              <a:t>The Temptations, 1964 </a:t>
            </a:r>
          </a:p>
        </p:txBody>
      </p:sp>
      <p:pic>
        <p:nvPicPr>
          <p:cNvPr id="5" name="08 My Girl.wma">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cstate="print"/>
          <a:stretch>
            <a:fillRect/>
          </a:stretch>
        </p:blipFill>
        <p:spPr>
          <a:xfrm>
            <a:off x="4419600" y="3505200"/>
            <a:ext cx="304800" cy="304800"/>
          </a:xfrm>
          <a:prstGeom prst="rect">
            <a:avLst/>
          </a:prstGeom>
        </p:spPr>
      </p:pic>
      <p:sp>
        <p:nvSpPr>
          <p:cNvPr id="6" name="Content Placeholder 4"/>
          <p:cNvSpPr txBox="1">
            <a:spLocks/>
          </p:cNvSpPr>
          <p:nvPr/>
        </p:nvSpPr>
        <p:spPr>
          <a:xfrm>
            <a:off x="0" y="1752600"/>
            <a:ext cx="9144000" cy="2620963"/>
          </a:xfrm>
          <a:prstGeom prst="rect">
            <a:avLst/>
          </a:prstGeom>
        </p:spPr>
        <p:txBody>
          <a:bodyPr/>
          <a:lstStyle/>
          <a:p>
            <a:pPr marL="342900" lvl="0" indent="-342900" eaLnBrk="0" hangingPunct="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Key</a:t>
            </a:r>
            <a:r>
              <a:rPr kumimoji="0" lang="en-US" sz="2000" b="1" i="0" u="none" strike="noStrike" kern="0" cap="none" spc="0" normalizeH="0" noProof="0" dirty="0" smtClean="0">
                <a:ln>
                  <a:noFill/>
                </a:ln>
                <a:solidFill>
                  <a:schemeClr val="tx1"/>
                </a:solidFill>
                <a:effectLst/>
                <a:uLnTx/>
                <a:uFillTx/>
                <a:latin typeface="+mn-lt"/>
                <a:ea typeface="+mn-ea"/>
                <a:cs typeface="+mn-cs"/>
              </a:rPr>
              <a:t> Lyrics: </a:t>
            </a:r>
            <a:r>
              <a:rPr lang="en-US" dirty="0" smtClean="0"/>
              <a:t>On a cloudy day; When it's cold outside; I've got the month of May.</a:t>
            </a:r>
            <a:br>
              <a:rPr lang="en-US" dirty="0" smtClean="0"/>
            </a:br>
            <a:r>
              <a:rPr lang="en-US" dirty="0" smtClean="0"/>
              <a:t>Well, I guess you'll say; What can make me feel this way? My girl. (My girl, my girl)</a:t>
            </a:r>
            <a:br>
              <a:rPr lang="en-US" dirty="0" smtClean="0"/>
            </a:br>
            <a:r>
              <a:rPr lang="en-US" dirty="0" err="1" smtClean="0"/>
              <a:t>Talkin</a:t>
            </a:r>
            <a:r>
              <a:rPr lang="en-US" dirty="0" smtClean="0"/>
              <a:t>' 'bout my girl. (My girl)</a:t>
            </a:r>
            <a:r>
              <a:rPr lang="en-US" sz="2000" dirty="0" smtClean="0"/>
              <a:t/>
            </a:r>
            <a:br>
              <a:rPr lang="en-US" sz="2000" dirty="0" smtClean="0"/>
            </a:br>
            <a:r>
              <a:rPr lang="en-US" sz="2000" dirty="0" smtClean="0"/>
              <a:t/>
            </a:r>
            <a:br>
              <a:rPr lang="en-US" sz="2000" dirty="0" smtClean="0"/>
            </a:br>
            <a:r>
              <a:rPr kumimoji="0" lang="en-US" sz="2000" b="1" i="0" u="none" strike="noStrike" kern="0" cap="none" spc="0" normalizeH="0" baseline="0" noProof="0" dirty="0" smtClean="0">
                <a:ln>
                  <a:noFill/>
                </a:ln>
                <a:solidFill>
                  <a:schemeClr val="tx1"/>
                </a:solidFill>
                <a:effectLst/>
                <a:uLnTx/>
                <a:uFillTx/>
                <a:latin typeface="+mn-lt"/>
                <a:ea typeface="+mn-ea"/>
                <a:cs typeface="+mn-cs"/>
              </a:rPr>
              <a:t>Descriptive Words for Music:</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eaLnBrk="0" hangingPunct="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The effects of music: </a:t>
            </a:r>
            <a:r>
              <a:rPr kumimoji="0" lang="en-US" sz="1600" b="0" i="0" u="none" strike="noStrike" kern="0" cap="none" spc="0" normalizeH="0" baseline="0" noProof="0" dirty="0" smtClean="0">
                <a:ln>
                  <a:noFill/>
                </a:ln>
                <a:solidFill>
                  <a:schemeClr val="tx1"/>
                </a:solidFill>
                <a:effectLst/>
                <a:uLnTx/>
                <a:uFillTx/>
                <a:latin typeface="+mn-lt"/>
              </a:rPr>
              <a:t>soothe, excite, relax, stimulate, meditate, calm, enlighten, frighten, give a feeling of foreboding, help you re-focus, invigorate, rejuvenate, stir your imagination, make you happy, lift your mood, restore, cure, heal, empower, stir, incite, lift your spirits, make you more alert, exhilarate, and bring about practically any emotion.</a:t>
            </a:r>
          </a:p>
          <a:p>
            <a:pPr marL="800100" lvl="1" indent="-342900" eaLnBrk="0" hangingPunct="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How music </a:t>
            </a:r>
            <a:r>
              <a:rPr kumimoji="0" lang="en-US" sz="2000" b="1" i="0" u="none" strike="noStrike" kern="0" cap="none" spc="0" normalizeH="0" baseline="0" noProof="0" dirty="0" err="1" smtClean="0">
                <a:ln>
                  <a:noFill/>
                </a:ln>
                <a:solidFill>
                  <a:schemeClr val="tx1"/>
                </a:solidFill>
                <a:effectLst/>
                <a:uLnTx/>
                <a:uFillTx/>
                <a:latin typeface="+mn-lt"/>
                <a:ea typeface="+mn-ea"/>
                <a:cs typeface="+mn-cs"/>
              </a:rPr>
              <a:t>sounds:</a:t>
            </a:r>
            <a:r>
              <a:rPr kumimoji="0" lang="en-US" sz="1600" b="0" i="0" u="none" strike="noStrike" kern="0" cap="none" spc="0" normalizeH="0" baseline="0" noProof="0" dirty="0" err="1" smtClean="0">
                <a:ln>
                  <a:noFill/>
                </a:ln>
                <a:solidFill>
                  <a:schemeClr val="tx1"/>
                </a:solidFill>
                <a:effectLst/>
                <a:uLnTx/>
                <a:uFillTx/>
                <a:latin typeface="+mn-lt"/>
              </a:rPr>
              <a:t>loud</a:t>
            </a:r>
            <a:r>
              <a:rPr kumimoji="0" lang="en-US" sz="1600" b="0" i="0" u="none" strike="noStrike" kern="0" cap="none" spc="0" normalizeH="0" baseline="0" noProof="0" dirty="0" smtClean="0">
                <a:ln>
                  <a:noFill/>
                </a:ln>
                <a:solidFill>
                  <a:schemeClr val="tx1"/>
                </a:solidFill>
                <a:effectLst/>
                <a:uLnTx/>
                <a:uFillTx/>
                <a:latin typeface="+mn-lt"/>
              </a:rPr>
              <a:t>, soft, brassy, gentle, romantic, melodious, raucous, strong, eerie, spooky, rhythmic, choppy, noisy, mellow, shrill, reedy, clear, breathy, rounded, full, thin, piercing, strident, harsh, warm, resonant, dark, bright, heavy, light, and flat</a:t>
            </a:r>
          </a:p>
          <a:p>
            <a:pPr marL="800100" lvl="1" indent="-342900" eaLnBrk="0" hangingPunct="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Kinds of music:</a:t>
            </a:r>
            <a:r>
              <a:rPr lang="en-US" sz="2000" kern="0" dirty="0" smtClean="0">
                <a:latin typeface="+mn-lt"/>
              </a:rPr>
              <a:t> </a:t>
            </a:r>
            <a:r>
              <a:rPr kumimoji="0" lang="en-US" sz="1600" b="0" i="0" u="none" strike="noStrike" kern="0" cap="none" spc="0" normalizeH="0" baseline="0" noProof="0" dirty="0" err="1" smtClean="0">
                <a:ln>
                  <a:noFill/>
                </a:ln>
                <a:solidFill>
                  <a:schemeClr val="tx1"/>
                </a:solidFill>
                <a:effectLst/>
                <a:uLnTx/>
                <a:uFillTx/>
                <a:latin typeface="+mn-lt"/>
              </a:rPr>
              <a:t>outhern</a:t>
            </a:r>
            <a:r>
              <a:rPr kumimoji="0" lang="en-US" sz="1600" b="0" i="0" u="none" strike="noStrike" kern="0" cap="none" spc="0" normalizeH="0" baseline="0" noProof="0" dirty="0" smtClean="0">
                <a:ln>
                  <a:noFill/>
                </a:ln>
                <a:solidFill>
                  <a:schemeClr val="tx1"/>
                </a:solidFill>
                <a:effectLst/>
                <a:uLnTx/>
                <a:uFillTx/>
                <a:latin typeface="+mn-lt"/>
              </a:rPr>
              <a:t>, western, country, easy listening, progressive, new age, retro, blues, choral, rhythm and blues, hip hop, instrumental, ambient, sacred, march, reggae, steel drum, organ, rock, heavy metal, disco, classical, baroque, romantic, renaissance, ceremonial, folk, bluegrass, Celtic, electronic, anthem, ballad, Hawaiian, lament, and lullaby.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advTm="18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77539"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09600"/>
            <a:ext cx="9144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p:cNvSpPr>
            <a:spLocks noGrp="1" noChangeArrowheads="1"/>
          </p:cNvSpPr>
          <p:nvPr>
            <p:ph type="title"/>
          </p:nvPr>
        </p:nvSpPr>
        <p:spPr>
          <a:xfrm>
            <a:off x="457200" y="0"/>
            <a:ext cx="8229600" cy="715962"/>
          </a:xfrm>
        </p:spPr>
        <p:txBody>
          <a:bodyPr/>
          <a:lstStyle/>
          <a:p>
            <a:pPr eaLnBrk="1" hangingPunct="1"/>
            <a:r>
              <a:rPr lang="en-US" dirty="0" smtClean="0"/>
              <a:t>Example</a:t>
            </a:r>
          </a:p>
        </p:txBody>
      </p:sp>
      <p:sp>
        <p:nvSpPr>
          <p:cNvPr id="10243" name="Rectangle 3"/>
          <p:cNvSpPr>
            <a:spLocks noGrp="1" noChangeArrowheads="1"/>
          </p:cNvSpPr>
          <p:nvPr>
            <p:ph type="body" idx="1"/>
          </p:nvPr>
        </p:nvSpPr>
        <p:spPr>
          <a:xfrm>
            <a:off x="457200" y="609600"/>
            <a:ext cx="8229600" cy="1143000"/>
          </a:xfrm>
        </p:spPr>
        <p:txBody>
          <a:bodyPr/>
          <a:lstStyle/>
          <a:p>
            <a:pPr eaLnBrk="1" hangingPunct="1"/>
            <a:r>
              <a:rPr lang="en-US" b="1" dirty="0" smtClean="0"/>
              <a:t>Cha </a:t>
            </a:r>
            <a:r>
              <a:rPr lang="en-US" b="1" dirty="0" err="1" smtClean="0"/>
              <a:t>Cha</a:t>
            </a:r>
            <a:r>
              <a:rPr lang="en-US" b="1" dirty="0" smtClean="0"/>
              <a:t> Slide</a:t>
            </a:r>
          </a:p>
          <a:p>
            <a:pPr lvl="1" eaLnBrk="1" hangingPunct="1"/>
            <a:r>
              <a:rPr lang="en-US" b="1" dirty="0" smtClean="0">
                <a:hlinkClick r:id="rId3" tooltip="DJ Casper"/>
              </a:rPr>
              <a:t>DJ Casper</a:t>
            </a:r>
            <a:r>
              <a:rPr lang="en-US" b="1" dirty="0" smtClean="0"/>
              <a:t>,</a:t>
            </a:r>
            <a:r>
              <a:rPr lang="en-US" dirty="0" smtClean="0"/>
              <a:t> 2000</a:t>
            </a:r>
          </a:p>
        </p:txBody>
      </p:sp>
      <p:sp>
        <p:nvSpPr>
          <p:cNvPr id="4" name="Content Placeholder 4"/>
          <p:cNvSpPr txBox="1">
            <a:spLocks/>
          </p:cNvSpPr>
          <p:nvPr/>
        </p:nvSpPr>
        <p:spPr>
          <a:xfrm>
            <a:off x="0" y="1905000"/>
            <a:ext cx="9144000" cy="262096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Descriptive Words for Music:</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eaLnBrk="0" hangingPunct="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The effects of music: </a:t>
            </a:r>
            <a:r>
              <a:rPr kumimoji="0" lang="en-US" sz="1600" b="0" i="0" u="none" strike="noStrike" kern="0" cap="none" spc="0" normalizeH="0" baseline="0" noProof="0" dirty="0" smtClean="0">
                <a:ln>
                  <a:noFill/>
                </a:ln>
                <a:solidFill>
                  <a:schemeClr val="tx1"/>
                </a:solidFill>
                <a:effectLst/>
                <a:uLnTx/>
                <a:uFillTx/>
                <a:latin typeface="+mn-lt"/>
              </a:rPr>
              <a:t>soothe, excite, relax, stimulate, meditate, calm, enlighten, frighten, give a feeling of foreboding, help you re-focus, invigorate, rejuvenate, stir your imagination, make you happy, lift your mood, restore, cure, heal, empower, stir, incite, lift your spirits, make you more alert, exhilarate, and bring about practically any emotion.</a:t>
            </a:r>
          </a:p>
          <a:p>
            <a:pPr marL="800100" lvl="1" indent="-342900" eaLnBrk="0" hangingPunct="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How music sounds:</a:t>
            </a:r>
            <a:r>
              <a:rPr lang="en-US" sz="2000" kern="0" dirty="0" smtClean="0">
                <a:latin typeface="+mn-lt"/>
              </a:rPr>
              <a:t> </a:t>
            </a:r>
            <a:r>
              <a:rPr kumimoji="0" lang="en-US" sz="1600" b="0" i="0" u="none" strike="noStrike" kern="0" cap="none" spc="0" normalizeH="0" baseline="0" noProof="0" dirty="0" smtClean="0">
                <a:ln>
                  <a:noFill/>
                </a:ln>
                <a:solidFill>
                  <a:schemeClr val="tx1"/>
                </a:solidFill>
                <a:effectLst/>
                <a:uLnTx/>
                <a:uFillTx/>
                <a:latin typeface="+mn-lt"/>
              </a:rPr>
              <a:t>loud, soft, brassy, gentle, romantic, melodious, raucous, strong, eerie, spooky, rhythmic, choppy, noisy, mellow, shrill, reedy, clear, breathy, rounded, full, thin, piercing, strident, harsh, warm, resonant, dark, bright, heavy, light, and flat</a:t>
            </a:r>
          </a:p>
          <a:p>
            <a:pPr marL="800100" lvl="1" indent="-342900" eaLnBrk="0" hangingPunct="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Kinds of music: </a:t>
            </a:r>
            <a:r>
              <a:rPr kumimoji="0" lang="en-US" sz="1600" b="0" i="0" u="none" strike="noStrike" kern="0" cap="none" spc="0" normalizeH="0" baseline="0" noProof="0" dirty="0" smtClean="0">
                <a:ln>
                  <a:noFill/>
                </a:ln>
                <a:solidFill>
                  <a:schemeClr val="tx1"/>
                </a:solidFill>
                <a:effectLst/>
                <a:uLnTx/>
                <a:uFillTx/>
                <a:latin typeface="+mn-lt"/>
              </a:rPr>
              <a:t>southern, western, country, easy listening, progressive, new age, retro, blues, choral, rhythm and blues, hip hop, instrumental, ambient, sacred, march, reggae, steel drum, organ, rock, heavy metal, disco, classical, baroque, romantic, renaissance, ceremonial, folk, bluegrass, Celtic, electronic, anthem, ballad, Hawaiian, lament, and lullaby.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a purpose of a song change over time? </a:t>
            </a:r>
            <a:endParaRPr lang="en-US" dirty="0"/>
          </a:p>
        </p:txBody>
      </p:sp>
      <p:sp>
        <p:nvSpPr>
          <p:cNvPr id="3" name="Content Placeholder 2"/>
          <p:cNvSpPr>
            <a:spLocks noGrp="1"/>
          </p:cNvSpPr>
          <p:nvPr>
            <p:ph idx="1"/>
          </p:nvPr>
        </p:nvSpPr>
        <p:spPr>
          <a:xfrm>
            <a:off x="457200" y="4876800"/>
            <a:ext cx="8229600" cy="1249363"/>
          </a:xfrm>
        </p:spPr>
        <p:txBody>
          <a:bodyPr/>
          <a:lstStyle/>
          <a:p>
            <a:r>
              <a:rPr lang="en-US" dirty="0" smtClean="0"/>
              <a:t>As we watch the following two clips, answer the question above.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of Silence By Simon and Garfunkel </a:t>
            </a:r>
            <a:endParaRPr lang="en-US" dirty="0"/>
          </a:p>
        </p:txBody>
      </p:sp>
      <p:sp>
        <p:nvSpPr>
          <p:cNvPr id="4" name="TextBox 3"/>
          <p:cNvSpPr txBox="1"/>
          <p:nvPr/>
        </p:nvSpPr>
        <p:spPr>
          <a:xfrm>
            <a:off x="609600" y="6248400"/>
            <a:ext cx="3810000" cy="369332"/>
          </a:xfrm>
          <a:prstGeom prst="rect">
            <a:avLst/>
          </a:prstGeom>
          <a:noFill/>
        </p:spPr>
        <p:txBody>
          <a:bodyPr wrap="square" rtlCol="0">
            <a:spAutoFit/>
          </a:bodyPr>
          <a:lstStyle/>
          <a:p>
            <a:pPr algn="ctr"/>
            <a:r>
              <a:rPr lang="en-US" dirty="0" smtClean="0"/>
              <a:t>1964</a:t>
            </a:r>
            <a:endParaRPr lang="en-US" dirty="0"/>
          </a:p>
        </p:txBody>
      </p:sp>
      <p:sp>
        <p:nvSpPr>
          <p:cNvPr id="5" name="TextBox 4"/>
          <p:cNvSpPr txBox="1"/>
          <p:nvPr/>
        </p:nvSpPr>
        <p:spPr>
          <a:xfrm>
            <a:off x="4876800" y="6248400"/>
            <a:ext cx="3810000" cy="369332"/>
          </a:xfrm>
          <a:prstGeom prst="rect">
            <a:avLst/>
          </a:prstGeom>
          <a:noFill/>
        </p:spPr>
        <p:txBody>
          <a:bodyPr wrap="square" rtlCol="0">
            <a:spAutoFit/>
          </a:bodyPr>
          <a:lstStyle/>
          <a:p>
            <a:pPr algn="ctr"/>
            <a:r>
              <a:rPr lang="en-US" dirty="0" smtClean="0"/>
              <a:t>2011</a:t>
            </a:r>
            <a:endParaRPr lang="en-US" dirty="0"/>
          </a:p>
        </p:txBody>
      </p:sp>
      <p:sp>
        <p:nvSpPr>
          <p:cNvPr id="6" name="Rectangle 5"/>
          <p:cNvSpPr/>
          <p:nvPr/>
        </p:nvSpPr>
        <p:spPr>
          <a:xfrm>
            <a:off x="152400" y="5562600"/>
            <a:ext cx="4572000" cy="646331"/>
          </a:xfrm>
          <a:prstGeom prst="rect">
            <a:avLst/>
          </a:prstGeom>
        </p:spPr>
        <p:txBody>
          <a:bodyPr>
            <a:spAutoFit/>
          </a:bodyPr>
          <a:lstStyle/>
          <a:p>
            <a:r>
              <a:rPr lang="en-US" dirty="0" smtClean="0"/>
              <a:t>http://www.youtube.com/watch?v=9hUy9ePyo6Q </a:t>
            </a:r>
          </a:p>
        </p:txBody>
      </p:sp>
      <p:pic>
        <p:nvPicPr>
          <p:cNvPr id="1029" name="Picture 5" descr="http://ecx.images-amazon.com/images/I/61a7llV%2BldL._SL500_AA300_.jpg"/>
          <p:cNvPicPr>
            <a:picLocks noChangeAspect="1" noChangeArrowheads="1"/>
          </p:cNvPicPr>
          <p:nvPr/>
        </p:nvPicPr>
        <p:blipFill>
          <a:blip r:embed="rId3" cstate="print"/>
          <a:srcRect/>
          <a:stretch>
            <a:fillRect/>
          </a:stretch>
        </p:blipFill>
        <p:spPr bwMode="auto">
          <a:xfrm>
            <a:off x="228600" y="1524000"/>
            <a:ext cx="3962400" cy="3962400"/>
          </a:xfrm>
          <a:prstGeom prst="rect">
            <a:avLst/>
          </a:prstGeom>
          <a:noFill/>
        </p:spPr>
      </p:pic>
      <p:pic>
        <p:nvPicPr>
          <p:cNvPr id="1031" name="Picture 7" descr="http://cbswomc.files.wordpress.com/2011/09/simon2_opt.jpg?w=385&amp;h=240&amp;crop=1"/>
          <p:cNvPicPr>
            <a:picLocks noChangeAspect="1" noChangeArrowheads="1"/>
          </p:cNvPicPr>
          <p:nvPr/>
        </p:nvPicPr>
        <p:blipFill>
          <a:blip r:embed="rId4" cstate="print"/>
          <a:srcRect/>
          <a:stretch>
            <a:fillRect/>
          </a:stretch>
        </p:blipFill>
        <p:spPr bwMode="auto">
          <a:xfrm>
            <a:off x="4495800" y="2286000"/>
            <a:ext cx="4321477" cy="2743200"/>
          </a:xfrm>
          <a:prstGeom prst="rect">
            <a:avLst/>
          </a:prstGeom>
          <a:noFill/>
        </p:spPr>
      </p:pic>
      <p:sp>
        <p:nvSpPr>
          <p:cNvPr id="8" name="Rectangle 7"/>
          <p:cNvSpPr/>
          <p:nvPr/>
        </p:nvSpPr>
        <p:spPr>
          <a:xfrm>
            <a:off x="4572000" y="5257800"/>
            <a:ext cx="4572000" cy="646331"/>
          </a:xfrm>
          <a:prstGeom prst="rect">
            <a:avLst/>
          </a:prstGeom>
        </p:spPr>
        <p:txBody>
          <a:bodyPr>
            <a:spAutoFit/>
          </a:bodyPr>
          <a:lstStyle/>
          <a:p>
            <a:r>
              <a:rPr lang="en-US" dirty="0" smtClean="0"/>
              <a:t>http://www.youtube.com/watch?v=3np0DMxXKzM</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lstStyle/>
          <a:p>
            <a:r>
              <a:rPr lang="en-US" sz="3200" dirty="0" smtClean="0"/>
              <a:t>Sound of Silence- Lyrics</a:t>
            </a:r>
            <a:endParaRPr lang="en-US" sz="3200" dirty="0"/>
          </a:p>
        </p:txBody>
      </p:sp>
      <p:sp>
        <p:nvSpPr>
          <p:cNvPr id="3" name="Content Placeholder 2"/>
          <p:cNvSpPr>
            <a:spLocks noGrp="1"/>
          </p:cNvSpPr>
          <p:nvPr>
            <p:ph idx="1"/>
          </p:nvPr>
        </p:nvSpPr>
        <p:spPr>
          <a:xfrm>
            <a:off x="0" y="457200"/>
            <a:ext cx="9144000" cy="6248400"/>
          </a:xfrm>
        </p:spPr>
        <p:txBody>
          <a:bodyPr/>
          <a:lstStyle/>
          <a:p>
            <a:r>
              <a:rPr lang="en-US" sz="1800" dirty="0" smtClean="0"/>
              <a:t>Hello darkness, my old friend, I've come with talk with you again</a:t>
            </a:r>
            <a:br>
              <a:rPr lang="en-US" sz="1800" dirty="0" smtClean="0"/>
            </a:br>
            <a:r>
              <a:rPr lang="en-US" sz="1800" dirty="0" smtClean="0"/>
              <a:t>Because a vision softly creeping, left its seeds while I was sleeping</a:t>
            </a:r>
            <a:br>
              <a:rPr lang="en-US" sz="1800" dirty="0" smtClean="0"/>
            </a:br>
            <a:r>
              <a:rPr lang="en-US" sz="1800" dirty="0" smtClean="0"/>
              <a:t>And the vision that was planted in my brain, still remains</a:t>
            </a:r>
            <a:br>
              <a:rPr lang="en-US" sz="1800" dirty="0" smtClean="0"/>
            </a:br>
            <a:r>
              <a:rPr lang="en-US" sz="1800" dirty="0" smtClean="0"/>
              <a:t>Within the sound of silence</a:t>
            </a:r>
            <a:br>
              <a:rPr lang="en-US" sz="1800" dirty="0" smtClean="0"/>
            </a:br>
            <a:r>
              <a:rPr lang="en-US" sz="1800" dirty="0" smtClean="0"/>
              <a:t/>
            </a:r>
            <a:br>
              <a:rPr lang="en-US" sz="1800" dirty="0" smtClean="0"/>
            </a:br>
            <a:r>
              <a:rPr lang="en-US" sz="1800" dirty="0" smtClean="0"/>
              <a:t>In restless dreams I walked alone, narrow streets of cobblestone</a:t>
            </a:r>
            <a:br>
              <a:rPr lang="en-US" sz="1800" dirty="0" smtClean="0"/>
            </a:br>
            <a:r>
              <a:rPr lang="en-US" sz="1800" dirty="0" smtClean="0"/>
              <a:t>Neath the halo of a streetlamp, I turned my collar to the cold and damp</a:t>
            </a:r>
            <a:br>
              <a:rPr lang="en-US" sz="1800" dirty="0" smtClean="0"/>
            </a:br>
            <a:r>
              <a:rPr lang="en-US" sz="1800" dirty="0" smtClean="0"/>
              <a:t>When my eyes were stabbed by the flash of a neon light, split the night</a:t>
            </a:r>
            <a:br>
              <a:rPr lang="en-US" sz="1800" dirty="0" smtClean="0"/>
            </a:br>
            <a:r>
              <a:rPr lang="en-US" sz="1800" dirty="0" smtClean="0"/>
              <a:t>And touched the sound of silence</a:t>
            </a:r>
            <a:br>
              <a:rPr lang="en-US" sz="1800" dirty="0" smtClean="0"/>
            </a:br>
            <a:r>
              <a:rPr lang="en-US" sz="1800" dirty="0" smtClean="0"/>
              <a:t/>
            </a:r>
            <a:br>
              <a:rPr lang="en-US" sz="1800" dirty="0" smtClean="0"/>
            </a:br>
            <a:r>
              <a:rPr lang="en-US" sz="1800" dirty="0" smtClean="0"/>
              <a:t>And in the naked light I saw, ten thousand people, maybe more</a:t>
            </a:r>
            <a:br>
              <a:rPr lang="en-US" sz="1800" dirty="0" smtClean="0"/>
            </a:br>
            <a:r>
              <a:rPr lang="en-US" sz="1800" dirty="0" smtClean="0"/>
              <a:t>People talking without speaking, people hearing without listening</a:t>
            </a:r>
            <a:br>
              <a:rPr lang="en-US" sz="1800" dirty="0" smtClean="0"/>
            </a:br>
            <a:r>
              <a:rPr lang="en-US" sz="1800" dirty="0" smtClean="0"/>
              <a:t>People writing songs that voices never shared, and no one dared</a:t>
            </a:r>
            <a:br>
              <a:rPr lang="en-US" sz="1800" dirty="0" smtClean="0"/>
            </a:br>
            <a:r>
              <a:rPr lang="en-US" sz="1800" dirty="0" smtClean="0"/>
              <a:t>To stir the sound of silence</a:t>
            </a:r>
            <a:br>
              <a:rPr lang="en-US" sz="1800" dirty="0" smtClean="0"/>
            </a:br>
            <a:r>
              <a:rPr lang="en-US" sz="1800" dirty="0" smtClean="0"/>
              <a:t/>
            </a:r>
            <a:br>
              <a:rPr lang="en-US" sz="1800" dirty="0" smtClean="0"/>
            </a:br>
            <a:r>
              <a:rPr lang="en-US" sz="1800" dirty="0" smtClean="0"/>
              <a:t>Fool, said I, you do not know, silence, like a cancer, grows</a:t>
            </a:r>
            <a:br>
              <a:rPr lang="en-US" sz="1800" dirty="0" smtClean="0"/>
            </a:br>
            <a:r>
              <a:rPr lang="en-US" sz="1800" dirty="0" smtClean="0"/>
              <a:t>Hear my words and I might teach you, take my arms then I might reach you</a:t>
            </a:r>
            <a:br>
              <a:rPr lang="en-US" sz="1800" dirty="0" smtClean="0"/>
            </a:br>
            <a:r>
              <a:rPr lang="en-US" sz="1800" dirty="0" smtClean="0"/>
              <a:t>But my words, like silent raindrops fell, and echoed in the wells of silence</a:t>
            </a:r>
            <a:br>
              <a:rPr lang="en-US" sz="1800" dirty="0" smtClean="0"/>
            </a:br>
            <a:r>
              <a:rPr lang="en-US" sz="1800" dirty="0" smtClean="0"/>
              <a:t/>
            </a:r>
            <a:br>
              <a:rPr lang="en-US" sz="1800" dirty="0" smtClean="0"/>
            </a:br>
            <a:r>
              <a:rPr lang="en-US" sz="1800" dirty="0" smtClean="0"/>
              <a:t>And the people bowed and prayed to the neon god they'd made</a:t>
            </a:r>
            <a:br>
              <a:rPr lang="en-US" sz="1800" dirty="0" smtClean="0"/>
            </a:br>
            <a:r>
              <a:rPr lang="en-US" sz="1800" dirty="0" smtClean="0"/>
              <a:t>And the sign flashed its warning in the words that it was forming</a:t>
            </a:r>
            <a:br>
              <a:rPr lang="en-US" sz="1800" dirty="0" smtClean="0"/>
            </a:br>
            <a:r>
              <a:rPr lang="en-US" sz="1800" dirty="0" smtClean="0"/>
              <a:t>And the sign said the words of the prophets are written on the subway walls</a:t>
            </a:r>
            <a:br>
              <a:rPr lang="en-US" sz="1800" dirty="0" smtClean="0"/>
            </a:br>
            <a:r>
              <a:rPr lang="en-US" sz="1800" dirty="0" smtClean="0"/>
              <a:t>And tenement halls, and whispered in the sounds of silence</a:t>
            </a:r>
            <a:r>
              <a:rPr lang="en-US" sz="2800" dirty="0" smtClean="0"/>
              <a:t/>
            </a:r>
            <a:br>
              <a:rPr lang="en-US" sz="28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Going On By Marvin Gaye</a:t>
            </a:r>
            <a:endParaRPr lang="en-US" dirty="0"/>
          </a:p>
        </p:txBody>
      </p:sp>
      <p:sp>
        <p:nvSpPr>
          <p:cNvPr id="4" name="TextBox 3"/>
          <p:cNvSpPr txBox="1"/>
          <p:nvPr/>
        </p:nvSpPr>
        <p:spPr>
          <a:xfrm>
            <a:off x="533400" y="6172200"/>
            <a:ext cx="3810000" cy="369332"/>
          </a:xfrm>
          <a:prstGeom prst="rect">
            <a:avLst/>
          </a:prstGeom>
          <a:noFill/>
        </p:spPr>
        <p:txBody>
          <a:bodyPr wrap="square" rtlCol="0">
            <a:spAutoFit/>
          </a:bodyPr>
          <a:lstStyle/>
          <a:p>
            <a:pPr algn="ctr"/>
            <a:r>
              <a:rPr lang="en-US" dirty="0" smtClean="0"/>
              <a:t>1971</a:t>
            </a:r>
            <a:endParaRPr lang="en-US" dirty="0"/>
          </a:p>
        </p:txBody>
      </p:sp>
      <p:sp>
        <p:nvSpPr>
          <p:cNvPr id="5" name="TextBox 4"/>
          <p:cNvSpPr txBox="1"/>
          <p:nvPr/>
        </p:nvSpPr>
        <p:spPr>
          <a:xfrm>
            <a:off x="4876800" y="6172200"/>
            <a:ext cx="3810000" cy="369332"/>
          </a:xfrm>
          <a:prstGeom prst="rect">
            <a:avLst/>
          </a:prstGeom>
          <a:noFill/>
        </p:spPr>
        <p:txBody>
          <a:bodyPr wrap="square" rtlCol="0">
            <a:spAutoFit/>
          </a:bodyPr>
          <a:lstStyle/>
          <a:p>
            <a:pPr algn="ctr"/>
            <a:r>
              <a:rPr lang="en-US" dirty="0" smtClean="0"/>
              <a:t>2001</a:t>
            </a:r>
            <a:endParaRPr lang="en-US" dirty="0"/>
          </a:p>
        </p:txBody>
      </p:sp>
      <p:pic>
        <p:nvPicPr>
          <p:cNvPr id="2054" name="Picture 6" descr="http://ecx.images-amazon.com/images/I/514-w-WzPAL._SL500_AA300_.jpg"/>
          <p:cNvPicPr>
            <a:picLocks noChangeAspect="1" noChangeArrowheads="1"/>
          </p:cNvPicPr>
          <p:nvPr/>
        </p:nvPicPr>
        <p:blipFill>
          <a:blip r:embed="rId3" cstate="print"/>
          <a:srcRect/>
          <a:stretch>
            <a:fillRect/>
          </a:stretch>
        </p:blipFill>
        <p:spPr bwMode="auto">
          <a:xfrm>
            <a:off x="228600" y="1524000"/>
            <a:ext cx="4191000" cy="4191000"/>
          </a:xfrm>
          <a:prstGeom prst="rect">
            <a:avLst/>
          </a:prstGeom>
          <a:noFill/>
        </p:spPr>
      </p:pic>
      <p:sp>
        <p:nvSpPr>
          <p:cNvPr id="6" name="Rectangle 5"/>
          <p:cNvSpPr/>
          <p:nvPr/>
        </p:nvSpPr>
        <p:spPr>
          <a:xfrm>
            <a:off x="0" y="5715000"/>
            <a:ext cx="4572000" cy="646331"/>
          </a:xfrm>
          <a:prstGeom prst="rect">
            <a:avLst/>
          </a:prstGeom>
        </p:spPr>
        <p:txBody>
          <a:bodyPr>
            <a:spAutoFit/>
          </a:bodyPr>
          <a:lstStyle/>
          <a:p>
            <a:r>
              <a:rPr lang="en-US" dirty="0" smtClean="0"/>
              <a:t>http://www.youtube.com/watch?v=GDb4Ss9OJ64 </a:t>
            </a:r>
            <a:endParaRPr lang="en-US" dirty="0"/>
          </a:p>
        </p:txBody>
      </p:sp>
      <p:pic>
        <p:nvPicPr>
          <p:cNvPr id="2056" name="Picture 8" descr="http://static.rateyourmusic.com/album_images/888bc6927ff7cfc5dc7c2a045825f675/1012173.jpg"/>
          <p:cNvPicPr>
            <a:picLocks noChangeAspect="1" noChangeArrowheads="1"/>
          </p:cNvPicPr>
          <p:nvPr/>
        </p:nvPicPr>
        <p:blipFill>
          <a:blip r:embed="rId4" cstate="print"/>
          <a:srcRect/>
          <a:stretch>
            <a:fillRect/>
          </a:stretch>
        </p:blipFill>
        <p:spPr bwMode="auto">
          <a:xfrm>
            <a:off x="4648200" y="1524000"/>
            <a:ext cx="4114800" cy="4114800"/>
          </a:xfrm>
          <a:prstGeom prst="rect">
            <a:avLst/>
          </a:prstGeom>
          <a:noFill/>
        </p:spPr>
      </p:pic>
      <p:sp>
        <p:nvSpPr>
          <p:cNvPr id="8" name="Rectangle 7"/>
          <p:cNvSpPr/>
          <p:nvPr/>
        </p:nvSpPr>
        <p:spPr>
          <a:xfrm>
            <a:off x="4572000" y="5562600"/>
            <a:ext cx="4572000" cy="646331"/>
          </a:xfrm>
          <a:prstGeom prst="rect">
            <a:avLst/>
          </a:prstGeom>
        </p:spPr>
        <p:txBody>
          <a:bodyPr>
            <a:spAutoFit/>
          </a:bodyPr>
          <a:lstStyle/>
          <a:p>
            <a:r>
              <a:rPr lang="en-US" dirty="0" smtClean="0"/>
              <a:t>http://www.youtube.com/watch?v=OyTy9ns894M&amp;feature=related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txBody>
          <a:bodyPr/>
          <a:lstStyle/>
          <a:p>
            <a:r>
              <a:rPr lang="en-US" sz="3600" dirty="0" smtClean="0"/>
              <a:t>Lyric Sample: What’s Going On</a:t>
            </a:r>
            <a:endParaRPr lang="en-US" sz="3600" dirty="0"/>
          </a:p>
        </p:txBody>
      </p:sp>
      <p:sp>
        <p:nvSpPr>
          <p:cNvPr id="4" name="Content Placeholder 3"/>
          <p:cNvSpPr>
            <a:spLocks noGrp="1"/>
          </p:cNvSpPr>
          <p:nvPr>
            <p:ph sz="half" idx="1"/>
          </p:nvPr>
        </p:nvSpPr>
        <p:spPr>
          <a:xfrm>
            <a:off x="0" y="838200"/>
            <a:ext cx="4419600" cy="6019800"/>
          </a:xfrm>
        </p:spPr>
        <p:txBody>
          <a:bodyPr/>
          <a:lstStyle/>
          <a:p>
            <a:r>
              <a:rPr lang="en-US" sz="1800" dirty="0" smtClean="0"/>
              <a:t>Mother, mother</a:t>
            </a:r>
            <a:br>
              <a:rPr lang="en-US" sz="1800" dirty="0" smtClean="0"/>
            </a:br>
            <a:r>
              <a:rPr lang="en-US" sz="1800" dirty="0" smtClean="0"/>
              <a:t>There's too many of you crying</a:t>
            </a:r>
            <a:br>
              <a:rPr lang="en-US" sz="1800" dirty="0" smtClean="0"/>
            </a:br>
            <a:r>
              <a:rPr lang="en-US" sz="1800" dirty="0" smtClean="0"/>
              <a:t>Brother, brother, brother</a:t>
            </a:r>
            <a:br>
              <a:rPr lang="en-US" sz="1800" dirty="0" smtClean="0"/>
            </a:br>
            <a:r>
              <a:rPr lang="en-US" sz="1800" dirty="0" smtClean="0"/>
              <a:t>There's far too many of you dying</a:t>
            </a:r>
            <a:br>
              <a:rPr lang="en-US" sz="1800" dirty="0" smtClean="0"/>
            </a:br>
            <a:r>
              <a:rPr lang="en-US" sz="1800" dirty="0" smtClean="0"/>
              <a:t>You know we've got to find a way</a:t>
            </a:r>
            <a:br>
              <a:rPr lang="en-US" sz="1800" dirty="0" smtClean="0"/>
            </a:br>
            <a:r>
              <a:rPr lang="en-US" sz="1800" dirty="0" smtClean="0"/>
              <a:t>To bring some </a:t>
            </a:r>
            <a:r>
              <a:rPr lang="en-US" sz="1800" dirty="0" err="1" smtClean="0"/>
              <a:t>lovin</a:t>
            </a:r>
            <a:r>
              <a:rPr lang="en-US" sz="1800" dirty="0" smtClean="0"/>
              <a:t>' here today - </a:t>
            </a:r>
            <a:r>
              <a:rPr lang="en-US" sz="1800" dirty="0" err="1" smtClean="0"/>
              <a:t>Ya</a:t>
            </a:r>
            <a:r>
              <a:rPr lang="en-US" sz="1800" dirty="0" smtClean="0"/>
              <a:t/>
            </a:r>
            <a:br>
              <a:rPr lang="en-US" sz="1800" dirty="0" smtClean="0"/>
            </a:br>
            <a:r>
              <a:rPr lang="en-US" sz="1800" dirty="0" smtClean="0"/>
              <a:t/>
            </a:r>
            <a:br>
              <a:rPr lang="en-US" sz="1800" dirty="0" smtClean="0"/>
            </a:br>
            <a:r>
              <a:rPr lang="en-US" sz="1800" dirty="0" smtClean="0"/>
              <a:t>Father, father</a:t>
            </a:r>
            <a:br>
              <a:rPr lang="en-US" sz="1800" dirty="0" smtClean="0"/>
            </a:br>
            <a:r>
              <a:rPr lang="en-US" sz="1800" dirty="0" smtClean="0"/>
              <a:t>We don't need to escalate</a:t>
            </a:r>
            <a:br>
              <a:rPr lang="en-US" sz="1800" dirty="0" smtClean="0"/>
            </a:br>
            <a:r>
              <a:rPr lang="en-US" sz="1800" dirty="0" smtClean="0"/>
              <a:t>You see, war is not the answer</a:t>
            </a:r>
            <a:br>
              <a:rPr lang="en-US" sz="1800" dirty="0" smtClean="0"/>
            </a:br>
            <a:r>
              <a:rPr lang="en-US" sz="1800" dirty="0" smtClean="0"/>
              <a:t>For only love can conquer hate</a:t>
            </a:r>
            <a:br>
              <a:rPr lang="en-US" sz="1800" dirty="0" smtClean="0"/>
            </a:br>
            <a:r>
              <a:rPr lang="en-US" sz="1800" dirty="0" smtClean="0"/>
              <a:t>You know we've got to find a way</a:t>
            </a:r>
            <a:br>
              <a:rPr lang="en-US" sz="1800" dirty="0" smtClean="0"/>
            </a:br>
            <a:r>
              <a:rPr lang="en-US" sz="1800" dirty="0" smtClean="0"/>
              <a:t>To bring some </a:t>
            </a:r>
            <a:r>
              <a:rPr lang="en-US" sz="1800" dirty="0" err="1" smtClean="0"/>
              <a:t>lovin</a:t>
            </a:r>
            <a:r>
              <a:rPr lang="en-US" sz="1800" dirty="0" smtClean="0"/>
              <a:t>' here today</a:t>
            </a:r>
            <a:br>
              <a:rPr lang="en-US" sz="1800" dirty="0" smtClean="0"/>
            </a:br>
            <a:r>
              <a:rPr lang="en-US" sz="1800" dirty="0" smtClean="0"/>
              <a:t/>
            </a:r>
            <a:br>
              <a:rPr lang="en-US" sz="1800" dirty="0" smtClean="0"/>
            </a:br>
            <a:r>
              <a:rPr lang="en-US" sz="1800" dirty="0" smtClean="0"/>
              <a:t>Picket lines and picket signs</a:t>
            </a:r>
            <a:br>
              <a:rPr lang="en-US" sz="1800" dirty="0" smtClean="0"/>
            </a:br>
            <a:r>
              <a:rPr lang="en-US" sz="1800" dirty="0" smtClean="0"/>
              <a:t>Don't punish me with brutality</a:t>
            </a:r>
            <a:br>
              <a:rPr lang="en-US" sz="1800" dirty="0" smtClean="0"/>
            </a:br>
            <a:r>
              <a:rPr lang="en-US" sz="1800" dirty="0" smtClean="0"/>
              <a:t>Talk to me, so you can see</a:t>
            </a:r>
            <a:br>
              <a:rPr lang="en-US" sz="1800" dirty="0" smtClean="0"/>
            </a:br>
            <a:r>
              <a:rPr lang="en-US" sz="1800" dirty="0" smtClean="0"/>
              <a:t>Oh, what's going on</a:t>
            </a:r>
            <a:br>
              <a:rPr lang="en-US" sz="1800" dirty="0" smtClean="0"/>
            </a:br>
            <a:r>
              <a:rPr lang="en-US" sz="1800" dirty="0" smtClean="0"/>
              <a:t>What's going on</a:t>
            </a:r>
            <a:br>
              <a:rPr lang="en-US" sz="1800" dirty="0" smtClean="0"/>
            </a:br>
            <a:r>
              <a:rPr lang="en-US" sz="1800" dirty="0" err="1" smtClean="0"/>
              <a:t>Ya</a:t>
            </a:r>
            <a:r>
              <a:rPr lang="en-US" sz="1800" dirty="0" smtClean="0"/>
              <a:t>, what's going on</a:t>
            </a:r>
            <a:br>
              <a:rPr lang="en-US" sz="1800" dirty="0" smtClean="0"/>
            </a:br>
            <a:r>
              <a:rPr lang="en-US" sz="1800" dirty="0" smtClean="0"/>
              <a:t>Ah, what's going on</a:t>
            </a:r>
            <a:endParaRPr lang="en-US" sz="1800" dirty="0"/>
          </a:p>
        </p:txBody>
      </p:sp>
      <p:sp>
        <p:nvSpPr>
          <p:cNvPr id="5" name="Content Placeholder 4"/>
          <p:cNvSpPr>
            <a:spLocks noGrp="1"/>
          </p:cNvSpPr>
          <p:nvPr>
            <p:ph sz="half" idx="2"/>
          </p:nvPr>
        </p:nvSpPr>
        <p:spPr>
          <a:xfrm>
            <a:off x="4191000" y="685800"/>
            <a:ext cx="4953000" cy="6172200"/>
          </a:xfrm>
        </p:spPr>
        <p:txBody>
          <a:bodyPr/>
          <a:lstStyle/>
          <a:p>
            <a:r>
              <a:rPr lang="en-US" sz="1800" i="1" dirty="0" smtClean="0"/>
              <a:t>[</a:t>
            </a:r>
            <a:r>
              <a:rPr lang="en-US" sz="1800" i="1" dirty="0" err="1" smtClean="0"/>
              <a:t>Ja</a:t>
            </a:r>
            <a:r>
              <a:rPr lang="en-US" sz="1800" i="1" dirty="0" smtClean="0"/>
              <a:t> Rule:]</a:t>
            </a:r>
            <a:r>
              <a:rPr lang="en-US" sz="1800" dirty="0" smtClean="0"/>
              <a:t/>
            </a:r>
            <a:br>
              <a:rPr lang="en-US" sz="1800" dirty="0" smtClean="0"/>
            </a:br>
            <a:r>
              <a:rPr lang="en-US" sz="1800" dirty="0" smtClean="0"/>
              <a:t>What's going on in a world filled with pain</a:t>
            </a:r>
            <a:br>
              <a:rPr lang="en-US" sz="1800" dirty="0" smtClean="0"/>
            </a:br>
            <a:r>
              <a:rPr lang="en-US" sz="1800" dirty="0" smtClean="0"/>
              <a:t>Where's the love for which we pray</a:t>
            </a:r>
            <a:br>
              <a:rPr lang="en-US" sz="1800" dirty="0" smtClean="0"/>
            </a:br>
            <a:r>
              <a:rPr lang="en-US" sz="1800" dirty="0" smtClean="0"/>
              <a:t>What's going on</a:t>
            </a:r>
            <a:br>
              <a:rPr lang="en-US" sz="1800" dirty="0" smtClean="0"/>
            </a:br>
            <a:r>
              <a:rPr lang="en-US" sz="1800" dirty="0" smtClean="0"/>
              <a:t>When our children can't play</a:t>
            </a:r>
            <a:br>
              <a:rPr lang="en-US" sz="1800" dirty="0" smtClean="0"/>
            </a:br>
            <a:r>
              <a:rPr lang="en-US" sz="1800" dirty="0" smtClean="0"/>
              <a:t>Homeless can't eat</a:t>
            </a:r>
            <a:br>
              <a:rPr lang="en-US" sz="1800" dirty="0" smtClean="0"/>
            </a:br>
            <a:r>
              <a:rPr lang="en-US" sz="1800" dirty="0" smtClean="0"/>
              <a:t>There's got to be a better way</a:t>
            </a:r>
            <a:br>
              <a:rPr lang="en-US" sz="1800" dirty="0" smtClean="0"/>
            </a:br>
            <a:r>
              <a:rPr lang="en-US" sz="1800" dirty="0" smtClean="0"/>
              <a:t>What's going on</a:t>
            </a:r>
            <a:br>
              <a:rPr lang="en-US" sz="1800" dirty="0" smtClean="0"/>
            </a:br>
            <a:r>
              <a:rPr lang="en-US" sz="1800" dirty="0" smtClean="0"/>
              <a:t>When we politically blind</a:t>
            </a:r>
            <a:br>
              <a:rPr lang="en-US" sz="1800" dirty="0" smtClean="0"/>
            </a:br>
            <a:r>
              <a:rPr lang="en-US" sz="1800" dirty="0" smtClean="0"/>
              <a:t>Can't see the signs of endangered times</a:t>
            </a:r>
            <a:br>
              <a:rPr lang="en-US" sz="1800" dirty="0" smtClean="0"/>
            </a:br>
            <a:r>
              <a:rPr lang="en-US" sz="1800" dirty="0" smtClean="0"/>
              <a:t>What's going on </a:t>
            </a:r>
            <a:br>
              <a:rPr lang="en-US" sz="1800" dirty="0" smtClean="0"/>
            </a:br>
            <a:r>
              <a:rPr lang="en-US" sz="1800" dirty="0" smtClean="0"/>
              <a:t/>
            </a:r>
            <a:br>
              <a:rPr lang="en-US" sz="1800" dirty="0" smtClean="0"/>
            </a:br>
            <a:r>
              <a:rPr lang="en-US" sz="1800" i="1" dirty="0" smtClean="0"/>
              <a:t>[Nelly </a:t>
            </a:r>
            <a:r>
              <a:rPr lang="en-US" sz="1800" i="1" dirty="0" err="1" smtClean="0"/>
              <a:t>Furtado</a:t>
            </a:r>
            <a:r>
              <a:rPr lang="en-US" sz="1800" i="1" dirty="0" smtClean="0"/>
              <a:t>:]</a:t>
            </a:r>
            <a:r>
              <a:rPr lang="en-US" sz="1800" dirty="0" smtClean="0"/>
              <a:t/>
            </a:r>
            <a:br>
              <a:rPr lang="en-US" sz="1800" dirty="0" smtClean="0"/>
            </a:br>
            <a:r>
              <a:rPr lang="en-US" sz="1800" dirty="0" smtClean="0"/>
              <a:t>Ah tell me</a:t>
            </a:r>
            <a:br>
              <a:rPr lang="en-US" sz="1800" dirty="0" smtClean="0"/>
            </a:br>
            <a:r>
              <a:rPr lang="en-US" sz="1800" dirty="0" smtClean="0"/>
              <a:t>What's going on in the world today</a:t>
            </a:r>
            <a:br>
              <a:rPr lang="en-US" sz="1800" dirty="0" smtClean="0"/>
            </a:br>
            <a:r>
              <a:rPr lang="en-US" sz="1800" dirty="0" smtClean="0"/>
              <a:t>I'd rather be dead</a:t>
            </a:r>
            <a:br>
              <a:rPr lang="en-US" sz="1800" dirty="0" smtClean="0"/>
            </a:br>
            <a:r>
              <a:rPr lang="en-US" sz="1800" dirty="0" smtClean="0"/>
              <a:t>Than turn my head away</a:t>
            </a:r>
            <a:br>
              <a:rPr lang="en-US" sz="1800" dirty="0" smtClean="0"/>
            </a:br>
            <a:r>
              <a:rPr lang="en-US" sz="1800" dirty="0" smtClean="0"/>
              <a:t>We </a:t>
            </a:r>
            <a:r>
              <a:rPr lang="en-US" sz="1800" dirty="0" err="1" smtClean="0"/>
              <a:t>gotta</a:t>
            </a:r>
            <a:r>
              <a:rPr lang="en-US" sz="1800" dirty="0" smtClean="0"/>
              <a:t> first world vision to complete, to lift our</a:t>
            </a:r>
            <a:br>
              <a:rPr lang="en-US" sz="1800" dirty="0" smtClean="0"/>
            </a:br>
            <a:r>
              <a:rPr lang="en-US" sz="1800" dirty="0" smtClean="0"/>
              <a:t>Hands in the air and cry for a switch </a:t>
            </a:r>
            <a:br>
              <a:rPr lang="en-US" sz="1800" dirty="0" smtClean="0"/>
            </a:br>
            <a:endParaRPr lang="en-US" sz="1800" dirty="0" smtClean="0"/>
          </a:p>
          <a:p>
            <a:r>
              <a:rPr lang="en-US" sz="1800" b="1" dirty="0" smtClean="0"/>
              <a:t>All Star Version</a:t>
            </a:r>
            <a:r>
              <a:rPr lang="en-US" sz="1800" dirty="0" smtClean="0"/>
              <a:t/>
            </a:r>
            <a:br>
              <a:rPr lang="en-US" sz="18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Candle in the Wind By Elton John</a:t>
            </a:r>
            <a:endParaRPr lang="en-US" dirty="0"/>
          </a:p>
        </p:txBody>
      </p:sp>
      <p:sp>
        <p:nvSpPr>
          <p:cNvPr id="4" name="TextBox 3"/>
          <p:cNvSpPr txBox="1"/>
          <p:nvPr/>
        </p:nvSpPr>
        <p:spPr>
          <a:xfrm>
            <a:off x="304800" y="6172200"/>
            <a:ext cx="3810000" cy="369332"/>
          </a:xfrm>
          <a:prstGeom prst="rect">
            <a:avLst/>
          </a:prstGeom>
          <a:noFill/>
        </p:spPr>
        <p:txBody>
          <a:bodyPr wrap="square" rtlCol="0">
            <a:spAutoFit/>
          </a:bodyPr>
          <a:lstStyle/>
          <a:p>
            <a:pPr algn="ctr"/>
            <a:r>
              <a:rPr lang="en-US" dirty="0" smtClean="0"/>
              <a:t>1973</a:t>
            </a:r>
            <a:endParaRPr lang="en-US" dirty="0"/>
          </a:p>
        </p:txBody>
      </p:sp>
      <p:sp>
        <p:nvSpPr>
          <p:cNvPr id="5" name="TextBox 4"/>
          <p:cNvSpPr txBox="1"/>
          <p:nvPr/>
        </p:nvSpPr>
        <p:spPr>
          <a:xfrm>
            <a:off x="4876800" y="6172200"/>
            <a:ext cx="3810000" cy="369332"/>
          </a:xfrm>
          <a:prstGeom prst="rect">
            <a:avLst/>
          </a:prstGeom>
          <a:noFill/>
        </p:spPr>
        <p:txBody>
          <a:bodyPr wrap="square" rtlCol="0">
            <a:spAutoFit/>
          </a:bodyPr>
          <a:lstStyle/>
          <a:p>
            <a:pPr algn="ctr"/>
            <a:r>
              <a:rPr lang="en-US" dirty="0" smtClean="0"/>
              <a:t>1997</a:t>
            </a:r>
            <a:endParaRPr lang="en-US" dirty="0"/>
          </a:p>
        </p:txBody>
      </p:sp>
      <p:pic>
        <p:nvPicPr>
          <p:cNvPr id="3077" name="Picture 5" descr="http://static.rateyourmusic.com/album_images/s2704251.jpg"/>
          <p:cNvPicPr>
            <a:picLocks noChangeAspect="1" noChangeArrowheads="1"/>
          </p:cNvPicPr>
          <p:nvPr/>
        </p:nvPicPr>
        <p:blipFill>
          <a:blip r:embed="rId3" cstate="print"/>
          <a:srcRect/>
          <a:stretch>
            <a:fillRect/>
          </a:stretch>
        </p:blipFill>
        <p:spPr bwMode="auto">
          <a:xfrm>
            <a:off x="762000" y="1524000"/>
            <a:ext cx="3352800" cy="3375302"/>
          </a:xfrm>
          <a:prstGeom prst="rect">
            <a:avLst/>
          </a:prstGeom>
          <a:noFill/>
        </p:spPr>
      </p:pic>
      <p:sp>
        <p:nvSpPr>
          <p:cNvPr id="6" name="Rectangle 5"/>
          <p:cNvSpPr/>
          <p:nvPr/>
        </p:nvSpPr>
        <p:spPr>
          <a:xfrm>
            <a:off x="0" y="5105400"/>
            <a:ext cx="4572000" cy="646331"/>
          </a:xfrm>
          <a:prstGeom prst="rect">
            <a:avLst/>
          </a:prstGeom>
        </p:spPr>
        <p:txBody>
          <a:bodyPr>
            <a:spAutoFit/>
          </a:bodyPr>
          <a:lstStyle/>
          <a:p>
            <a:r>
              <a:rPr lang="en-US" dirty="0" smtClean="0"/>
              <a:t>http://www.youtube.com/watch?v=Uvux60fqNU8 </a:t>
            </a:r>
            <a:endParaRPr lang="en-US" dirty="0"/>
          </a:p>
        </p:txBody>
      </p:sp>
      <p:pic>
        <p:nvPicPr>
          <p:cNvPr id="3079" name="Picture 7" descr="http://ecx.images-amazon.com/images/I/41YQQ0Q86ZL._SL500_AA300_.jpg"/>
          <p:cNvPicPr>
            <a:picLocks noChangeAspect="1" noChangeArrowheads="1"/>
          </p:cNvPicPr>
          <p:nvPr/>
        </p:nvPicPr>
        <p:blipFill>
          <a:blip r:embed="rId4" cstate="print"/>
          <a:srcRect/>
          <a:stretch>
            <a:fillRect/>
          </a:stretch>
        </p:blipFill>
        <p:spPr bwMode="auto">
          <a:xfrm>
            <a:off x="4724400" y="1524000"/>
            <a:ext cx="4038600" cy="4038600"/>
          </a:xfrm>
          <a:prstGeom prst="rect">
            <a:avLst/>
          </a:prstGeom>
          <a:noFill/>
        </p:spPr>
      </p:pic>
      <p:sp>
        <p:nvSpPr>
          <p:cNvPr id="8" name="Rectangle 7"/>
          <p:cNvSpPr/>
          <p:nvPr/>
        </p:nvSpPr>
        <p:spPr>
          <a:xfrm>
            <a:off x="4572000" y="5562600"/>
            <a:ext cx="4572000" cy="646331"/>
          </a:xfrm>
          <a:prstGeom prst="rect">
            <a:avLst/>
          </a:prstGeom>
        </p:spPr>
        <p:txBody>
          <a:bodyPr>
            <a:spAutoFit/>
          </a:bodyPr>
          <a:lstStyle/>
          <a:p>
            <a:r>
              <a:rPr lang="en-US" dirty="0" smtClean="0"/>
              <a:t>http://www.youtube.com/watch?v=wdrRLTgavus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Opener</a:t>
            </a:r>
            <a:br>
              <a:rPr lang="en-US" dirty="0" smtClean="0"/>
            </a:br>
            <a:r>
              <a:rPr lang="en-US" sz="2800" dirty="0" smtClean="0"/>
              <a:t>Complete the following chart on your own paper:</a:t>
            </a:r>
            <a:endParaRPr lang="en-US" sz="2800" dirty="0"/>
          </a:p>
        </p:txBody>
      </p:sp>
      <p:graphicFrame>
        <p:nvGraphicFramePr>
          <p:cNvPr id="4" name="Table 3"/>
          <p:cNvGraphicFramePr>
            <a:graphicFrameLocks noGrp="1"/>
          </p:cNvGraphicFramePr>
          <p:nvPr/>
        </p:nvGraphicFramePr>
        <p:xfrm>
          <a:off x="228600" y="1447800"/>
          <a:ext cx="8534400" cy="3312160"/>
        </p:xfrm>
        <a:graphic>
          <a:graphicData uri="http://schemas.openxmlformats.org/drawingml/2006/table">
            <a:tbl>
              <a:tblPr firstRow="1" bandRow="1">
                <a:tableStyleId>{5C22544A-7EE6-4342-B048-85BDC9FD1C3A}</a:tableStyleId>
              </a:tblPr>
              <a:tblGrid>
                <a:gridCol w="2133600"/>
                <a:gridCol w="2133600"/>
                <a:gridCol w="2133600"/>
                <a:gridCol w="2133600"/>
              </a:tblGrid>
              <a:tr h="370840">
                <a:tc>
                  <a:txBody>
                    <a:bodyPr/>
                    <a:lstStyle/>
                    <a:p>
                      <a:r>
                        <a:rPr lang="en-US" b="1" dirty="0" smtClean="0">
                          <a:solidFill>
                            <a:schemeClr val="tx1"/>
                          </a:solidFill>
                        </a:rPr>
                        <a:t>Item</a:t>
                      </a:r>
                      <a:endParaRPr lang="en-US" b="1" dirty="0">
                        <a:solidFill>
                          <a:schemeClr val="tx1"/>
                        </a:solidFill>
                      </a:endParaRPr>
                    </a:p>
                  </a:txBody>
                  <a:tcPr/>
                </a:tc>
                <a:tc>
                  <a:txBody>
                    <a:bodyPr/>
                    <a:lstStyle/>
                    <a:p>
                      <a:r>
                        <a:rPr lang="en-US" dirty="0" smtClean="0">
                          <a:solidFill>
                            <a:schemeClr val="tx1"/>
                          </a:solidFill>
                        </a:rPr>
                        <a:t>What</a:t>
                      </a:r>
                      <a:r>
                        <a:rPr lang="en-US" baseline="0" dirty="0" smtClean="0">
                          <a:solidFill>
                            <a:schemeClr val="tx1"/>
                          </a:solidFill>
                        </a:rPr>
                        <a:t> does this item look like?</a:t>
                      </a:r>
                    </a:p>
                    <a:p>
                      <a:r>
                        <a:rPr lang="en-US" b="0" i="1" baseline="0" dirty="0" smtClean="0">
                          <a:solidFill>
                            <a:schemeClr val="tx1"/>
                          </a:solidFill>
                        </a:rPr>
                        <a:t>Draw the term. </a:t>
                      </a:r>
                      <a:endParaRPr lang="en-US" b="0" i="1" dirty="0">
                        <a:solidFill>
                          <a:schemeClr val="tx1"/>
                        </a:solidFill>
                      </a:endParaRPr>
                    </a:p>
                  </a:txBody>
                  <a:tcPr/>
                </a:tc>
                <a:tc>
                  <a:txBody>
                    <a:bodyPr/>
                    <a:lstStyle/>
                    <a:p>
                      <a:r>
                        <a:rPr lang="en-US" dirty="0" smtClean="0">
                          <a:solidFill>
                            <a:schemeClr val="tx1"/>
                          </a:solidFill>
                        </a:rPr>
                        <a:t>Value</a:t>
                      </a:r>
                    </a:p>
                    <a:p>
                      <a:r>
                        <a:rPr lang="en-US" dirty="0" smtClean="0">
                          <a:solidFill>
                            <a:schemeClr val="tx1"/>
                          </a:solidFill>
                        </a:rPr>
                        <a:t>4/4</a:t>
                      </a:r>
                      <a:r>
                        <a:rPr lang="en-US" baseline="0" dirty="0" smtClean="0">
                          <a:solidFill>
                            <a:schemeClr val="tx1"/>
                          </a:solidFill>
                        </a:rPr>
                        <a:t> time</a:t>
                      </a:r>
                      <a:endParaRPr lang="en-US" dirty="0">
                        <a:solidFill>
                          <a:schemeClr val="tx1"/>
                        </a:solidFill>
                      </a:endParaRPr>
                    </a:p>
                  </a:txBody>
                  <a:tcPr/>
                </a:tc>
                <a:tc>
                  <a:txBody>
                    <a:bodyPr/>
                    <a:lstStyle/>
                    <a:p>
                      <a:r>
                        <a:rPr lang="en-US" dirty="0" smtClean="0">
                          <a:solidFill>
                            <a:schemeClr val="tx1"/>
                          </a:solidFill>
                        </a:rPr>
                        <a:t>Value</a:t>
                      </a:r>
                    </a:p>
                    <a:p>
                      <a:r>
                        <a:rPr lang="en-US" dirty="0" smtClean="0">
                          <a:solidFill>
                            <a:schemeClr val="tx1"/>
                          </a:solidFill>
                        </a:rPr>
                        <a:t>6/8</a:t>
                      </a:r>
                    </a:p>
                    <a:p>
                      <a:r>
                        <a:rPr lang="en-US" dirty="0" smtClean="0">
                          <a:solidFill>
                            <a:schemeClr val="tx1"/>
                          </a:solidFill>
                        </a:rPr>
                        <a:t>*Bonus Category</a:t>
                      </a:r>
                      <a:endParaRPr lang="en-US" dirty="0">
                        <a:solidFill>
                          <a:schemeClr val="tx1"/>
                        </a:solidFill>
                      </a:endParaRPr>
                    </a:p>
                  </a:txBody>
                  <a:tcPr/>
                </a:tc>
              </a:tr>
              <a:tr h="370840">
                <a:tc>
                  <a:txBody>
                    <a:bodyPr/>
                    <a:lstStyle/>
                    <a:p>
                      <a:r>
                        <a:rPr lang="en-US" dirty="0" smtClean="0"/>
                        <a:t>Sixteenth</a:t>
                      </a:r>
                      <a:r>
                        <a:rPr lang="en-US" baseline="0" dirty="0" smtClean="0"/>
                        <a:t> Note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Quarter Rest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Whole Note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Half Rest</a:t>
                      </a:r>
                    </a:p>
                    <a:p>
                      <a:r>
                        <a:rPr lang="en-US" dirty="0" smtClean="0"/>
                        <a:t>Dotted Quarter Note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Eighth</a:t>
                      </a:r>
                      <a:r>
                        <a:rPr lang="en-US" baseline="0" dirty="0" smtClean="0"/>
                        <a:t> Rest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pic>
        <p:nvPicPr>
          <p:cNvPr id="1028" name="Picture 4" descr="C:\Users\Lornadoone\AppData\Local\Microsoft\Windows\Temporary Internet Files\Content.IE5\BP6VDSCJ\MPj04384410000[1].jpg"/>
          <p:cNvPicPr>
            <a:picLocks noChangeAspect="1" noChangeArrowheads="1"/>
          </p:cNvPicPr>
          <p:nvPr/>
        </p:nvPicPr>
        <p:blipFill>
          <a:blip r:embed="rId3" cstate="print"/>
          <a:srcRect/>
          <a:stretch>
            <a:fillRect/>
          </a:stretch>
        </p:blipFill>
        <p:spPr bwMode="auto">
          <a:xfrm>
            <a:off x="0" y="5029200"/>
            <a:ext cx="3276600" cy="1645920"/>
          </a:xfrm>
          <a:prstGeom prst="rect">
            <a:avLst/>
          </a:prstGeom>
          <a:noFill/>
        </p:spPr>
      </p:pic>
      <p:pic>
        <p:nvPicPr>
          <p:cNvPr id="8" name="Picture 4" descr="C:\Users\Lornadoone\AppData\Local\Microsoft\Windows\Temporary Internet Files\Content.IE5\BP6VDSCJ\MPj04384410000[1].jpg"/>
          <p:cNvPicPr>
            <a:picLocks noChangeAspect="1" noChangeArrowheads="1"/>
          </p:cNvPicPr>
          <p:nvPr/>
        </p:nvPicPr>
        <p:blipFill>
          <a:blip r:embed="rId3" cstate="print"/>
          <a:srcRect/>
          <a:stretch>
            <a:fillRect/>
          </a:stretch>
        </p:blipFill>
        <p:spPr bwMode="auto">
          <a:xfrm>
            <a:off x="3276600" y="5029200"/>
            <a:ext cx="3276600" cy="1645920"/>
          </a:xfrm>
          <a:prstGeom prst="rect">
            <a:avLst/>
          </a:prstGeom>
          <a:noFill/>
        </p:spPr>
      </p:pic>
      <p:pic>
        <p:nvPicPr>
          <p:cNvPr id="9" name="Picture 4" descr="C:\Users\Lornadoone\AppData\Local\Microsoft\Windows\Temporary Internet Files\Content.IE5\BP6VDSCJ\MPj04384410000[1].jpg"/>
          <p:cNvPicPr>
            <a:picLocks noChangeAspect="1" noChangeArrowheads="1"/>
          </p:cNvPicPr>
          <p:nvPr/>
        </p:nvPicPr>
        <p:blipFill>
          <a:blip r:embed="rId3" cstate="print"/>
          <a:srcRect/>
          <a:stretch>
            <a:fillRect/>
          </a:stretch>
        </p:blipFill>
        <p:spPr bwMode="auto">
          <a:xfrm>
            <a:off x="5867400" y="5029200"/>
            <a:ext cx="3276600" cy="164592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Every Breath You Take By The Police</a:t>
            </a:r>
            <a:br>
              <a:rPr lang="en-US" sz="3600" dirty="0" smtClean="0"/>
            </a:br>
            <a:r>
              <a:rPr lang="en-US" sz="3600" dirty="0" smtClean="0"/>
              <a:t>I’ll be Missing You By Puff Daddy </a:t>
            </a:r>
            <a:endParaRPr lang="en-US" sz="3600" dirty="0"/>
          </a:p>
        </p:txBody>
      </p:sp>
      <p:sp>
        <p:nvSpPr>
          <p:cNvPr id="4" name="TextBox 3"/>
          <p:cNvSpPr txBox="1"/>
          <p:nvPr/>
        </p:nvSpPr>
        <p:spPr>
          <a:xfrm>
            <a:off x="609600" y="6248400"/>
            <a:ext cx="3810000" cy="369332"/>
          </a:xfrm>
          <a:prstGeom prst="rect">
            <a:avLst/>
          </a:prstGeom>
          <a:noFill/>
        </p:spPr>
        <p:txBody>
          <a:bodyPr wrap="square" rtlCol="0">
            <a:spAutoFit/>
          </a:bodyPr>
          <a:lstStyle/>
          <a:p>
            <a:pPr algn="ctr"/>
            <a:r>
              <a:rPr lang="en-US" dirty="0" smtClean="0"/>
              <a:t>1983</a:t>
            </a:r>
            <a:endParaRPr lang="en-US" dirty="0"/>
          </a:p>
        </p:txBody>
      </p:sp>
      <p:sp>
        <p:nvSpPr>
          <p:cNvPr id="5" name="TextBox 4"/>
          <p:cNvSpPr txBox="1"/>
          <p:nvPr/>
        </p:nvSpPr>
        <p:spPr>
          <a:xfrm>
            <a:off x="5029200" y="6248400"/>
            <a:ext cx="3810000" cy="369332"/>
          </a:xfrm>
          <a:prstGeom prst="rect">
            <a:avLst/>
          </a:prstGeom>
          <a:noFill/>
        </p:spPr>
        <p:txBody>
          <a:bodyPr wrap="square" rtlCol="0">
            <a:spAutoFit/>
          </a:bodyPr>
          <a:lstStyle/>
          <a:p>
            <a:pPr algn="ctr"/>
            <a:r>
              <a:rPr lang="en-US" dirty="0" smtClean="0"/>
              <a:t>1997</a:t>
            </a:r>
            <a:endParaRPr lang="en-US" dirty="0"/>
          </a:p>
        </p:txBody>
      </p:sp>
      <p:pic>
        <p:nvPicPr>
          <p:cNvPr id="4101" name="Picture 5" descr="http://upload.wikimedia.org/wikipedia/en/thumb/e/eb/PoliceEveryBreathYouTakeSingles.jpg/220px-PoliceEveryBreathYouTakeSingles.jpg"/>
          <p:cNvPicPr>
            <a:picLocks noChangeAspect="1" noChangeArrowheads="1"/>
          </p:cNvPicPr>
          <p:nvPr/>
        </p:nvPicPr>
        <p:blipFill>
          <a:blip r:embed="rId3" cstate="print"/>
          <a:srcRect/>
          <a:stretch>
            <a:fillRect/>
          </a:stretch>
        </p:blipFill>
        <p:spPr bwMode="auto">
          <a:xfrm>
            <a:off x="304800" y="1524000"/>
            <a:ext cx="4114798" cy="4114800"/>
          </a:xfrm>
          <a:prstGeom prst="rect">
            <a:avLst/>
          </a:prstGeom>
          <a:noFill/>
        </p:spPr>
      </p:pic>
      <p:sp>
        <p:nvSpPr>
          <p:cNvPr id="6" name="Rectangle 5"/>
          <p:cNvSpPr/>
          <p:nvPr/>
        </p:nvSpPr>
        <p:spPr>
          <a:xfrm>
            <a:off x="0" y="5638800"/>
            <a:ext cx="4572000" cy="646331"/>
          </a:xfrm>
          <a:prstGeom prst="rect">
            <a:avLst/>
          </a:prstGeom>
        </p:spPr>
        <p:txBody>
          <a:bodyPr>
            <a:spAutoFit/>
          </a:bodyPr>
          <a:lstStyle/>
          <a:p>
            <a:r>
              <a:rPr lang="en-US" dirty="0" smtClean="0"/>
              <a:t>http://www.youtube.com/watch?v=TH_YbBHVF4g </a:t>
            </a:r>
            <a:endParaRPr lang="en-US" dirty="0"/>
          </a:p>
        </p:txBody>
      </p:sp>
      <p:pic>
        <p:nvPicPr>
          <p:cNvPr id="4103" name="Picture 7" descr="http://ecx.images-amazon.com/images/I/61sKG7DtGGL._SL500_AA300_.jpg"/>
          <p:cNvPicPr>
            <a:picLocks noChangeAspect="1" noChangeArrowheads="1"/>
          </p:cNvPicPr>
          <p:nvPr/>
        </p:nvPicPr>
        <p:blipFill>
          <a:blip r:embed="rId4" cstate="print"/>
          <a:srcRect/>
          <a:stretch>
            <a:fillRect/>
          </a:stretch>
        </p:blipFill>
        <p:spPr bwMode="auto">
          <a:xfrm>
            <a:off x="4648200" y="1524000"/>
            <a:ext cx="4191000" cy="4191000"/>
          </a:xfrm>
          <a:prstGeom prst="rect">
            <a:avLst/>
          </a:prstGeom>
          <a:noFill/>
        </p:spPr>
      </p:pic>
      <p:sp>
        <p:nvSpPr>
          <p:cNvPr id="8" name="Rectangle 7"/>
          <p:cNvSpPr/>
          <p:nvPr/>
        </p:nvSpPr>
        <p:spPr>
          <a:xfrm>
            <a:off x="4572000" y="5791200"/>
            <a:ext cx="4572000" cy="646331"/>
          </a:xfrm>
          <a:prstGeom prst="rect">
            <a:avLst/>
          </a:prstGeom>
        </p:spPr>
        <p:txBody>
          <a:bodyPr>
            <a:spAutoFit/>
          </a:bodyPr>
          <a:lstStyle/>
          <a:p>
            <a:r>
              <a:rPr lang="en-US" dirty="0" smtClean="0"/>
              <a:t>http://www.youtube.com/watch?v=cLqpfq_hjIY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lstStyle/>
          <a:p>
            <a:r>
              <a:rPr lang="en-US" sz="2800" dirty="0" smtClean="0"/>
              <a:t>Every Breath You Take/ I’ll be Missing You</a:t>
            </a:r>
            <a:endParaRPr lang="en-US" sz="2800" dirty="0"/>
          </a:p>
        </p:txBody>
      </p:sp>
      <p:sp>
        <p:nvSpPr>
          <p:cNvPr id="4" name="Content Placeholder 3"/>
          <p:cNvSpPr>
            <a:spLocks noGrp="1"/>
          </p:cNvSpPr>
          <p:nvPr>
            <p:ph sz="half" idx="1"/>
          </p:nvPr>
        </p:nvSpPr>
        <p:spPr>
          <a:xfrm>
            <a:off x="-152400" y="762000"/>
            <a:ext cx="4724400" cy="6096000"/>
          </a:xfrm>
        </p:spPr>
        <p:txBody>
          <a:bodyPr/>
          <a:lstStyle/>
          <a:p>
            <a:r>
              <a:rPr lang="en-US" sz="1800" dirty="0" smtClean="0"/>
              <a:t>Every breath you take</a:t>
            </a:r>
            <a:br>
              <a:rPr lang="en-US" sz="1800" dirty="0" smtClean="0"/>
            </a:br>
            <a:r>
              <a:rPr lang="en-US" sz="1800" dirty="0" smtClean="0"/>
              <a:t>Every move you make</a:t>
            </a:r>
            <a:br>
              <a:rPr lang="en-US" sz="1800" dirty="0" smtClean="0"/>
            </a:br>
            <a:r>
              <a:rPr lang="en-US" sz="1800" dirty="0" smtClean="0"/>
              <a:t>Every bond you break</a:t>
            </a:r>
            <a:br>
              <a:rPr lang="en-US" sz="1800" dirty="0" smtClean="0"/>
            </a:br>
            <a:r>
              <a:rPr lang="en-US" sz="1800" dirty="0" smtClean="0"/>
              <a:t>Every step you take</a:t>
            </a:r>
            <a:br>
              <a:rPr lang="en-US" sz="1800" dirty="0" smtClean="0"/>
            </a:br>
            <a:r>
              <a:rPr lang="en-US" sz="1800" dirty="0" smtClean="0"/>
              <a:t>I'll be watching you</a:t>
            </a:r>
            <a:br>
              <a:rPr lang="en-US" sz="1800" dirty="0" smtClean="0"/>
            </a:br>
            <a:r>
              <a:rPr lang="en-US" sz="1800" dirty="0" smtClean="0"/>
              <a:t/>
            </a:r>
            <a:br>
              <a:rPr lang="en-US" sz="1800" dirty="0" smtClean="0"/>
            </a:br>
            <a:r>
              <a:rPr lang="en-US" sz="1800" dirty="0" smtClean="0"/>
              <a:t>Every move you make</a:t>
            </a:r>
            <a:br>
              <a:rPr lang="en-US" sz="1800" dirty="0" smtClean="0"/>
            </a:br>
            <a:r>
              <a:rPr lang="en-US" sz="1800" dirty="0" smtClean="0"/>
              <a:t>Every vow you break</a:t>
            </a:r>
            <a:br>
              <a:rPr lang="en-US" sz="1800" dirty="0" smtClean="0"/>
            </a:br>
            <a:r>
              <a:rPr lang="en-US" sz="1800" dirty="0" smtClean="0"/>
              <a:t>Every smile you fake</a:t>
            </a:r>
            <a:br>
              <a:rPr lang="en-US" sz="1800" dirty="0" smtClean="0"/>
            </a:br>
            <a:r>
              <a:rPr lang="en-US" sz="1800" dirty="0" smtClean="0"/>
              <a:t>Every claim you stake</a:t>
            </a:r>
            <a:br>
              <a:rPr lang="en-US" sz="1800" dirty="0" smtClean="0"/>
            </a:br>
            <a:r>
              <a:rPr lang="en-US" sz="1800" dirty="0" smtClean="0"/>
              <a:t>I'll be watching you</a:t>
            </a:r>
            <a:br>
              <a:rPr lang="en-US" sz="1800" dirty="0" smtClean="0"/>
            </a:br>
            <a:r>
              <a:rPr lang="en-US" sz="1800" dirty="0" smtClean="0"/>
              <a:t/>
            </a:r>
            <a:br>
              <a:rPr lang="en-US" sz="1800" dirty="0" smtClean="0"/>
            </a:br>
            <a:r>
              <a:rPr lang="en-US" sz="1800" dirty="0" smtClean="0"/>
              <a:t>Since you've gone I've been lost without a trace</a:t>
            </a:r>
            <a:br>
              <a:rPr lang="en-US" sz="1800" dirty="0" smtClean="0"/>
            </a:br>
            <a:r>
              <a:rPr lang="en-US" sz="1800" dirty="0" smtClean="0"/>
              <a:t>I dream at night, I can only see your face</a:t>
            </a:r>
            <a:br>
              <a:rPr lang="en-US" sz="1800" dirty="0" smtClean="0"/>
            </a:br>
            <a:r>
              <a:rPr lang="en-US" sz="1800" dirty="0" smtClean="0"/>
              <a:t>I look around but it's you I can't replace</a:t>
            </a:r>
            <a:br>
              <a:rPr lang="en-US" sz="1800" dirty="0" smtClean="0"/>
            </a:br>
            <a:r>
              <a:rPr lang="en-US" sz="1800" dirty="0" smtClean="0"/>
              <a:t>I feel so cold and I long for your embrace</a:t>
            </a:r>
            <a:br>
              <a:rPr lang="en-US" sz="1800" dirty="0" smtClean="0"/>
            </a:br>
            <a:r>
              <a:rPr lang="en-US" sz="1800" dirty="0" smtClean="0"/>
              <a:t>I keep calling baby, baby please...</a:t>
            </a:r>
            <a:br>
              <a:rPr lang="en-US" sz="1800" dirty="0" smtClean="0"/>
            </a:br>
            <a:r>
              <a:rPr lang="en-US" sz="1800" dirty="0" smtClean="0"/>
              <a:t>Oh can't you see</a:t>
            </a:r>
            <a:br>
              <a:rPr lang="en-US" sz="1800" dirty="0" smtClean="0"/>
            </a:br>
            <a:r>
              <a:rPr lang="en-US" sz="1800" dirty="0" smtClean="0"/>
              <a:t>You belong to me</a:t>
            </a:r>
            <a:br>
              <a:rPr lang="en-US" sz="1800" dirty="0" smtClean="0"/>
            </a:br>
            <a:r>
              <a:rPr lang="en-US" sz="1800" dirty="0" smtClean="0"/>
              <a:t>How my poor heart aches </a:t>
            </a:r>
            <a:br>
              <a:rPr lang="en-US" sz="1800" dirty="0" smtClean="0"/>
            </a:br>
            <a:r>
              <a:rPr lang="en-US" sz="1800" dirty="0" smtClean="0"/>
              <a:t>With every step you take</a:t>
            </a:r>
            <a:r>
              <a:rPr lang="en-US" dirty="0" smtClean="0"/>
              <a:t/>
            </a:r>
            <a:br>
              <a:rPr lang="en-US" dirty="0" smtClean="0"/>
            </a:br>
            <a:endParaRPr lang="en-US" dirty="0"/>
          </a:p>
        </p:txBody>
      </p:sp>
      <p:sp>
        <p:nvSpPr>
          <p:cNvPr id="5" name="Content Placeholder 4"/>
          <p:cNvSpPr>
            <a:spLocks noGrp="1"/>
          </p:cNvSpPr>
          <p:nvPr>
            <p:ph sz="half" idx="2"/>
          </p:nvPr>
        </p:nvSpPr>
        <p:spPr>
          <a:xfrm>
            <a:off x="4191000" y="762000"/>
            <a:ext cx="4953000" cy="6096000"/>
          </a:xfrm>
        </p:spPr>
        <p:txBody>
          <a:bodyPr/>
          <a:lstStyle/>
          <a:p>
            <a:r>
              <a:rPr lang="en-US" sz="2000" dirty="0" smtClean="0"/>
              <a:t>Every day I wake up</a:t>
            </a:r>
            <a:br>
              <a:rPr lang="en-US" sz="2000" dirty="0" smtClean="0"/>
            </a:br>
            <a:r>
              <a:rPr lang="en-US" sz="2000" dirty="0" smtClean="0"/>
              <a:t>I hope I'm </a:t>
            </a:r>
            <a:r>
              <a:rPr lang="en-US" sz="2000" dirty="0" err="1" smtClean="0"/>
              <a:t>dreamin</a:t>
            </a:r>
            <a:r>
              <a:rPr lang="en-US" sz="2000" dirty="0" smtClean="0"/>
              <a:t/>
            </a:r>
            <a:br>
              <a:rPr lang="en-US" sz="2000" dirty="0" smtClean="0"/>
            </a:br>
            <a:r>
              <a:rPr lang="en-US" sz="2000" dirty="0" smtClean="0"/>
              <a:t>I can't believe this s***</a:t>
            </a:r>
            <a:br>
              <a:rPr lang="en-US" sz="2000" dirty="0" smtClean="0"/>
            </a:br>
            <a:r>
              <a:rPr lang="en-US" sz="2000" dirty="0" smtClean="0"/>
              <a:t>Can't believe you </a:t>
            </a:r>
            <a:r>
              <a:rPr lang="en-US" sz="2000" dirty="0" err="1" smtClean="0"/>
              <a:t>ain't</a:t>
            </a:r>
            <a:r>
              <a:rPr lang="en-US" sz="2000" dirty="0" smtClean="0"/>
              <a:t> here</a:t>
            </a:r>
            <a:br>
              <a:rPr lang="en-US" sz="2000" dirty="0" smtClean="0"/>
            </a:br>
            <a:r>
              <a:rPr lang="en-US" sz="2000" dirty="0" smtClean="0"/>
              <a:t>Sometimes it's just hard for a </a:t>
            </a:r>
            <a:r>
              <a:rPr lang="en-US" sz="2000" dirty="0" err="1" smtClean="0"/>
              <a:t>nigga</a:t>
            </a:r>
            <a:r>
              <a:rPr lang="en-US" sz="2000" dirty="0" smtClean="0"/>
              <a:t> to wake up</a:t>
            </a:r>
            <a:br>
              <a:rPr lang="en-US" sz="2000" dirty="0" smtClean="0"/>
            </a:br>
            <a:r>
              <a:rPr lang="en-US" sz="2000" dirty="0" smtClean="0"/>
              <a:t>It's hard to just keep </a:t>
            </a:r>
            <a:r>
              <a:rPr lang="en-US" sz="2000" dirty="0" err="1" smtClean="0"/>
              <a:t>goin</a:t>
            </a:r>
            <a:r>
              <a:rPr lang="en-US" sz="2000" dirty="0" smtClean="0"/>
              <a:t/>
            </a:r>
            <a:br>
              <a:rPr lang="en-US" sz="2000" dirty="0" smtClean="0"/>
            </a:br>
            <a:r>
              <a:rPr lang="en-US" sz="2000" dirty="0" smtClean="0"/>
              <a:t>It's like I feel empty inside without you </a:t>
            </a:r>
            <a:r>
              <a:rPr lang="en-US" sz="2000" dirty="0" err="1" smtClean="0"/>
              <a:t>bein</a:t>
            </a:r>
            <a:r>
              <a:rPr lang="en-US" sz="2000" dirty="0" smtClean="0"/>
              <a:t> here</a:t>
            </a:r>
            <a:br>
              <a:rPr lang="en-US" sz="2000" dirty="0" smtClean="0"/>
            </a:br>
            <a:r>
              <a:rPr lang="en-US" sz="2000" dirty="0" smtClean="0"/>
              <a:t>I would do anything man, to bring you back</a:t>
            </a:r>
            <a:br>
              <a:rPr lang="en-US" sz="2000" dirty="0" smtClean="0"/>
            </a:br>
            <a:r>
              <a:rPr lang="en-US" sz="2000" dirty="0" smtClean="0"/>
              <a:t>I'd give all this shit, shit the whole knot</a:t>
            </a:r>
            <a:br>
              <a:rPr lang="en-US" sz="2000" dirty="0" smtClean="0"/>
            </a:br>
            <a:r>
              <a:rPr lang="en-US" sz="2000" dirty="0" smtClean="0"/>
              <a:t>I saw your son today</a:t>
            </a:r>
            <a:br>
              <a:rPr lang="en-US" sz="2000" dirty="0" smtClean="0"/>
            </a:br>
            <a:r>
              <a:rPr lang="en-US" sz="2000" dirty="0" smtClean="0"/>
              <a:t>He look just like you</a:t>
            </a:r>
            <a:br>
              <a:rPr lang="en-US" sz="2000" dirty="0" smtClean="0"/>
            </a:br>
            <a:r>
              <a:rPr lang="en-US" sz="2000" dirty="0" smtClean="0"/>
              <a:t>You was the greatest</a:t>
            </a:r>
            <a:br>
              <a:rPr lang="en-US" sz="2000" dirty="0" smtClean="0"/>
            </a:br>
            <a:r>
              <a:rPr lang="en-US" sz="2000" dirty="0" smtClean="0"/>
              <a:t>You'll always be the greatest</a:t>
            </a:r>
            <a:br>
              <a:rPr lang="en-US" sz="2000" dirty="0" smtClean="0"/>
            </a:br>
            <a:r>
              <a:rPr lang="en-US" sz="2000" dirty="0" smtClean="0"/>
              <a:t>I miss you Big</a:t>
            </a:r>
            <a:br>
              <a:rPr lang="en-US" sz="2000" dirty="0" smtClean="0"/>
            </a:br>
            <a:r>
              <a:rPr lang="en-US" sz="2000" dirty="0" smtClean="0"/>
              <a:t>Can't wait </a:t>
            </a:r>
            <a:r>
              <a:rPr lang="en-US" sz="2000" dirty="0" err="1" smtClean="0"/>
              <a:t>til</a:t>
            </a:r>
            <a:r>
              <a:rPr lang="en-US" sz="2000" dirty="0" smtClean="0"/>
              <a:t> that day, when I see your face again</a:t>
            </a:r>
            <a:br>
              <a:rPr lang="en-US" sz="2000"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Your Protest Song</a:t>
            </a:r>
          </a:p>
        </p:txBody>
      </p:sp>
      <p:sp>
        <p:nvSpPr>
          <p:cNvPr id="18435" name="Content Placeholder 2"/>
          <p:cNvSpPr>
            <a:spLocks noGrp="1"/>
          </p:cNvSpPr>
          <p:nvPr>
            <p:ph idx="1"/>
          </p:nvPr>
        </p:nvSpPr>
        <p:spPr>
          <a:xfrm>
            <a:off x="228600" y="6096000"/>
            <a:ext cx="8686800" cy="487363"/>
          </a:xfrm>
        </p:spPr>
        <p:txBody>
          <a:bodyPr/>
          <a:lstStyle/>
          <a:p>
            <a:r>
              <a:rPr lang="en-US" altLang="en-US" sz="2400" smtClean="0"/>
              <a:t>Examples, Directions, Groups, and Pre-writing</a:t>
            </a:r>
          </a:p>
        </p:txBody>
      </p:sp>
      <p:pic>
        <p:nvPicPr>
          <p:cNvPr id="18436" name="Picture 3" descr="C:\Documents and Settings\lgallicchio\My Documents\My Pictures\Microsoft Clip Organizer\j0410719.wmf"/>
          <p:cNvPicPr>
            <a:picLocks noChangeAspect="1" noChangeArrowheads="1"/>
          </p:cNvPicPr>
          <p:nvPr/>
        </p:nvPicPr>
        <p:blipFill>
          <a:blip r:embed="rId3" cstate="print"/>
          <a:srcRect/>
          <a:stretch>
            <a:fillRect/>
          </a:stretch>
        </p:blipFill>
        <p:spPr bwMode="auto">
          <a:xfrm>
            <a:off x="2209800" y="1447800"/>
            <a:ext cx="47244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304800"/>
            <a:ext cx="4648200" cy="1143000"/>
          </a:xfrm>
        </p:spPr>
        <p:txBody>
          <a:bodyPr/>
          <a:lstStyle/>
          <a:p>
            <a:r>
              <a:rPr lang="en-US" altLang="en-US" smtClean="0"/>
              <a:t>What is a protest song?</a:t>
            </a:r>
          </a:p>
        </p:txBody>
      </p:sp>
      <p:sp>
        <p:nvSpPr>
          <p:cNvPr id="19459" name="Content Placeholder 2"/>
          <p:cNvSpPr>
            <a:spLocks noGrp="1"/>
          </p:cNvSpPr>
          <p:nvPr>
            <p:ph idx="1"/>
          </p:nvPr>
        </p:nvSpPr>
        <p:spPr>
          <a:xfrm>
            <a:off x="457200" y="1600200"/>
            <a:ext cx="4191000" cy="4525963"/>
          </a:xfrm>
        </p:spPr>
        <p:txBody>
          <a:bodyPr/>
          <a:lstStyle/>
          <a:p>
            <a:r>
              <a:rPr lang="en-US" altLang="en-US" smtClean="0"/>
              <a:t>A song where there is “an expression or declaration of objection, disapproval, or dissent, often in opposition to something a person is powerless to prevent or avoid.”</a:t>
            </a:r>
          </a:p>
        </p:txBody>
      </p:sp>
      <p:pic>
        <p:nvPicPr>
          <p:cNvPr id="19460" name="Picture 2" descr="http://graphics7.nytimes.com/images/2003/02/15/international/15protest-london2.jpg"/>
          <p:cNvPicPr>
            <a:picLocks noChangeAspect="1" noChangeArrowheads="1"/>
          </p:cNvPicPr>
          <p:nvPr/>
        </p:nvPicPr>
        <p:blipFill>
          <a:blip r:embed="rId3" cstate="print"/>
          <a:srcRect/>
          <a:stretch>
            <a:fillRect/>
          </a:stretch>
        </p:blipFill>
        <p:spPr bwMode="auto">
          <a:xfrm>
            <a:off x="4686300" y="0"/>
            <a:ext cx="4457700" cy="2981325"/>
          </a:xfrm>
          <a:prstGeom prst="rect">
            <a:avLst/>
          </a:prstGeom>
          <a:noFill/>
          <a:ln w="9525">
            <a:noFill/>
            <a:miter lim="800000"/>
            <a:headEnd/>
            <a:tailEnd/>
          </a:ln>
        </p:spPr>
      </p:pic>
      <p:pic>
        <p:nvPicPr>
          <p:cNvPr id="19461" name="Picture 2" descr="http://graphics7.nytimes.com/images/2003/02/15/international/15protest-london2.jpg"/>
          <p:cNvPicPr>
            <a:picLocks noChangeAspect="1" noChangeArrowheads="1"/>
          </p:cNvPicPr>
          <p:nvPr/>
        </p:nvPicPr>
        <p:blipFill>
          <a:blip r:embed="rId3" cstate="print"/>
          <a:srcRect/>
          <a:stretch>
            <a:fillRect/>
          </a:stretch>
        </p:blipFill>
        <p:spPr bwMode="auto">
          <a:xfrm>
            <a:off x="4686300" y="2057400"/>
            <a:ext cx="4457700" cy="2981325"/>
          </a:xfrm>
          <a:prstGeom prst="rect">
            <a:avLst/>
          </a:prstGeom>
          <a:noFill/>
          <a:ln w="9525">
            <a:noFill/>
            <a:miter lim="800000"/>
            <a:headEnd/>
            <a:tailEnd/>
          </a:ln>
        </p:spPr>
      </p:pic>
      <p:pic>
        <p:nvPicPr>
          <p:cNvPr id="19462" name="Picture 2" descr="http://graphics7.nytimes.com/images/2003/02/15/international/15protest-london2.jpg"/>
          <p:cNvPicPr>
            <a:picLocks noChangeAspect="1" noChangeArrowheads="1"/>
          </p:cNvPicPr>
          <p:nvPr/>
        </p:nvPicPr>
        <p:blipFill>
          <a:blip r:embed="rId3" cstate="print"/>
          <a:srcRect/>
          <a:stretch>
            <a:fillRect/>
          </a:stretch>
        </p:blipFill>
        <p:spPr bwMode="auto">
          <a:xfrm>
            <a:off x="4686300" y="3876675"/>
            <a:ext cx="4457700" cy="2981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639763"/>
          </a:xfrm>
        </p:spPr>
        <p:txBody>
          <a:bodyPr/>
          <a:lstStyle/>
          <a:p>
            <a:r>
              <a:rPr lang="en-US" altLang="en-US" smtClean="0"/>
              <a:t>Tupac - </a:t>
            </a:r>
            <a:r>
              <a:rPr lang="en-US" altLang="en-US" smtClean="0">
                <a:hlinkClick r:id="rId2"/>
              </a:rPr>
              <a:t>Changes</a:t>
            </a:r>
            <a:endParaRPr lang="en-US" altLang="en-US" smtClean="0"/>
          </a:p>
        </p:txBody>
      </p:sp>
      <p:sp>
        <p:nvSpPr>
          <p:cNvPr id="20483" name="Content Placeholder 3"/>
          <p:cNvSpPr>
            <a:spLocks noGrp="1"/>
          </p:cNvSpPr>
          <p:nvPr>
            <p:ph sz="half" idx="1"/>
          </p:nvPr>
        </p:nvSpPr>
        <p:spPr>
          <a:xfrm>
            <a:off x="76200" y="457200"/>
            <a:ext cx="4419600" cy="6248400"/>
          </a:xfrm>
        </p:spPr>
        <p:txBody>
          <a:bodyPr/>
          <a:lstStyle/>
          <a:p>
            <a:pPr marL="0" indent="0">
              <a:buFontTx/>
              <a:buNone/>
            </a:pPr>
            <a:endParaRPr lang="en-US" altLang="en-US" smtClean="0"/>
          </a:p>
          <a:p>
            <a:pPr marL="0" indent="0">
              <a:buFontTx/>
              <a:buNone/>
            </a:pPr>
            <a:endParaRPr lang="en-US" altLang="en-US" smtClean="0"/>
          </a:p>
          <a:p>
            <a:pPr marL="0" indent="0">
              <a:buFontTx/>
              <a:buNone/>
            </a:pPr>
            <a:r>
              <a:rPr lang="en-US" altLang="en-US" smtClean="0"/>
              <a:t>How many things can you name that Tupac protests in his song, Changes?</a:t>
            </a:r>
          </a:p>
          <a:p>
            <a:pPr marL="0" indent="0">
              <a:buFontTx/>
              <a:buNone/>
            </a:pPr>
            <a:endParaRPr lang="en-US" altLang="en-US" smtClean="0"/>
          </a:p>
          <a:p>
            <a:pPr marL="0" indent="0">
              <a:buFontTx/>
              <a:buNone/>
            </a:pPr>
            <a:r>
              <a:rPr lang="en-US" altLang="en-US" smtClean="0"/>
              <a:t>Name at least 3 things.</a:t>
            </a:r>
          </a:p>
          <a:p>
            <a:pPr marL="0" indent="0">
              <a:buFontTx/>
              <a:buNone/>
            </a:pPr>
            <a:r>
              <a:rPr lang="en-US" altLang="en-US" sz="900" smtClean="0"/>
              <a:t/>
            </a:r>
            <a:br>
              <a:rPr lang="en-US" altLang="en-US" sz="900" smtClean="0"/>
            </a:br>
            <a:r>
              <a:rPr lang="en-US" altLang="en-US" sz="900" smtClean="0"/>
              <a:t/>
            </a:r>
            <a:br>
              <a:rPr lang="en-US" altLang="en-US" sz="900" smtClean="0"/>
            </a:br>
            <a:r>
              <a:rPr lang="en-US" altLang="en-US" sz="900" smtClean="0"/>
              <a:t/>
            </a:r>
            <a:br>
              <a:rPr lang="en-US" altLang="en-US" sz="900" smtClean="0"/>
            </a:br>
            <a:r>
              <a:rPr lang="en-US" altLang="en-US" sz="900" smtClean="0"/>
              <a:t/>
            </a:r>
            <a:br>
              <a:rPr lang="en-US" altLang="en-US" sz="900" smtClean="0"/>
            </a:br>
            <a:r>
              <a:rPr lang="en-US" altLang="en-US" sz="900" smtClean="0"/>
              <a:t/>
            </a:r>
            <a:br>
              <a:rPr lang="en-US" altLang="en-US" sz="900" smtClean="0"/>
            </a:br>
            <a:endParaRPr lang="en-US" altLang="en-US" sz="900" smtClean="0"/>
          </a:p>
        </p:txBody>
      </p:sp>
      <p:sp>
        <p:nvSpPr>
          <p:cNvPr id="20484" name="Content Placeholder 1"/>
          <p:cNvSpPr>
            <a:spLocks noGrp="1"/>
          </p:cNvSpPr>
          <p:nvPr>
            <p:ph sz="half" idx="2"/>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639763"/>
          </a:xfrm>
        </p:spPr>
        <p:txBody>
          <a:bodyPr/>
          <a:lstStyle/>
          <a:p>
            <a:r>
              <a:rPr lang="en-US" altLang="en-US" smtClean="0"/>
              <a:t>Tupac - </a:t>
            </a:r>
            <a:r>
              <a:rPr lang="en-US" altLang="en-US" smtClean="0">
                <a:hlinkClick r:id="rId2"/>
              </a:rPr>
              <a:t>Changes</a:t>
            </a:r>
            <a:endParaRPr lang="en-US" altLang="en-US" smtClean="0"/>
          </a:p>
        </p:txBody>
      </p:sp>
      <p:sp>
        <p:nvSpPr>
          <p:cNvPr id="21507" name="Content Placeholder 3"/>
          <p:cNvSpPr>
            <a:spLocks noGrp="1"/>
          </p:cNvSpPr>
          <p:nvPr>
            <p:ph sz="half" idx="1"/>
          </p:nvPr>
        </p:nvSpPr>
        <p:spPr>
          <a:xfrm>
            <a:off x="76200" y="457200"/>
            <a:ext cx="4419600" cy="6248400"/>
          </a:xfrm>
        </p:spPr>
        <p:txBody>
          <a:bodyPr/>
          <a:lstStyle/>
          <a:p>
            <a:pPr marL="0" indent="0">
              <a:buFontTx/>
              <a:buNone/>
            </a:pPr>
            <a:r>
              <a:rPr lang="en-US" altLang="en-US" sz="1000" smtClean="0"/>
              <a:t>Come on come on</a:t>
            </a:r>
            <a:br>
              <a:rPr lang="en-US" altLang="en-US" sz="1000" smtClean="0"/>
            </a:br>
            <a:r>
              <a:rPr lang="en-US" altLang="en-US" sz="1000" smtClean="0"/>
              <a:t>I see no changes. Wake up in the morning and I ask myself,</a:t>
            </a:r>
            <a:br>
              <a:rPr lang="en-US" altLang="en-US" sz="1000" smtClean="0"/>
            </a:br>
            <a:r>
              <a:rPr lang="en-US" altLang="en-US" sz="1000" u="sng" smtClean="0"/>
              <a:t>"Is life worth living? Should I blast myself?"</a:t>
            </a:r>
            <a:r>
              <a:rPr lang="en-US" altLang="en-US" sz="1000" smtClean="0"/>
              <a:t/>
            </a:r>
            <a:br>
              <a:rPr lang="en-US" altLang="en-US" sz="1000" smtClean="0"/>
            </a:br>
            <a:r>
              <a:rPr lang="en-US" altLang="en-US" sz="1000" smtClean="0"/>
              <a:t>I'm tired of bein' poor and even worse I'm black.</a:t>
            </a:r>
            <a:br>
              <a:rPr lang="en-US" altLang="en-US" sz="1000" smtClean="0"/>
            </a:br>
            <a:r>
              <a:rPr lang="en-US" altLang="en-US" sz="1000" smtClean="0"/>
              <a:t>My stomach hurts, so I'm lookin' for a purse to snatch.</a:t>
            </a:r>
            <a:br>
              <a:rPr lang="en-US" altLang="en-US" sz="1000" smtClean="0"/>
            </a:br>
            <a:r>
              <a:rPr lang="en-US" altLang="en-US" sz="1000" smtClean="0"/>
              <a:t>Cops give a damn about a negro? Pull the trigger, kill a nigga, he's a hero.</a:t>
            </a:r>
            <a:br>
              <a:rPr lang="en-US" altLang="en-US" sz="1000" smtClean="0"/>
            </a:br>
            <a:r>
              <a:rPr lang="en-US" altLang="en-US" sz="1000" smtClean="0"/>
              <a:t>Give the crack to the kids who the hell cares? One less hungry mouth on the welfare.</a:t>
            </a:r>
            <a:br>
              <a:rPr lang="en-US" altLang="en-US" sz="1000" smtClean="0"/>
            </a:br>
            <a:r>
              <a:rPr lang="en-US" altLang="en-US" sz="1000" smtClean="0"/>
              <a:t>First ship 'em dope &amp; let 'em deal to brothers.</a:t>
            </a:r>
            <a:br>
              <a:rPr lang="en-US" altLang="en-US" sz="1000" smtClean="0"/>
            </a:br>
            <a:r>
              <a:rPr lang="en-US" altLang="en-US" sz="1000" smtClean="0"/>
              <a:t>Give 'em guns, step back, and watch 'em kill each other.</a:t>
            </a:r>
            <a:br>
              <a:rPr lang="en-US" altLang="en-US" sz="1000" smtClean="0"/>
            </a:br>
            <a:r>
              <a:rPr lang="en-US" altLang="en-US" sz="1000" u="sng" smtClean="0"/>
              <a:t>"It's time to fight back", that's what Huey said.</a:t>
            </a:r>
            <a:br>
              <a:rPr lang="en-US" altLang="en-US" sz="1000" u="sng" smtClean="0"/>
            </a:br>
            <a:r>
              <a:rPr lang="en-US" altLang="en-US" sz="1000" u="sng" smtClean="0"/>
              <a:t>2 shots in the dark now Huey's dead.</a:t>
            </a:r>
            <a:r>
              <a:rPr lang="en-US" altLang="en-US" sz="1000" smtClean="0"/>
              <a:t/>
            </a:r>
            <a:br>
              <a:rPr lang="en-US" altLang="en-US" sz="1000" smtClean="0"/>
            </a:br>
            <a:r>
              <a:rPr lang="en-US" altLang="en-US" sz="1000" smtClean="0"/>
              <a:t>I got love for my brother, but we can never go nowhere</a:t>
            </a:r>
            <a:br>
              <a:rPr lang="en-US" altLang="en-US" sz="1000" smtClean="0"/>
            </a:br>
            <a:r>
              <a:rPr lang="en-US" altLang="en-US" sz="1000" smtClean="0"/>
              <a:t>unless we share with each other. We gotta start makin' changes.</a:t>
            </a:r>
            <a:br>
              <a:rPr lang="en-US" altLang="en-US" sz="1000" smtClean="0"/>
            </a:br>
            <a:r>
              <a:rPr lang="en-US" altLang="en-US" sz="1000" smtClean="0"/>
              <a:t>Learn to see me as a brother 'stead of 2 distant strangers.</a:t>
            </a:r>
            <a:br>
              <a:rPr lang="en-US" altLang="en-US" sz="1000" smtClean="0"/>
            </a:br>
            <a:r>
              <a:rPr lang="en-US" altLang="en-US" sz="1000" smtClean="0"/>
              <a:t>And that's how it's supposed to be.</a:t>
            </a:r>
            <a:br>
              <a:rPr lang="en-US" altLang="en-US" sz="1000" smtClean="0"/>
            </a:br>
            <a:r>
              <a:rPr lang="en-US" altLang="en-US" sz="1000" smtClean="0"/>
              <a:t>How can the Devil take a brother if he's close to me?</a:t>
            </a:r>
            <a:br>
              <a:rPr lang="en-US" altLang="en-US" sz="1000" smtClean="0"/>
            </a:br>
            <a:r>
              <a:rPr lang="en-US" altLang="en-US" sz="1000" smtClean="0"/>
              <a:t>I'd love to go back to when we played as kids</a:t>
            </a:r>
            <a:br>
              <a:rPr lang="en-US" altLang="en-US" sz="1000" smtClean="0"/>
            </a:br>
            <a:r>
              <a:rPr lang="en-US" altLang="en-US" sz="1000" smtClean="0"/>
              <a:t>but things changed, and that's the way it is</a:t>
            </a:r>
            <a:br>
              <a:rPr lang="en-US" altLang="en-US" sz="1000" smtClean="0"/>
            </a:br>
            <a:r>
              <a:rPr lang="en-US" altLang="en-US" sz="1000" smtClean="0"/>
              <a:t/>
            </a:r>
            <a:br>
              <a:rPr lang="en-US" altLang="en-US" sz="1000" smtClean="0"/>
            </a:br>
            <a:r>
              <a:rPr lang="en-US" altLang="en-US" sz="1000" i="1" smtClean="0"/>
              <a:t>[Bridge w/ changing ad libs]</a:t>
            </a:r>
            <a:r>
              <a:rPr lang="en-US" altLang="en-US" sz="1000" smtClean="0"/>
              <a:t/>
            </a:r>
            <a:br>
              <a:rPr lang="en-US" altLang="en-US" sz="1000" smtClean="0"/>
            </a:br>
            <a:r>
              <a:rPr lang="en-US" altLang="en-US" sz="1000" smtClean="0"/>
              <a:t>Come on come on</a:t>
            </a:r>
            <a:br>
              <a:rPr lang="en-US" altLang="en-US" sz="1000" smtClean="0"/>
            </a:br>
            <a:r>
              <a:rPr lang="en-US" altLang="en-US" sz="1000" smtClean="0"/>
              <a:t>That's just the way it is</a:t>
            </a:r>
            <a:br>
              <a:rPr lang="en-US" altLang="en-US" sz="1000" smtClean="0"/>
            </a:br>
            <a:r>
              <a:rPr lang="en-US" altLang="en-US" sz="1000" smtClean="0"/>
              <a:t>Things'll never be the same</a:t>
            </a:r>
            <a:br>
              <a:rPr lang="en-US" altLang="en-US" sz="1000" smtClean="0"/>
            </a:br>
            <a:r>
              <a:rPr lang="en-US" altLang="en-US" sz="1000" smtClean="0"/>
              <a:t>That's just the way it is</a:t>
            </a:r>
            <a:br>
              <a:rPr lang="en-US" altLang="en-US" sz="1000" smtClean="0"/>
            </a:br>
            <a:r>
              <a:rPr lang="en-US" altLang="en-US" sz="1000" smtClean="0"/>
              <a:t>aww yeah</a:t>
            </a:r>
            <a:br>
              <a:rPr lang="en-US" altLang="en-US" sz="1000" smtClean="0"/>
            </a:br>
            <a:r>
              <a:rPr lang="en-US" altLang="en-US" sz="1000" i="1" smtClean="0"/>
              <a:t>[Repeat]</a:t>
            </a:r>
            <a:r>
              <a:rPr lang="en-US" altLang="en-US" sz="1000" smtClean="0"/>
              <a:t/>
            </a:r>
            <a:br>
              <a:rPr lang="en-US" altLang="en-US" sz="1000" smtClean="0"/>
            </a:br>
            <a:r>
              <a:rPr lang="en-US" altLang="en-US" sz="1000" smtClean="0"/>
              <a:t/>
            </a:r>
            <a:br>
              <a:rPr lang="en-US" altLang="en-US" sz="1000" smtClean="0"/>
            </a:br>
            <a:r>
              <a:rPr lang="en-US" altLang="en-US" sz="1000" smtClean="0"/>
              <a:t>I see no changes. All I see is racist faces.</a:t>
            </a:r>
            <a:br>
              <a:rPr lang="en-US" altLang="en-US" sz="1000" smtClean="0"/>
            </a:br>
            <a:r>
              <a:rPr lang="en-US" altLang="en-US" sz="1000" smtClean="0"/>
              <a:t>Misplaced hate makes disgrace to races we under.</a:t>
            </a:r>
            <a:br>
              <a:rPr lang="en-US" altLang="en-US" sz="1000" smtClean="0"/>
            </a:br>
            <a:r>
              <a:rPr lang="en-US" altLang="en-US" sz="1000" smtClean="0"/>
              <a:t>I wonder what it takes to make this one better place...</a:t>
            </a:r>
            <a:br>
              <a:rPr lang="en-US" altLang="en-US" sz="1000" smtClean="0"/>
            </a:br>
            <a:r>
              <a:rPr lang="en-US" altLang="en-US" sz="1000" smtClean="0"/>
              <a:t>let's erase the wasted.</a:t>
            </a:r>
            <a:br>
              <a:rPr lang="en-US" altLang="en-US" sz="1000" smtClean="0"/>
            </a:br>
            <a:r>
              <a:rPr lang="en-US" altLang="en-US" sz="1000" u="sng" smtClean="0"/>
              <a:t>Take the evil out the people, they'll be acting right.</a:t>
            </a:r>
            <a:br>
              <a:rPr lang="en-US" altLang="en-US" sz="1000" u="sng" smtClean="0"/>
            </a:br>
            <a:r>
              <a:rPr lang="en-US" altLang="en-US" sz="1000" u="sng" smtClean="0"/>
              <a:t>'Cause both black and white are smokin' crack tonight.</a:t>
            </a:r>
            <a:r>
              <a:rPr lang="en-US" altLang="en-US" sz="1000" smtClean="0"/>
              <a:t/>
            </a:r>
            <a:br>
              <a:rPr lang="en-US" altLang="en-US" sz="1000" smtClean="0"/>
            </a:br>
            <a:r>
              <a:rPr lang="en-US" altLang="en-US" sz="1000" smtClean="0"/>
              <a:t>And only time we chill is when we kill each other.</a:t>
            </a:r>
            <a:br>
              <a:rPr lang="en-US" altLang="en-US" sz="1000" smtClean="0"/>
            </a:br>
            <a:r>
              <a:rPr lang="en-US" altLang="en-US" sz="1000" smtClean="0"/>
              <a:t>It takes skill to be real, time to heal each other.</a:t>
            </a:r>
            <a:br>
              <a:rPr lang="en-US" altLang="en-US" sz="1000" smtClean="0"/>
            </a:br>
            <a:r>
              <a:rPr lang="en-US" altLang="en-US" sz="1000" u="sng" smtClean="0"/>
              <a:t>And although it seems heaven sent,</a:t>
            </a:r>
            <a:br>
              <a:rPr lang="en-US" altLang="en-US" sz="1000" u="sng" smtClean="0"/>
            </a:br>
            <a:r>
              <a:rPr lang="en-US" altLang="en-US" sz="1000" u="sng" smtClean="0"/>
              <a:t>we ain't ready to see a black President, uhh.</a:t>
            </a:r>
            <a:br>
              <a:rPr lang="en-US" altLang="en-US" sz="1000" u="sng" smtClean="0"/>
            </a:br>
            <a:r>
              <a:rPr lang="en-US" altLang="en-US" sz="1000" u="sng" smtClean="0"/>
              <a:t>It ain't a secret don't conceal the fact...</a:t>
            </a:r>
            <a:br>
              <a:rPr lang="en-US" altLang="en-US" sz="1000" u="sng" smtClean="0"/>
            </a:br>
            <a:r>
              <a:rPr lang="en-US" altLang="en-US" sz="1000" u="sng" smtClean="0"/>
              <a:t>the penitentiary's packed, and it's filled with blacks.</a:t>
            </a:r>
            <a:r>
              <a:rPr lang="en-US" altLang="en-US" sz="900" smtClean="0"/>
              <a:t/>
            </a:r>
            <a:br>
              <a:rPr lang="en-US" altLang="en-US" sz="900" smtClean="0"/>
            </a:br>
            <a:r>
              <a:rPr lang="en-US" altLang="en-US" sz="900" smtClean="0"/>
              <a:t/>
            </a:r>
            <a:br>
              <a:rPr lang="en-US" altLang="en-US" sz="900" smtClean="0"/>
            </a:br>
            <a:r>
              <a:rPr lang="en-US" altLang="en-US" sz="900" smtClean="0"/>
              <a:t/>
            </a:r>
            <a:br>
              <a:rPr lang="en-US" altLang="en-US" sz="900" smtClean="0"/>
            </a:br>
            <a:r>
              <a:rPr lang="en-US" altLang="en-US" sz="900" smtClean="0"/>
              <a:t/>
            </a:r>
            <a:br>
              <a:rPr lang="en-US" altLang="en-US" sz="900" smtClean="0"/>
            </a:br>
            <a:r>
              <a:rPr lang="en-US" altLang="en-US" sz="900" smtClean="0"/>
              <a:t/>
            </a:r>
            <a:br>
              <a:rPr lang="en-US" altLang="en-US" sz="900" smtClean="0"/>
            </a:br>
            <a:endParaRPr lang="en-US" altLang="en-US" sz="900" smtClean="0"/>
          </a:p>
        </p:txBody>
      </p:sp>
      <p:sp>
        <p:nvSpPr>
          <p:cNvPr id="21508" name="Content Placeholder 4"/>
          <p:cNvSpPr>
            <a:spLocks noGrp="1"/>
          </p:cNvSpPr>
          <p:nvPr>
            <p:ph sz="half" idx="2"/>
          </p:nvPr>
        </p:nvSpPr>
        <p:spPr>
          <a:xfrm>
            <a:off x="4648200" y="685800"/>
            <a:ext cx="4343400" cy="5943600"/>
          </a:xfrm>
        </p:spPr>
        <p:txBody>
          <a:bodyPr/>
          <a:lstStyle/>
          <a:p>
            <a:pPr marL="0" indent="0">
              <a:buFontTx/>
              <a:buNone/>
            </a:pPr>
            <a:r>
              <a:rPr lang="en-US" altLang="en-US" sz="1000" smtClean="0"/>
              <a:t>But some things will never change.</a:t>
            </a:r>
            <a:br>
              <a:rPr lang="en-US" altLang="en-US" sz="1000" smtClean="0"/>
            </a:br>
            <a:r>
              <a:rPr lang="en-US" altLang="en-US" sz="1000" smtClean="0"/>
              <a:t>Try to show another way, but they stayin' in the dope game.</a:t>
            </a:r>
            <a:br>
              <a:rPr lang="en-US" altLang="en-US" sz="1000" smtClean="0"/>
            </a:br>
            <a:r>
              <a:rPr lang="en-US" altLang="en-US" sz="1000" smtClean="0"/>
              <a:t>Now tell me what's a mother to do?</a:t>
            </a:r>
            <a:br>
              <a:rPr lang="en-US" altLang="en-US" sz="1000" smtClean="0"/>
            </a:br>
            <a:r>
              <a:rPr lang="en-US" altLang="en-US" sz="1000" smtClean="0"/>
              <a:t>Bein' real don't appeal to the brother in you.</a:t>
            </a:r>
            <a:br>
              <a:rPr lang="en-US" altLang="en-US" sz="1000" smtClean="0"/>
            </a:br>
            <a:r>
              <a:rPr lang="en-US" altLang="en-US" sz="1000" smtClean="0"/>
              <a:t>You gotta operate the easy way.</a:t>
            </a:r>
            <a:br>
              <a:rPr lang="en-US" altLang="en-US" sz="1000" smtClean="0"/>
            </a:br>
            <a:r>
              <a:rPr lang="en-US" altLang="en-US" sz="1000" u="sng" smtClean="0"/>
              <a:t>"I made a G today" But you made it in a sleazy way.</a:t>
            </a:r>
            <a:r>
              <a:rPr lang="en-US" altLang="en-US" sz="1000" smtClean="0"/>
              <a:t/>
            </a:r>
            <a:br>
              <a:rPr lang="en-US" altLang="en-US" sz="1000" smtClean="0"/>
            </a:br>
            <a:r>
              <a:rPr lang="en-US" altLang="en-US" sz="1000" smtClean="0"/>
              <a:t>Sellin' crack to the kids. "I gotta get paid,"</a:t>
            </a:r>
            <a:br>
              <a:rPr lang="en-US" altLang="en-US" sz="1000" smtClean="0"/>
            </a:br>
            <a:r>
              <a:rPr lang="en-US" altLang="en-US" sz="1000" smtClean="0"/>
              <a:t>Well hey, well that's the way it is.</a:t>
            </a:r>
            <a:br>
              <a:rPr lang="en-US" altLang="en-US" sz="1000" smtClean="0"/>
            </a:br>
            <a:r>
              <a:rPr lang="en-US" altLang="en-US" sz="1000" smtClean="0"/>
              <a:t/>
            </a:r>
            <a:br>
              <a:rPr lang="en-US" altLang="en-US" sz="1000" smtClean="0"/>
            </a:br>
            <a:r>
              <a:rPr lang="en-US" altLang="en-US" sz="1000" i="1" smtClean="0"/>
              <a:t>[Bridge]</a:t>
            </a:r>
            <a:r>
              <a:rPr lang="en-US" altLang="en-US" sz="1000" smtClean="0"/>
              <a:t/>
            </a:r>
            <a:br>
              <a:rPr lang="en-US" altLang="en-US" sz="1000" smtClean="0"/>
            </a:br>
            <a:r>
              <a:rPr lang="en-US" altLang="en-US" sz="1000" smtClean="0"/>
              <a:t/>
            </a:r>
            <a:br>
              <a:rPr lang="en-US" altLang="en-US" sz="1000" smtClean="0"/>
            </a:br>
            <a:r>
              <a:rPr lang="en-US" altLang="en-US" sz="1000" i="1" smtClean="0"/>
              <a:t>[Talking:]</a:t>
            </a:r>
            <a:r>
              <a:rPr lang="en-US" altLang="en-US" sz="1000" smtClean="0"/>
              <a:t/>
            </a:r>
            <a:br>
              <a:rPr lang="en-US" altLang="en-US" sz="1000" smtClean="0"/>
            </a:br>
            <a:r>
              <a:rPr lang="en-US" altLang="en-US" sz="1000" smtClean="0"/>
              <a:t>We gotta make a change...</a:t>
            </a:r>
            <a:br>
              <a:rPr lang="en-US" altLang="en-US" sz="1000" smtClean="0"/>
            </a:br>
            <a:r>
              <a:rPr lang="en-US" altLang="en-US" sz="1000" smtClean="0"/>
              <a:t>It's time for us as a people to start makin' some changes.</a:t>
            </a:r>
            <a:br>
              <a:rPr lang="en-US" altLang="en-US" sz="1000" smtClean="0"/>
            </a:br>
            <a:r>
              <a:rPr lang="en-US" altLang="en-US" sz="1000" smtClean="0"/>
              <a:t>Let's change the way we eat, let's change the way we live</a:t>
            </a:r>
            <a:br>
              <a:rPr lang="en-US" altLang="en-US" sz="1000" smtClean="0"/>
            </a:br>
            <a:r>
              <a:rPr lang="en-US" altLang="en-US" sz="1000" smtClean="0"/>
              <a:t>and let's change the way we treat each other.</a:t>
            </a:r>
            <a:br>
              <a:rPr lang="en-US" altLang="en-US" sz="1000" smtClean="0"/>
            </a:br>
            <a:r>
              <a:rPr lang="en-US" altLang="en-US" sz="1000" smtClean="0"/>
              <a:t>You see the old way wasn't working so it's on us to do</a:t>
            </a:r>
            <a:br>
              <a:rPr lang="en-US" altLang="en-US" sz="1000" smtClean="0"/>
            </a:br>
            <a:r>
              <a:rPr lang="en-US" altLang="en-US" sz="1000" smtClean="0"/>
              <a:t>what we gotta do, to survive.</a:t>
            </a:r>
            <a:br>
              <a:rPr lang="en-US" altLang="en-US" sz="1000" smtClean="0"/>
            </a:br>
            <a:r>
              <a:rPr lang="en-US" altLang="en-US" sz="1000" smtClean="0"/>
              <a:t/>
            </a:r>
            <a:br>
              <a:rPr lang="en-US" altLang="en-US" sz="1000" smtClean="0"/>
            </a:br>
            <a:r>
              <a:rPr lang="en-US" altLang="en-US" sz="1000" u="sng" smtClean="0"/>
              <a:t>And still I see no changes. Can't a brother get a little peace?</a:t>
            </a:r>
            <a:br>
              <a:rPr lang="en-US" altLang="en-US" sz="1000" u="sng" smtClean="0"/>
            </a:br>
            <a:r>
              <a:rPr lang="en-US" altLang="en-US" sz="1000" u="sng" smtClean="0"/>
              <a:t>There's war on the streets &amp; the war in the Middle East.</a:t>
            </a:r>
            <a:br>
              <a:rPr lang="en-US" altLang="en-US" sz="1000" u="sng" smtClean="0"/>
            </a:br>
            <a:r>
              <a:rPr lang="en-US" altLang="en-US" sz="1000" u="sng" smtClean="0"/>
              <a:t>Instead of war on poverty,</a:t>
            </a:r>
            <a:br>
              <a:rPr lang="en-US" altLang="en-US" sz="1000" u="sng" smtClean="0"/>
            </a:br>
            <a:r>
              <a:rPr lang="en-US" altLang="en-US" sz="1000" u="sng" smtClean="0"/>
              <a:t>they got a war on drugs so the police can bother me.</a:t>
            </a:r>
            <a:r>
              <a:rPr lang="en-US" altLang="en-US" sz="1000" smtClean="0"/>
              <a:t/>
            </a:r>
            <a:br>
              <a:rPr lang="en-US" altLang="en-US" sz="1000" smtClean="0"/>
            </a:br>
            <a:r>
              <a:rPr lang="en-US" altLang="en-US" sz="1000" smtClean="0"/>
              <a:t>And I ain't never did a crime I ain't have to do.</a:t>
            </a:r>
            <a:br>
              <a:rPr lang="en-US" altLang="en-US" sz="1000" smtClean="0"/>
            </a:br>
            <a:r>
              <a:rPr lang="en-US" altLang="en-US" sz="1000" smtClean="0"/>
              <a:t>But now I'm back with the facts givin' 'em back to you.</a:t>
            </a:r>
            <a:br>
              <a:rPr lang="en-US" altLang="en-US" sz="1000" smtClean="0"/>
            </a:br>
            <a:r>
              <a:rPr lang="en-US" altLang="en-US" sz="1000" smtClean="0"/>
              <a:t>Don't let 'em jack you up, back you up, crack you up and pimp smack you up.</a:t>
            </a:r>
            <a:br>
              <a:rPr lang="en-US" altLang="en-US" sz="1000" smtClean="0"/>
            </a:br>
            <a:r>
              <a:rPr lang="en-US" altLang="en-US" sz="1000" smtClean="0"/>
              <a:t>You gotta learn to hold ya own.</a:t>
            </a:r>
            <a:br>
              <a:rPr lang="en-US" altLang="en-US" sz="1000" smtClean="0"/>
            </a:br>
            <a:r>
              <a:rPr lang="en-US" altLang="en-US" sz="1000" smtClean="0"/>
              <a:t>They get jealous when they see ya with ya mobile phone.</a:t>
            </a:r>
            <a:br>
              <a:rPr lang="en-US" altLang="en-US" sz="1000" smtClean="0"/>
            </a:br>
            <a:r>
              <a:rPr lang="en-US" altLang="en-US" sz="1000" smtClean="0"/>
              <a:t>But tell the cops they can't touch this.</a:t>
            </a:r>
            <a:br>
              <a:rPr lang="en-US" altLang="en-US" sz="1000" smtClean="0"/>
            </a:br>
            <a:r>
              <a:rPr lang="en-US" altLang="en-US" sz="1000" smtClean="0"/>
              <a:t>I don't trust this, when they try to rush I bust this.</a:t>
            </a:r>
            <a:br>
              <a:rPr lang="en-US" altLang="en-US" sz="1000" smtClean="0"/>
            </a:br>
            <a:r>
              <a:rPr lang="en-US" altLang="en-US" sz="1000" smtClean="0"/>
              <a:t>That's the sound of my tune. You say it ain't cool, but mama didn't raise no fool.</a:t>
            </a:r>
            <a:br>
              <a:rPr lang="en-US" altLang="en-US" sz="1000" smtClean="0"/>
            </a:br>
            <a:r>
              <a:rPr lang="en-US" altLang="en-US" sz="1000" smtClean="0"/>
              <a:t>And as long as I stay black, I gotta stay strapped &amp; I never get to lay back.</a:t>
            </a:r>
            <a:br>
              <a:rPr lang="en-US" altLang="en-US" sz="1000" smtClean="0"/>
            </a:br>
            <a:r>
              <a:rPr lang="en-US" altLang="en-US" sz="1000" smtClean="0"/>
              <a:t>'Cause I always got to worry 'bout the pay backs.</a:t>
            </a:r>
            <a:br>
              <a:rPr lang="en-US" altLang="en-US" sz="1000" smtClean="0"/>
            </a:br>
            <a:r>
              <a:rPr lang="en-US" altLang="en-US" sz="1000" smtClean="0"/>
              <a:t>Some buck that I roughed up way back... comin' back after all these years.</a:t>
            </a:r>
            <a:br>
              <a:rPr lang="en-US" altLang="en-US" sz="1000" smtClean="0"/>
            </a:br>
            <a:r>
              <a:rPr lang="en-US" altLang="en-US" sz="1000" smtClean="0"/>
              <a:t>Rat-a-tat-tat-tat-tat. That's the way it is. uhh</a:t>
            </a:r>
            <a:br>
              <a:rPr lang="en-US" altLang="en-US" sz="1000" smtClean="0"/>
            </a:br>
            <a:r>
              <a:rPr lang="en-US" altLang="en-US" sz="1000" smtClean="0"/>
              <a:t/>
            </a:r>
            <a:br>
              <a:rPr lang="en-US" altLang="en-US" sz="1000" smtClean="0"/>
            </a:br>
            <a:r>
              <a:rPr lang="en-US" altLang="en-US" sz="1000" i="1" smtClean="0"/>
              <a:t>[Bridge 'til fade:]</a:t>
            </a:r>
            <a:r>
              <a:rPr lang="en-US" altLang="en-US" sz="1000" smtClean="0"/>
              <a:t/>
            </a:r>
            <a:br>
              <a:rPr lang="en-US" altLang="en-US" sz="1000" smtClean="0"/>
            </a:br>
            <a:r>
              <a:rPr lang="en-US" altLang="en-US" sz="1000" smtClean="0"/>
              <a:t>Some things will never change </a:t>
            </a:r>
          </a:p>
          <a:p>
            <a:pPr marL="0" indent="0"/>
            <a:endParaRPr lang="en-US" altLang="en-US" sz="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3429000" cy="1143000"/>
          </a:xfrm>
        </p:spPr>
        <p:txBody>
          <a:bodyPr/>
          <a:lstStyle/>
          <a:p>
            <a:r>
              <a:rPr lang="en-US" altLang="en-US" sz="2000" smtClean="0"/>
              <a:t>Examples: Bob Dylan’s </a:t>
            </a:r>
            <a:r>
              <a:rPr lang="en-US" altLang="en-US" sz="2000" b="1" i="1" smtClean="0"/>
              <a:t>Blowing in the Wind</a:t>
            </a:r>
            <a:endParaRPr lang="en-US" altLang="en-US" sz="2000" smtClean="0"/>
          </a:p>
        </p:txBody>
      </p:sp>
      <p:sp>
        <p:nvSpPr>
          <p:cNvPr id="22531" name="Content Placeholder 2"/>
          <p:cNvSpPr>
            <a:spLocks noGrp="1"/>
          </p:cNvSpPr>
          <p:nvPr>
            <p:ph idx="1"/>
          </p:nvPr>
        </p:nvSpPr>
        <p:spPr>
          <a:xfrm>
            <a:off x="2895600" y="228600"/>
            <a:ext cx="6248400" cy="6629400"/>
          </a:xfrm>
        </p:spPr>
        <p:txBody>
          <a:bodyPr/>
          <a:lstStyle/>
          <a:p>
            <a:pPr marL="0" algn="ctr"/>
            <a:r>
              <a:rPr lang="en-US" altLang="en-US" sz="1800" smtClean="0">
                <a:solidFill>
                  <a:srgbClr val="000000"/>
                </a:solidFill>
                <a:cs typeface="Times New Roman" pitchFamily="18" charset="0"/>
              </a:rPr>
              <a:t>How many roads must a man walk down</a:t>
            </a:r>
            <a:br>
              <a:rPr lang="en-US" altLang="en-US" sz="1800" smtClean="0">
                <a:solidFill>
                  <a:srgbClr val="000000"/>
                </a:solidFill>
                <a:cs typeface="Times New Roman" pitchFamily="18" charset="0"/>
              </a:rPr>
            </a:br>
            <a:r>
              <a:rPr lang="en-US" altLang="en-US" sz="1800" smtClean="0">
                <a:solidFill>
                  <a:srgbClr val="000000"/>
                </a:solidFill>
                <a:cs typeface="Times New Roman" pitchFamily="18" charset="0"/>
              </a:rPr>
              <a:t>Before you call him a man</a:t>
            </a:r>
          </a:p>
          <a:p>
            <a:pPr marL="0" algn="ctr"/>
            <a:endParaRPr lang="en-US" altLang="en-US" sz="1800" smtClean="0">
              <a:solidFill>
                <a:srgbClr val="000000"/>
              </a:solidFill>
              <a:cs typeface="Times New Roman" pitchFamily="18" charset="0"/>
            </a:endParaRPr>
          </a:p>
          <a:p>
            <a:pPr marL="0" algn="ctr"/>
            <a:r>
              <a:rPr lang="en-US" altLang="en-US" sz="1800" smtClean="0">
                <a:solidFill>
                  <a:srgbClr val="000000"/>
                </a:solidFill>
                <a:cs typeface="Times New Roman" pitchFamily="18" charset="0"/>
              </a:rPr>
              <a:t>How many seas must the white dove sail</a:t>
            </a:r>
            <a:br>
              <a:rPr lang="en-US" altLang="en-US" sz="1800" smtClean="0">
                <a:solidFill>
                  <a:srgbClr val="000000"/>
                </a:solidFill>
                <a:cs typeface="Times New Roman" pitchFamily="18" charset="0"/>
              </a:rPr>
            </a:br>
            <a:r>
              <a:rPr lang="en-US" altLang="en-US" sz="1800" smtClean="0">
                <a:solidFill>
                  <a:srgbClr val="000000"/>
                </a:solidFill>
                <a:cs typeface="Times New Roman" pitchFamily="18" charset="0"/>
              </a:rPr>
              <a:t>Before she sleeps in the sand</a:t>
            </a:r>
            <a:br>
              <a:rPr lang="en-US" altLang="en-US" sz="1800" smtClean="0">
                <a:solidFill>
                  <a:srgbClr val="000000"/>
                </a:solidFill>
                <a:cs typeface="Times New Roman" pitchFamily="18" charset="0"/>
              </a:rPr>
            </a:br>
            <a:endParaRPr lang="en-US" altLang="en-US" sz="1800" smtClean="0">
              <a:solidFill>
                <a:srgbClr val="000000"/>
              </a:solidFill>
              <a:cs typeface="Times New Roman" pitchFamily="18" charset="0"/>
            </a:endParaRPr>
          </a:p>
          <a:p>
            <a:pPr marL="0" algn="ctr"/>
            <a:r>
              <a:rPr lang="en-US" altLang="en-US" sz="1800" smtClean="0">
                <a:solidFill>
                  <a:srgbClr val="000000"/>
                </a:solidFill>
                <a:cs typeface="Times New Roman" pitchFamily="18" charset="0"/>
              </a:rPr>
              <a:t>Yes, and how many times must the cannonballs fly</a:t>
            </a:r>
            <a:br>
              <a:rPr lang="en-US" altLang="en-US" sz="1800" smtClean="0">
                <a:solidFill>
                  <a:srgbClr val="000000"/>
                </a:solidFill>
                <a:cs typeface="Times New Roman" pitchFamily="18" charset="0"/>
              </a:rPr>
            </a:br>
            <a:r>
              <a:rPr lang="en-US" altLang="en-US" sz="1800" smtClean="0">
                <a:solidFill>
                  <a:srgbClr val="000000"/>
                </a:solidFill>
                <a:cs typeface="Times New Roman" pitchFamily="18" charset="0"/>
              </a:rPr>
              <a:t>Before they are forever banned</a:t>
            </a:r>
            <a:br>
              <a:rPr lang="en-US" altLang="en-US" sz="1800" smtClean="0">
                <a:solidFill>
                  <a:srgbClr val="000000"/>
                </a:solidFill>
                <a:cs typeface="Times New Roman" pitchFamily="18" charset="0"/>
              </a:rPr>
            </a:br>
            <a:endParaRPr lang="en-US" altLang="en-US" sz="1800" smtClean="0">
              <a:solidFill>
                <a:srgbClr val="000000"/>
              </a:solidFill>
              <a:cs typeface="Times New Roman" pitchFamily="18" charset="0"/>
            </a:endParaRPr>
          </a:p>
          <a:p>
            <a:pPr marL="0" algn="ctr"/>
            <a:r>
              <a:rPr lang="en-US" altLang="en-US" sz="1800" smtClean="0">
                <a:solidFill>
                  <a:srgbClr val="000000"/>
                </a:solidFill>
                <a:cs typeface="Times New Roman" pitchFamily="18" charset="0"/>
              </a:rPr>
              <a:t>Yes, and how many years can a mountain exist</a:t>
            </a:r>
            <a:br>
              <a:rPr lang="en-US" altLang="en-US" sz="1800" smtClean="0">
                <a:solidFill>
                  <a:srgbClr val="000000"/>
                </a:solidFill>
                <a:cs typeface="Times New Roman" pitchFamily="18" charset="0"/>
              </a:rPr>
            </a:br>
            <a:r>
              <a:rPr lang="en-US" altLang="en-US" sz="1800" smtClean="0">
                <a:solidFill>
                  <a:srgbClr val="000000"/>
                </a:solidFill>
                <a:cs typeface="Times New Roman" pitchFamily="18" charset="0"/>
              </a:rPr>
              <a:t>Before it washed to the sea</a:t>
            </a:r>
            <a:br>
              <a:rPr lang="en-US" altLang="en-US" sz="1800" smtClean="0">
                <a:solidFill>
                  <a:srgbClr val="000000"/>
                </a:solidFill>
                <a:cs typeface="Times New Roman" pitchFamily="18" charset="0"/>
              </a:rPr>
            </a:br>
            <a:endParaRPr lang="en-US" altLang="en-US" sz="1800" smtClean="0">
              <a:solidFill>
                <a:srgbClr val="000000"/>
              </a:solidFill>
              <a:cs typeface="Times New Roman" pitchFamily="18" charset="0"/>
            </a:endParaRPr>
          </a:p>
          <a:p>
            <a:pPr marL="0" algn="ctr"/>
            <a:r>
              <a:rPr lang="en-US" altLang="en-US" sz="1800" smtClean="0">
                <a:solidFill>
                  <a:srgbClr val="000000"/>
                </a:solidFill>
                <a:cs typeface="Times New Roman" pitchFamily="18" charset="0"/>
              </a:rPr>
              <a:t>Yes, and how many years can some people exist</a:t>
            </a:r>
            <a:br>
              <a:rPr lang="en-US" altLang="en-US" sz="1800" smtClean="0">
                <a:solidFill>
                  <a:srgbClr val="000000"/>
                </a:solidFill>
                <a:cs typeface="Times New Roman" pitchFamily="18" charset="0"/>
              </a:rPr>
            </a:br>
            <a:r>
              <a:rPr lang="en-US" altLang="en-US" sz="1800" smtClean="0">
                <a:solidFill>
                  <a:srgbClr val="000000"/>
                </a:solidFill>
                <a:cs typeface="Times New Roman" pitchFamily="18" charset="0"/>
              </a:rPr>
              <a:t>Before they're allowed to be free</a:t>
            </a:r>
            <a:br>
              <a:rPr lang="en-US" altLang="en-US" sz="1800" smtClean="0">
                <a:solidFill>
                  <a:srgbClr val="000000"/>
                </a:solidFill>
                <a:cs typeface="Times New Roman" pitchFamily="18" charset="0"/>
              </a:rPr>
            </a:br>
            <a:endParaRPr lang="en-US" altLang="en-US" sz="1800" smtClean="0">
              <a:solidFill>
                <a:srgbClr val="000000"/>
              </a:solidFill>
              <a:cs typeface="Times New Roman" pitchFamily="18" charset="0"/>
            </a:endParaRPr>
          </a:p>
          <a:p>
            <a:pPr marL="0" algn="ctr"/>
            <a:r>
              <a:rPr lang="en-US" altLang="en-US" sz="1800" smtClean="0">
                <a:solidFill>
                  <a:srgbClr val="000000"/>
                </a:solidFill>
                <a:cs typeface="Times New Roman" pitchFamily="18" charset="0"/>
              </a:rPr>
              <a:t>Yes, and how many times can a man turn his head</a:t>
            </a:r>
            <a:br>
              <a:rPr lang="en-US" altLang="en-US" sz="1800" smtClean="0">
                <a:solidFill>
                  <a:srgbClr val="000000"/>
                </a:solidFill>
                <a:cs typeface="Times New Roman" pitchFamily="18" charset="0"/>
              </a:rPr>
            </a:br>
            <a:r>
              <a:rPr lang="en-US" altLang="en-US" sz="1800" smtClean="0">
                <a:solidFill>
                  <a:srgbClr val="000000"/>
                </a:solidFill>
                <a:cs typeface="Times New Roman" pitchFamily="18" charset="0"/>
              </a:rPr>
              <a:t>And pretend that he just doesn't see</a:t>
            </a:r>
            <a:br>
              <a:rPr lang="en-US" altLang="en-US" sz="1800" smtClean="0">
                <a:solidFill>
                  <a:srgbClr val="000000"/>
                </a:solidFill>
                <a:cs typeface="Times New Roman" pitchFamily="18" charset="0"/>
              </a:rPr>
            </a:br>
            <a:endParaRPr lang="en-US" altLang="en-US" sz="1800" smtClean="0">
              <a:latin typeface="Times New Roman" pitchFamily="18" charset="0"/>
              <a:cs typeface="Times New Roman" pitchFamily="18" charset="0"/>
            </a:endParaRPr>
          </a:p>
          <a:p>
            <a:pPr marL="0" algn="ctr"/>
            <a:r>
              <a:rPr lang="en-US" altLang="en-US" sz="1800" smtClean="0">
                <a:solidFill>
                  <a:srgbClr val="000000"/>
                </a:solidFill>
                <a:cs typeface="Times New Roman" pitchFamily="18" charset="0"/>
              </a:rPr>
              <a:t>Yes, and how many ears must one man have</a:t>
            </a:r>
            <a:br>
              <a:rPr lang="en-US" altLang="en-US" sz="1800" smtClean="0">
                <a:solidFill>
                  <a:srgbClr val="000000"/>
                </a:solidFill>
                <a:cs typeface="Times New Roman" pitchFamily="18" charset="0"/>
              </a:rPr>
            </a:br>
            <a:r>
              <a:rPr lang="en-US" altLang="en-US" sz="1800" smtClean="0">
                <a:solidFill>
                  <a:srgbClr val="000000"/>
                </a:solidFill>
                <a:cs typeface="Times New Roman" pitchFamily="18" charset="0"/>
              </a:rPr>
              <a:t>Before he can hear people cry</a:t>
            </a:r>
            <a:br>
              <a:rPr lang="en-US" altLang="en-US" sz="1800" smtClean="0">
                <a:solidFill>
                  <a:srgbClr val="000000"/>
                </a:solidFill>
                <a:cs typeface="Times New Roman" pitchFamily="18" charset="0"/>
              </a:rPr>
            </a:br>
            <a:endParaRPr lang="en-US" altLang="en-US" sz="1800" smtClean="0">
              <a:latin typeface="Times New Roman" pitchFamily="18" charset="0"/>
              <a:cs typeface="Times New Roman" pitchFamily="18" charset="0"/>
            </a:endParaRPr>
          </a:p>
          <a:p>
            <a:pPr marL="0" algn="ctr">
              <a:buFontTx/>
              <a:buNone/>
            </a:pPr>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3429000" cy="1143000"/>
          </a:xfrm>
        </p:spPr>
        <p:txBody>
          <a:bodyPr/>
          <a:lstStyle/>
          <a:p>
            <a:r>
              <a:rPr lang="en-US" altLang="en-US" sz="2000" smtClean="0"/>
              <a:t>Examples: Edwin Starr’s </a:t>
            </a:r>
            <a:r>
              <a:rPr lang="en-US" altLang="en-US" sz="2000" b="1" smtClean="0"/>
              <a:t>War</a:t>
            </a:r>
            <a:endParaRPr lang="en-US" altLang="en-US" sz="2000" smtClean="0"/>
          </a:p>
        </p:txBody>
      </p:sp>
      <p:sp>
        <p:nvSpPr>
          <p:cNvPr id="23555" name="Content Placeholder 2"/>
          <p:cNvSpPr>
            <a:spLocks noGrp="1"/>
          </p:cNvSpPr>
          <p:nvPr>
            <p:ph idx="1"/>
          </p:nvPr>
        </p:nvSpPr>
        <p:spPr>
          <a:xfrm>
            <a:off x="2895600" y="228600"/>
            <a:ext cx="6248400" cy="6629400"/>
          </a:xfrm>
        </p:spPr>
        <p:txBody>
          <a:bodyPr/>
          <a:lstStyle/>
          <a:p>
            <a:pPr marL="0" algn="ctr"/>
            <a:r>
              <a:rPr lang="en-US" altLang="en-US" sz="1800" smtClean="0"/>
              <a:t>Oh no-there's got to be a better way</a:t>
            </a:r>
            <a:br>
              <a:rPr lang="en-US" altLang="en-US" sz="1800" smtClean="0"/>
            </a:br>
            <a:r>
              <a:rPr lang="en-US" altLang="en-US" sz="1800" smtClean="0"/>
              <a:t>Say it again</a:t>
            </a:r>
            <a:br>
              <a:rPr lang="en-US" altLang="en-US" sz="1800" smtClean="0"/>
            </a:br>
            <a:r>
              <a:rPr lang="en-US" altLang="en-US" sz="1800" smtClean="0"/>
              <a:t>There's got to be a better way-yeah</a:t>
            </a:r>
            <a:br>
              <a:rPr lang="en-US" altLang="en-US" sz="1800" smtClean="0"/>
            </a:br>
            <a:r>
              <a:rPr lang="en-US" altLang="en-US" sz="1800" smtClean="0"/>
              <a:t>What is it good for?</a:t>
            </a:r>
            <a:br>
              <a:rPr lang="en-US" altLang="en-US" sz="1800" smtClean="0"/>
            </a:br>
            <a:r>
              <a:rPr lang="en-US" altLang="en-US" sz="1800" smtClean="0"/>
              <a:t>*War has caused unrest</a:t>
            </a:r>
            <a:br>
              <a:rPr lang="en-US" altLang="en-US" sz="1800" smtClean="0"/>
            </a:br>
            <a:r>
              <a:rPr lang="en-US" altLang="en-US" sz="1800" smtClean="0"/>
              <a:t>Among the younger generation</a:t>
            </a:r>
            <a:br>
              <a:rPr lang="en-US" altLang="en-US" sz="1800" smtClean="0"/>
            </a:br>
            <a:r>
              <a:rPr lang="en-US" altLang="en-US" sz="1800" smtClean="0"/>
              <a:t>Induction then destruction</a:t>
            </a:r>
            <a:br>
              <a:rPr lang="en-US" altLang="en-US" sz="1800" smtClean="0"/>
            </a:br>
            <a:r>
              <a:rPr lang="en-US" altLang="en-US" sz="1800" smtClean="0"/>
              <a:t>Who wants to die?</a:t>
            </a:r>
            <a:br>
              <a:rPr lang="en-US" altLang="en-US" sz="1800" smtClean="0"/>
            </a:br>
            <a:r>
              <a:rPr lang="en-US" altLang="en-US" sz="1800" smtClean="0"/>
              <a:t>War-huh</a:t>
            </a:r>
            <a:br>
              <a:rPr lang="en-US" altLang="en-US" sz="1800" smtClean="0"/>
            </a:br>
            <a:r>
              <a:rPr lang="en-US" altLang="en-US" sz="1800" smtClean="0"/>
              <a:t>What is it good for?</a:t>
            </a:r>
            <a:br>
              <a:rPr lang="en-US" altLang="en-US" sz="1800" smtClean="0"/>
            </a:br>
            <a:r>
              <a:rPr lang="en-US" altLang="en-US" sz="1800" smtClean="0"/>
              <a:t>Absolutely nothing</a:t>
            </a:r>
            <a:br>
              <a:rPr lang="en-US" altLang="en-US" sz="1800" smtClean="0"/>
            </a:br>
            <a:r>
              <a:rPr lang="en-US" altLang="en-US" sz="1800" smtClean="0"/>
              <a:t>Say it again</a:t>
            </a:r>
            <a:br>
              <a:rPr lang="en-US" altLang="en-US" sz="1800" smtClean="0"/>
            </a:br>
            <a:r>
              <a:rPr lang="en-US" altLang="en-US" sz="1800" smtClean="0"/>
              <a:t>War-huh</a:t>
            </a:r>
            <a:br>
              <a:rPr lang="en-US" altLang="en-US" sz="1800" smtClean="0"/>
            </a:br>
            <a:r>
              <a:rPr lang="en-US" altLang="en-US" sz="1800" smtClean="0"/>
              <a:t>What is it good for?</a:t>
            </a:r>
            <a:br>
              <a:rPr lang="en-US" altLang="en-US" sz="1800" smtClean="0"/>
            </a:br>
            <a:r>
              <a:rPr lang="en-US" altLang="en-US" sz="1800" smtClean="0"/>
              <a:t>Absolutely nothing</a:t>
            </a:r>
            <a:br>
              <a:rPr lang="en-US" altLang="en-US" sz="1800" smtClean="0"/>
            </a:br>
            <a:r>
              <a:rPr lang="en-US" altLang="en-US" sz="1800" smtClean="0"/>
              <a:t>Yeah</a:t>
            </a:r>
            <a:br>
              <a:rPr lang="en-US" altLang="en-US" sz="1800" smtClean="0"/>
            </a:br>
            <a:r>
              <a:rPr lang="en-US" altLang="en-US" sz="1800" smtClean="0"/>
              <a:t>War-I despise</a:t>
            </a:r>
            <a:br>
              <a:rPr lang="en-US" altLang="en-US" sz="1800" smtClean="0"/>
            </a:br>
            <a:r>
              <a:rPr lang="en-US" altLang="en-US" sz="1800" smtClean="0"/>
              <a:t>'Cos it means destruction</a:t>
            </a:r>
            <a:br>
              <a:rPr lang="en-US" altLang="en-US" sz="1800" smtClean="0"/>
            </a:br>
            <a:r>
              <a:rPr lang="en-US" altLang="en-US" sz="1800" smtClean="0"/>
              <a:t>Of innocent lives</a:t>
            </a:r>
            <a:br>
              <a:rPr lang="en-US" altLang="en-US" sz="1800" smtClean="0"/>
            </a:br>
            <a:r>
              <a:rPr lang="en-US" altLang="en-US" sz="1800" smtClean="0"/>
              <a:t>War means tears</a:t>
            </a:r>
            <a:br>
              <a:rPr lang="en-US" altLang="en-US" sz="1800" smtClean="0"/>
            </a:br>
            <a:r>
              <a:rPr lang="en-US" altLang="en-US" sz="1800" smtClean="0"/>
              <a:t>To thousands of mothers how</a:t>
            </a:r>
            <a:br>
              <a:rPr lang="en-US" altLang="en-US" sz="1800" smtClean="0"/>
            </a:br>
            <a:r>
              <a:rPr lang="en-US" altLang="en-US" sz="1800" smtClean="0"/>
              <a:t>When their sons go off to fight</a:t>
            </a:r>
            <a:br>
              <a:rPr lang="en-US" altLang="en-US" sz="1800" smtClean="0"/>
            </a:br>
            <a:r>
              <a:rPr lang="en-US" altLang="en-US" sz="1800" smtClean="0"/>
              <a:t>And lose their lives</a:t>
            </a:r>
            <a:endParaRPr lang="en-US"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Divide into Groups</a:t>
            </a:r>
          </a:p>
        </p:txBody>
      </p:sp>
      <p:sp>
        <p:nvSpPr>
          <p:cNvPr id="20483" name="Content Placeholder 2"/>
          <p:cNvSpPr>
            <a:spLocks noGrp="1"/>
          </p:cNvSpPr>
          <p:nvPr>
            <p:ph idx="1"/>
          </p:nvPr>
        </p:nvSpPr>
        <p:spPr/>
        <p:txBody>
          <a:bodyPr/>
          <a:lstStyle/>
          <a:p>
            <a:pPr marL="0" indent="0" eaLnBrk="1" hangingPunct="1">
              <a:lnSpc>
                <a:spcPct val="90000"/>
              </a:lnSpc>
              <a:buFontTx/>
              <a:buNone/>
              <a:defRPr/>
            </a:pPr>
            <a:r>
              <a:rPr lang="en-US" altLang="en-US" sz="2000" dirty="0" smtClean="0"/>
              <a:t>Get into your groups or 3-4, if you take to long deciding I will pick groups for you!</a:t>
            </a:r>
          </a:p>
          <a:p>
            <a:pPr marL="0" indent="0" eaLnBrk="1" hangingPunct="1">
              <a:lnSpc>
                <a:spcPct val="90000"/>
              </a:lnSpc>
              <a:buFontTx/>
              <a:buNone/>
              <a:defRPr/>
            </a:pPr>
            <a:endParaRPr lang="en-US" altLang="en-US" sz="2000" dirty="0" smtClean="0"/>
          </a:p>
          <a:p>
            <a:pPr marL="0" indent="0" eaLnBrk="1" hangingPunct="1">
              <a:lnSpc>
                <a:spcPct val="90000"/>
              </a:lnSpc>
              <a:defRPr/>
            </a:pPr>
            <a:r>
              <a:rPr lang="en-US" altLang="en-US" sz="2000" dirty="0" smtClean="0"/>
              <a:t>Protest Topic</a:t>
            </a:r>
          </a:p>
          <a:p>
            <a:pPr marL="400050" lvl="1" indent="0" eaLnBrk="1" hangingPunct="1">
              <a:lnSpc>
                <a:spcPct val="90000"/>
              </a:lnSpc>
              <a:buFontTx/>
              <a:buNone/>
              <a:defRPr/>
            </a:pPr>
            <a:r>
              <a:rPr lang="en-US" altLang="en-US" sz="1600" dirty="0" smtClean="0"/>
              <a:t>(Do you want to be funny or serious?)</a:t>
            </a:r>
          </a:p>
          <a:p>
            <a:pPr marL="0" indent="0" eaLnBrk="1" hangingPunct="1">
              <a:lnSpc>
                <a:spcPct val="90000"/>
              </a:lnSpc>
              <a:defRPr/>
            </a:pPr>
            <a:r>
              <a:rPr lang="en-US" altLang="en-US" sz="2000" dirty="0" smtClean="0"/>
              <a:t>Choose an option </a:t>
            </a:r>
          </a:p>
          <a:p>
            <a:pPr lvl="1" eaLnBrk="1" hangingPunct="1">
              <a:lnSpc>
                <a:spcPct val="90000"/>
              </a:lnSpc>
              <a:defRPr/>
            </a:pPr>
            <a:r>
              <a:rPr lang="en-US" altLang="en-US" sz="2000" dirty="0" smtClean="0"/>
              <a:t>1. Create your own music, beat and lyrics</a:t>
            </a:r>
          </a:p>
          <a:p>
            <a:pPr lvl="1" eaLnBrk="1" hangingPunct="1">
              <a:lnSpc>
                <a:spcPct val="90000"/>
              </a:lnSpc>
              <a:defRPr/>
            </a:pPr>
            <a:r>
              <a:rPr lang="en-US" altLang="en-US" sz="2000" dirty="0" smtClean="0"/>
              <a:t>2. Use an existing instrumental with new lyrics you create</a:t>
            </a:r>
          </a:p>
          <a:p>
            <a:pPr lvl="1" eaLnBrk="1" hangingPunct="1">
              <a:lnSpc>
                <a:spcPct val="90000"/>
              </a:lnSpc>
              <a:defRPr/>
            </a:pPr>
            <a:r>
              <a:rPr lang="en-US" altLang="en-US" sz="2000" dirty="0" smtClean="0"/>
              <a:t>3. Use existing lyrics from a protest song with new music and  beat you create</a:t>
            </a:r>
          </a:p>
          <a:p>
            <a:pPr>
              <a:defRPr/>
            </a:pPr>
            <a:endParaRPr lang="en-US"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Written Format</a:t>
            </a:r>
          </a:p>
        </p:txBody>
      </p:sp>
      <p:sp>
        <p:nvSpPr>
          <p:cNvPr id="25603" name="Content Placeholder 2"/>
          <p:cNvSpPr>
            <a:spLocks noGrp="1"/>
          </p:cNvSpPr>
          <p:nvPr>
            <p:ph idx="1"/>
          </p:nvPr>
        </p:nvSpPr>
        <p:spPr/>
        <p:txBody>
          <a:bodyPr/>
          <a:lstStyle/>
          <a:p>
            <a:pPr marL="0" indent="0" eaLnBrk="1" hangingPunct="1">
              <a:lnSpc>
                <a:spcPct val="90000"/>
              </a:lnSpc>
            </a:pPr>
            <a:r>
              <a:rPr lang="en-US" altLang="en-US" sz="2800" smtClean="0"/>
              <a:t>You must “outline” or script your song. </a:t>
            </a:r>
          </a:p>
          <a:p>
            <a:pPr lvl="1" eaLnBrk="1" hangingPunct="1">
              <a:lnSpc>
                <a:spcPct val="90000"/>
              </a:lnSpc>
            </a:pPr>
            <a:r>
              <a:rPr lang="en-US" altLang="en-US" smtClean="0"/>
              <a:t>Your song MUST have the following:</a:t>
            </a:r>
          </a:p>
          <a:p>
            <a:pPr lvl="2" eaLnBrk="1" hangingPunct="1">
              <a:lnSpc>
                <a:spcPct val="90000"/>
              </a:lnSpc>
            </a:pPr>
            <a:r>
              <a:rPr lang="en-US" altLang="en-US" u="sng" smtClean="0"/>
              <a:t>introduction</a:t>
            </a:r>
          </a:p>
          <a:p>
            <a:pPr lvl="2" eaLnBrk="1" hangingPunct="1">
              <a:lnSpc>
                <a:spcPct val="90000"/>
              </a:lnSpc>
            </a:pPr>
            <a:r>
              <a:rPr lang="en-US" altLang="en-US" u="sng" smtClean="0"/>
              <a:t>two verses, a chorus that repeats at least 3x’s</a:t>
            </a:r>
          </a:p>
          <a:p>
            <a:pPr lvl="2" eaLnBrk="1" hangingPunct="1">
              <a:lnSpc>
                <a:spcPct val="90000"/>
              </a:lnSpc>
            </a:pPr>
            <a:r>
              <a:rPr lang="en-US" altLang="en-US" u="sng" smtClean="0"/>
              <a:t>conclusion</a:t>
            </a:r>
          </a:p>
          <a:p>
            <a:pPr lvl="1" eaLnBrk="1" hangingPunct="1">
              <a:lnSpc>
                <a:spcPct val="90000"/>
              </a:lnSpc>
            </a:pPr>
            <a:r>
              <a:rPr lang="en-US" altLang="en-US" smtClean="0"/>
              <a:t>In order to perform this song, all members must know the tempo, rhythm patterns, and lyrics.  etc. </a:t>
            </a:r>
            <a:r>
              <a:rPr lang="en-US" altLang="en-US" b="1" u="sng" smtClean="0"/>
              <a:t>Write this on your outline somewhere!</a:t>
            </a:r>
          </a:p>
          <a:p>
            <a:pPr lvl="1" eaLnBrk="1" hangingPunct="1">
              <a:lnSpc>
                <a:spcPct val="90000"/>
              </a:lnSpc>
            </a:pPr>
            <a:r>
              <a:rPr lang="en-US" altLang="en-US" smtClean="0"/>
              <a:t> </a:t>
            </a:r>
          </a:p>
          <a:p>
            <a:pPr lvl="1" eaLnBrk="1" hangingPunct="1">
              <a:lnSpc>
                <a:spcPct val="90000"/>
              </a:lnSpc>
            </a:pPr>
            <a:r>
              <a:rPr lang="en-US" altLang="en-US" smtClean="0"/>
              <a:t>It must be </a:t>
            </a:r>
            <a:r>
              <a:rPr lang="en-US" altLang="en-US" b="1" u="sng" smtClean="0"/>
              <a:t>at least </a:t>
            </a:r>
            <a:r>
              <a:rPr lang="en-US" altLang="en-US" u="sng" smtClean="0"/>
              <a:t>two minutes long</a:t>
            </a:r>
            <a:r>
              <a:rPr lang="en-US" altLang="en-US" smtClean="0"/>
              <a:t>. </a:t>
            </a:r>
          </a:p>
          <a:p>
            <a:pPr marL="0" indent="0" eaLnBrk="1" hangingPunct="1">
              <a:lnSpc>
                <a:spcPct val="90000"/>
              </a:lnSpc>
            </a:pPr>
            <a:r>
              <a:rPr lang="en-US" altLang="en-US" sz="2800" smtClean="0"/>
              <a:t>You must “check” your song with me.</a:t>
            </a:r>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answers</a:t>
            </a:r>
            <a:br>
              <a:rPr lang="en-US" dirty="0" smtClean="0"/>
            </a:br>
            <a:r>
              <a:rPr lang="en-US" sz="2800" dirty="0" smtClean="0"/>
              <a:t>Correct the following chart on your own paper:</a:t>
            </a:r>
            <a:endParaRPr lang="en-US" sz="2800" dirty="0"/>
          </a:p>
        </p:txBody>
      </p:sp>
      <p:graphicFrame>
        <p:nvGraphicFramePr>
          <p:cNvPr id="4" name="Table 3"/>
          <p:cNvGraphicFramePr>
            <a:graphicFrameLocks noGrp="1"/>
          </p:cNvGraphicFramePr>
          <p:nvPr/>
        </p:nvGraphicFramePr>
        <p:xfrm>
          <a:off x="228600" y="1447800"/>
          <a:ext cx="8534400" cy="3312160"/>
        </p:xfrm>
        <a:graphic>
          <a:graphicData uri="http://schemas.openxmlformats.org/drawingml/2006/table">
            <a:tbl>
              <a:tblPr firstRow="1" bandRow="1">
                <a:tableStyleId>{5C22544A-7EE6-4342-B048-85BDC9FD1C3A}</a:tableStyleId>
              </a:tblPr>
              <a:tblGrid>
                <a:gridCol w="2133600"/>
                <a:gridCol w="2133600"/>
                <a:gridCol w="2133600"/>
                <a:gridCol w="2133600"/>
              </a:tblGrid>
              <a:tr h="370840">
                <a:tc>
                  <a:txBody>
                    <a:bodyPr/>
                    <a:lstStyle/>
                    <a:p>
                      <a:r>
                        <a:rPr lang="en-US" b="1" dirty="0" smtClean="0">
                          <a:solidFill>
                            <a:schemeClr val="tx1"/>
                          </a:solidFill>
                        </a:rPr>
                        <a:t>Item</a:t>
                      </a:r>
                      <a:endParaRPr lang="en-US" b="1" dirty="0">
                        <a:solidFill>
                          <a:schemeClr val="tx1"/>
                        </a:solidFill>
                      </a:endParaRPr>
                    </a:p>
                  </a:txBody>
                  <a:tcPr/>
                </a:tc>
                <a:tc>
                  <a:txBody>
                    <a:bodyPr/>
                    <a:lstStyle/>
                    <a:p>
                      <a:r>
                        <a:rPr lang="en-US" dirty="0" smtClean="0">
                          <a:solidFill>
                            <a:schemeClr val="tx1"/>
                          </a:solidFill>
                        </a:rPr>
                        <a:t>What</a:t>
                      </a:r>
                      <a:r>
                        <a:rPr lang="en-US" baseline="0" dirty="0" smtClean="0">
                          <a:solidFill>
                            <a:schemeClr val="tx1"/>
                          </a:solidFill>
                        </a:rPr>
                        <a:t> does this item look like?</a:t>
                      </a:r>
                    </a:p>
                    <a:p>
                      <a:r>
                        <a:rPr lang="en-US" b="0" i="1" baseline="0" dirty="0" smtClean="0">
                          <a:solidFill>
                            <a:schemeClr val="tx1"/>
                          </a:solidFill>
                        </a:rPr>
                        <a:t>Draw the term. </a:t>
                      </a:r>
                      <a:endParaRPr lang="en-US" b="0" i="1" dirty="0">
                        <a:solidFill>
                          <a:schemeClr val="tx1"/>
                        </a:solidFill>
                      </a:endParaRPr>
                    </a:p>
                  </a:txBody>
                  <a:tcPr/>
                </a:tc>
                <a:tc>
                  <a:txBody>
                    <a:bodyPr/>
                    <a:lstStyle/>
                    <a:p>
                      <a:r>
                        <a:rPr lang="en-US" dirty="0" smtClean="0">
                          <a:solidFill>
                            <a:schemeClr val="tx1"/>
                          </a:solidFill>
                        </a:rPr>
                        <a:t>Value</a:t>
                      </a:r>
                    </a:p>
                    <a:p>
                      <a:r>
                        <a:rPr lang="en-US" dirty="0" smtClean="0">
                          <a:solidFill>
                            <a:schemeClr val="tx1"/>
                          </a:solidFill>
                        </a:rPr>
                        <a:t>2/4</a:t>
                      </a:r>
                      <a:r>
                        <a:rPr lang="en-US" baseline="0" dirty="0" smtClean="0">
                          <a:solidFill>
                            <a:schemeClr val="tx1"/>
                          </a:solidFill>
                        </a:rPr>
                        <a:t> time</a:t>
                      </a:r>
                      <a:endParaRPr lang="en-US" dirty="0">
                        <a:solidFill>
                          <a:schemeClr val="tx1"/>
                        </a:solidFill>
                      </a:endParaRPr>
                    </a:p>
                  </a:txBody>
                  <a:tcPr/>
                </a:tc>
                <a:tc>
                  <a:txBody>
                    <a:bodyPr/>
                    <a:lstStyle/>
                    <a:p>
                      <a:r>
                        <a:rPr lang="en-US" dirty="0" smtClean="0">
                          <a:solidFill>
                            <a:schemeClr val="tx1"/>
                          </a:solidFill>
                        </a:rPr>
                        <a:t>Value</a:t>
                      </a:r>
                    </a:p>
                    <a:p>
                      <a:r>
                        <a:rPr lang="en-US" dirty="0" smtClean="0">
                          <a:solidFill>
                            <a:schemeClr val="tx1"/>
                          </a:solidFill>
                        </a:rPr>
                        <a:t>6/8</a:t>
                      </a:r>
                    </a:p>
                    <a:p>
                      <a:r>
                        <a:rPr lang="en-US" dirty="0" smtClean="0">
                          <a:solidFill>
                            <a:schemeClr val="tx1"/>
                          </a:solidFill>
                        </a:rPr>
                        <a:t>*Bonus Category</a:t>
                      </a:r>
                      <a:endParaRPr lang="en-US" dirty="0">
                        <a:solidFill>
                          <a:schemeClr val="tx1"/>
                        </a:solidFill>
                      </a:endParaRPr>
                    </a:p>
                  </a:txBody>
                  <a:tcPr/>
                </a:tc>
              </a:tr>
              <a:tr h="370840">
                <a:tc>
                  <a:txBody>
                    <a:bodyPr/>
                    <a:lstStyle/>
                    <a:p>
                      <a:r>
                        <a:rPr lang="en-US" dirty="0" smtClean="0"/>
                        <a:t>Sixteenth</a:t>
                      </a:r>
                      <a:r>
                        <a:rPr lang="en-US" baseline="0" dirty="0" smtClean="0"/>
                        <a:t> Note</a:t>
                      </a:r>
                      <a:endParaRPr lang="en-US" dirty="0"/>
                    </a:p>
                  </a:txBody>
                  <a:tcPr/>
                </a:tc>
                <a:tc>
                  <a:txBody>
                    <a:bodyPr/>
                    <a:lstStyle/>
                    <a:p>
                      <a:endParaRPr lang="en-US" dirty="0"/>
                    </a:p>
                  </a:txBody>
                  <a:tcPr/>
                </a:tc>
                <a:tc>
                  <a:txBody>
                    <a:bodyPr/>
                    <a:lstStyle/>
                    <a:p>
                      <a:r>
                        <a:rPr lang="en-US" dirty="0" smtClean="0"/>
                        <a:t>¼</a:t>
                      </a:r>
                      <a:endParaRPr lang="en-US" dirty="0"/>
                    </a:p>
                  </a:txBody>
                  <a:tcPr/>
                </a:tc>
                <a:tc>
                  <a:txBody>
                    <a:bodyPr/>
                    <a:lstStyle/>
                    <a:p>
                      <a:r>
                        <a:rPr lang="en-US" dirty="0" smtClean="0"/>
                        <a:t>½</a:t>
                      </a:r>
                      <a:endParaRPr lang="en-US" dirty="0"/>
                    </a:p>
                  </a:txBody>
                  <a:tcPr/>
                </a:tc>
              </a:tr>
              <a:tr h="370840">
                <a:tc>
                  <a:txBody>
                    <a:bodyPr/>
                    <a:lstStyle/>
                    <a:p>
                      <a:r>
                        <a:rPr lang="en-US" dirty="0" smtClean="0"/>
                        <a:t>Quarter Rest</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r>
              <a:tr h="370840">
                <a:tc>
                  <a:txBody>
                    <a:bodyPr/>
                    <a:lstStyle/>
                    <a:p>
                      <a:r>
                        <a:rPr lang="en-US" dirty="0" smtClean="0"/>
                        <a:t>Whole Note</a:t>
                      </a:r>
                      <a:endParaRPr lang="en-US" dirty="0"/>
                    </a:p>
                  </a:txBody>
                  <a:tcPr/>
                </a:tc>
                <a:tc>
                  <a:txBody>
                    <a:bodyPr/>
                    <a:lstStyle/>
                    <a:p>
                      <a:endParaRPr lang="en-US" dirty="0"/>
                    </a:p>
                  </a:txBody>
                  <a:tcPr/>
                </a:tc>
                <a:tc>
                  <a:txBody>
                    <a:bodyPr/>
                    <a:lstStyle/>
                    <a:p>
                      <a:r>
                        <a:rPr lang="en-US" dirty="0" smtClean="0"/>
                        <a:t>4</a:t>
                      </a:r>
                      <a:endParaRPr lang="en-US" dirty="0"/>
                    </a:p>
                  </a:txBody>
                  <a:tcPr/>
                </a:tc>
                <a:tc>
                  <a:txBody>
                    <a:bodyPr/>
                    <a:lstStyle/>
                    <a:p>
                      <a:r>
                        <a:rPr lang="en-US" dirty="0" smtClean="0"/>
                        <a:t>8</a:t>
                      </a:r>
                      <a:endParaRPr lang="en-US" dirty="0"/>
                    </a:p>
                  </a:txBody>
                  <a:tcPr/>
                </a:tc>
              </a:tr>
              <a:tr h="370840">
                <a:tc>
                  <a:txBody>
                    <a:bodyPr/>
                    <a:lstStyle/>
                    <a:p>
                      <a:r>
                        <a:rPr lang="en-US" dirty="0" smtClean="0"/>
                        <a:t>Half Rest</a:t>
                      </a:r>
                    </a:p>
                    <a:p>
                      <a:r>
                        <a:rPr lang="en-US" dirty="0" smtClean="0"/>
                        <a:t>Dotted Quarter Note</a:t>
                      </a:r>
                      <a:endParaRPr lang="en-US" dirty="0"/>
                    </a:p>
                  </a:txBody>
                  <a:tcPr/>
                </a:tc>
                <a:tc>
                  <a:txBody>
                    <a:bodyPr/>
                    <a:lstStyle/>
                    <a:p>
                      <a:endParaRPr lang="en-US" dirty="0"/>
                    </a:p>
                  </a:txBody>
                  <a:tcPr/>
                </a:tc>
                <a:tc>
                  <a:txBody>
                    <a:bodyPr/>
                    <a:lstStyle/>
                    <a:p>
                      <a:r>
                        <a:rPr lang="en-US" dirty="0" smtClean="0"/>
                        <a:t>2; 1 ½</a:t>
                      </a:r>
                      <a:endParaRPr lang="en-US" dirty="0"/>
                    </a:p>
                  </a:txBody>
                  <a:tcPr/>
                </a:tc>
                <a:tc>
                  <a:txBody>
                    <a:bodyPr/>
                    <a:lstStyle/>
                    <a:p>
                      <a:r>
                        <a:rPr lang="en-US" dirty="0" smtClean="0"/>
                        <a:t>4; 3</a:t>
                      </a:r>
                      <a:endParaRPr lang="en-US" dirty="0"/>
                    </a:p>
                  </a:txBody>
                  <a:tcPr/>
                </a:tc>
              </a:tr>
              <a:tr h="370840">
                <a:tc>
                  <a:txBody>
                    <a:bodyPr/>
                    <a:lstStyle/>
                    <a:p>
                      <a:r>
                        <a:rPr lang="en-US" dirty="0" smtClean="0"/>
                        <a:t>Eighth</a:t>
                      </a:r>
                      <a:r>
                        <a:rPr lang="en-US" baseline="0" dirty="0" smtClean="0"/>
                        <a:t> Rest</a:t>
                      </a:r>
                      <a:endParaRPr lang="en-US" dirty="0"/>
                    </a:p>
                  </a:txBody>
                  <a:tcPr/>
                </a:tc>
                <a:tc>
                  <a:txBody>
                    <a:bodyPr/>
                    <a:lstStyle/>
                    <a:p>
                      <a:endParaRPr lang="en-US" dirty="0"/>
                    </a:p>
                  </a:txBody>
                  <a:tcPr/>
                </a:tc>
                <a:tc>
                  <a:txBody>
                    <a:bodyPr/>
                    <a:lstStyle/>
                    <a:p>
                      <a:r>
                        <a:rPr lang="en-US" dirty="0" smtClean="0"/>
                        <a:t>½</a:t>
                      </a:r>
                      <a:endParaRPr lang="en-US" dirty="0"/>
                    </a:p>
                  </a:txBody>
                  <a:tcPr/>
                </a:tc>
                <a:tc>
                  <a:txBody>
                    <a:bodyPr/>
                    <a:lstStyle/>
                    <a:p>
                      <a:r>
                        <a:rPr lang="en-US" dirty="0" smtClean="0"/>
                        <a:t>1</a:t>
                      </a:r>
                      <a:endParaRPr lang="en-US" dirty="0"/>
                    </a:p>
                  </a:txBody>
                  <a:tcPr/>
                </a:tc>
              </a:tr>
            </a:tbl>
          </a:graphicData>
        </a:graphic>
      </p:graphicFrame>
      <p:pic>
        <p:nvPicPr>
          <p:cNvPr id="1028" name="Picture 4" descr="C:\Users\Lornadoone\AppData\Local\Microsoft\Windows\Temporary Internet Files\Content.IE5\BP6VDSCJ\MPj04384410000[1].jpg"/>
          <p:cNvPicPr>
            <a:picLocks noChangeAspect="1" noChangeArrowheads="1"/>
          </p:cNvPicPr>
          <p:nvPr/>
        </p:nvPicPr>
        <p:blipFill>
          <a:blip r:embed="rId3" cstate="print"/>
          <a:srcRect/>
          <a:stretch>
            <a:fillRect/>
          </a:stretch>
        </p:blipFill>
        <p:spPr bwMode="auto">
          <a:xfrm>
            <a:off x="0" y="5029200"/>
            <a:ext cx="3276600" cy="1645920"/>
          </a:xfrm>
          <a:prstGeom prst="rect">
            <a:avLst/>
          </a:prstGeom>
          <a:noFill/>
        </p:spPr>
      </p:pic>
      <p:pic>
        <p:nvPicPr>
          <p:cNvPr id="8" name="Picture 4" descr="C:\Users\Lornadoone\AppData\Local\Microsoft\Windows\Temporary Internet Files\Content.IE5\BP6VDSCJ\MPj04384410000[1].jpg"/>
          <p:cNvPicPr>
            <a:picLocks noChangeAspect="1" noChangeArrowheads="1"/>
          </p:cNvPicPr>
          <p:nvPr/>
        </p:nvPicPr>
        <p:blipFill>
          <a:blip r:embed="rId3" cstate="print"/>
          <a:srcRect/>
          <a:stretch>
            <a:fillRect/>
          </a:stretch>
        </p:blipFill>
        <p:spPr bwMode="auto">
          <a:xfrm>
            <a:off x="3276600" y="5029200"/>
            <a:ext cx="3276600" cy="1645920"/>
          </a:xfrm>
          <a:prstGeom prst="rect">
            <a:avLst/>
          </a:prstGeom>
          <a:noFill/>
        </p:spPr>
      </p:pic>
      <p:pic>
        <p:nvPicPr>
          <p:cNvPr id="9" name="Picture 4" descr="C:\Users\Lornadoone\AppData\Local\Microsoft\Windows\Temporary Internet Files\Content.IE5\BP6VDSCJ\MPj04384410000[1].jpg"/>
          <p:cNvPicPr>
            <a:picLocks noChangeAspect="1" noChangeArrowheads="1"/>
          </p:cNvPicPr>
          <p:nvPr/>
        </p:nvPicPr>
        <p:blipFill>
          <a:blip r:embed="rId3" cstate="print"/>
          <a:srcRect/>
          <a:stretch>
            <a:fillRect/>
          </a:stretch>
        </p:blipFill>
        <p:spPr bwMode="auto">
          <a:xfrm>
            <a:off x="5867400" y="5029200"/>
            <a:ext cx="3276600" cy="164592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1143000"/>
          </a:xfrm>
        </p:spPr>
        <p:txBody>
          <a:bodyPr/>
          <a:lstStyle/>
          <a:p>
            <a:r>
              <a:rPr lang="en-US" altLang="en-US" sz="2400" u="sng" smtClean="0"/>
              <a:t>Exit Slip</a:t>
            </a:r>
            <a:r>
              <a:rPr lang="en-US" altLang="en-US" sz="2400" smtClean="0"/>
              <a:t/>
            </a:r>
            <a:br>
              <a:rPr lang="en-US" altLang="en-US" sz="2400" smtClean="0"/>
            </a:br>
            <a:r>
              <a:rPr lang="en-US" altLang="en-US" sz="2400" smtClean="0"/>
              <a:t>½ sheet of paper</a:t>
            </a:r>
          </a:p>
        </p:txBody>
      </p:sp>
      <p:sp>
        <p:nvSpPr>
          <p:cNvPr id="24579" name="Content Placeholder 2"/>
          <p:cNvSpPr>
            <a:spLocks noGrp="1"/>
          </p:cNvSpPr>
          <p:nvPr>
            <p:ph idx="1"/>
          </p:nvPr>
        </p:nvSpPr>
        <p:spPr>
          <a:xfrm>
            <a:off x="0" y="1143000"/>
            <a:ext cx="9144000" cy="4525963"/>
          </a:xfrm>
        </p:spPr>
        <p:txBody>
          <a:bodyPr/>
          <a:lstStyle/>
          <a:p>
            <a:pPr>
              <a:lnSpc>
                <a:spcPct val="70000"/>
              </a:lnSpc>
              <a:buFontTx/>
              <a:buNone/>
            </a:pPr>
            <a:r>
              <a:rPr lang="en-US" altLang="en-US" sz="2400" u="sng" smtClean="0"/>
              <a:t>Name the purpose: Ceremonial, Recreational, Artistic Expression</a:t>
            </a:r>
          </a:p>
          <a:p>
            <a:pPr>
              <a:lnSpc>
                <a:spcPct val="70000"/>
              </a:lnSpc>
            </a:pPr>
            <a:endParaRPr lang="en-US" altLang="en-US" sz="2400" u="sng" smtClean="0"/>
          </a:p>
          <a:p>
            <a:pPr>
              <a:lnSpc>
                <a:spcPct val="70000"/>
              </a:lnSpc>
              <a:buFontTx/>
              <a:buAutoNum type="arabicPeriod"/>
            </a:pPr>
            <a:r>
              <a:rPr lang="en-US" altLang="en-US" sz="2400" smtClean="0">
                <a:latin typeface="Arial Unicode MS" pitchFamily="34" charset="-128"/>
                <a:ea typeface="Arial Unicode MS" pitchFamily="34" charset="-128"/>
                <a:cs typeface="Arial Unicode MS" pitchFamily="34" charset="-128"/>
              </a:rPr>
              <a:t>It is the 4</a:t>
            </a:r>
            <a:r>
              <a:rPr lang="en-US" altLang="en-US" sz="2400" baseline="30000" smtClean="0">
                <a:latin typeface="Arial Unicode MS" pitchFamily="34" charset="-128"/>
                <a:ea typeface="Arial Unicode MS" pitchFamily="34" charset="-128"/>
                <a:cs typeface="Arial Unicode MS" pitchFamily="34" charset="-128"/>
              </a:rPr>
              <a:t>th</a:t>
            </a:r>
            <a:r>
              <a:rPr lang="en-US" altLang="en-US" sz="2400" smtClean="0">
                <a:latin typeface="Arial Unicode MS" pitchFamily="34" charset="-128"/>
                <a:ea typeface="Arial Unicode MS" pitchFamily="34" charset="-128"/>
                <a:cs typeface="Arial Unicode MS" pitchFamily="34" charset="-128"/>
              </a:rPr>
              <a:t> of July and you are at the parade in downtown Lexington.  A marching band comes up the street playing the Star Spangled Banner.  What purpose does this serve?</a:t>
            </a:r>
          </a:p>
          <a:p>
            <a:pPr>
              <a:lnSpc>
                <a:spcPct val="70000"/>
              </a:lnSpc>
              <a:buFontTx/>
              <a:buAutoNum type="arabicPeriod"/>
            </a:pPr>
            <a:endParaRPr lang="en-US" altLang="en-US" sz="2400" smtClean="0">
              <a:latin typeface="Arial Unicode MS" pitchFamily="34" charset="-128"/>
              <a:ea typeface="Arial Unicode MS" pitchFamily="34" charset="-128"/>
              <a:cs typeface="Arial Unicode MS" pitchFamily="34" charset="-128"/>
            </a:endParaRPr>
          </a:p>
          <a:p>
            <a:pPr>
              <a:lnSpc>
                <a:spcPct val="70000"/>
              </a:lnSpc>
              <a:buFontTx/>
              <a:buAutoNum type="arabicPeriod"/>
            </a:pPr>
            <a:r>
              <a:rPr lang="en-US" altLang="en-US" sz="2400" smtClean="0">
                <a:latin typeface="Arial Unicode MS" pitchFamily="34" charset="-128"/>
                <a:ea typeface="Arial Unicode MS" pitchFamily="34" charset="-128"/>
                <a:cs typeface="Arial Unicode MS" pitchFamily="34" charset="-128"/>
              </a:rPr>
              <a:t>You get to the club and the scene is straight up crunk.  You get ready to drop it like it is HOT, get yo’ freak on, and twerk until it hurts.  What purpose does this music serve?</a:t>
            </a:r>
          </a:p>
          <a:p>
            <a:pPr>
              <a:lnSpc>
                <a:spcPct val="70000"/>
              </a:lnSpc>
              <a:buFontTx/>
              <a:buAutoNum type="arabicPeriod"/>
            </a:pPr>
            <a:endParaRPr lang="en-US" altLang="en-US" sz="2400" smtClean="0">
              <a:latin typeface="Arial Unicode MS" pitchFamily="34" charset="-128"/>
              <a:ea typeface="Arial Unicode MS" pitchFamily="34" charset="-128"/>
              <a:cs typeface="Arial Unicode MS" pitchFamily="34" charset="-128"/>
            </a:endParaRPr>
          </a:p>
          <a:p>
            <a:pPr>
              <a:lnSpc>
                <a:spcPct val="70000"/>
              </a:lnSpc>
              <a:buFontTx/>
              <a:buAutoNum type="arabicPeriod"/>
            </a:pPr>
            <a:r>
              <a:rPr lang="en-US" altLang="en-US" sz="2400" smtClean="0">
                <a:latin typeface="Arial Unicode MS" pitchFamily="34" charset="-128"/>
                <a:ea typeface="Arial Unicode MS" pitchFamily="34" charset="-128"/>
                <a:cs typeface="Arial Unicode MS" pitchFamily="34" charset="-128"/>
              </a:rPr>
              <a:t>In the words of the immortal Billy Ray Cyrus, “Don’t tell my heart, my achy breaky heart, I just don’t think it’d understand.  And if you tell my heart, my achy breaky heart, it might blow up and kill this man,” what purpose of music does this serve?</a:t>
            </a:r>
          </a:p>
          <a:p>
            <a:pPr>
              <a:lnSpc>
                <a:spcPct val="70000"/>
              </a:lnSpc>
              <a:buFontTx/>
              <a:buAutoNum type="arabicPeriod"/>
            </a:pPr>
            <a:endParaRPr lang="en-US" altLang="en-US" sz="2400" smtClean="0">
              <a:latin typeface="Arial Unicode MS" pitchFamily="34" charset="-128"/>
              <a:ea typeface="Arial Unicode MS" pitchFamily="34" charset="-128"/>
              <a:cs typeface="Arial Unicode MS" pitchFamily="34" charset="-128"/>
            </a:endParaRPr>
          </a:p>
          <a:p>
            <a:pPr>
              <a:lnSpc>
                <a:spcPct val="70000"/>
              </a:lnSpc>
              <a:buFontTx/>
              <a:buAutoNum type="arabicPeriod"/>
            </a:pPr>
            <a:r>
              <a:rPr lang="en-US" altLang="en-US" sz="2400" smtClean="0">
                <a:latin typeface="Arial Unicode MS" pitchFamily="34" charset="-128"/>
                <a:ea typeface="Arial Unicode MS" pitchFamily="34" charset="-128"/>
                <a:cs typeface="Arial Unicode MS" pitchFamily="34" charset="-128"/>
              </a:rPr>
              <a:t>Does music have to be just have one purpose?  Give the title of a song you know and explain how it fills two purposes of music.</a:t>
            </a:r>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fade">
                                      <p:cBhvr>
                                        <p:cTn id="12" dur="2000"/>
                                        <p:tgtEl>
                                          <p:spTgt spid="245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Effect transition="in" filter="fade">
                                      <p:cBhvr>
                                        <p:cTn id="17" dur="2000"/>
                                        <p:tgtEl>
                                          <p:spTgt spid="245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9">
                                            <p:txEl>
                                              <p:pRg st="6" end="6"/>
                                            </p:txEl>
                                          </p:spTgt>
                                        </p:tgtEl>
                                        <p:attrNameLst>
                                          <p:attrName>style.visibility</p:attrName>
                                        </p:attrNameLst>
                                      </p:cBhvr>
                                      <p:to>
                                        <p:strVal val="visible"/>
                                      </p:to>
                                    </p:set>
                                    <p:animEffect transition="in" filter="fade">
                                      <p:cBhvr>
                                        <p:cTn id="22" dur="2000"/>
                                        <p:tgtEl>
                                          <p:spTgt spid="245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579">
                                            <p:txEl>
                                              <p:pRg st="8" end="8"/>
                                            </p:txEl>
                                          </p:spTgt>
                                        </p:tgtEl>
                                        <p:attrNameLst>
                                          <p:attrName>style.visibility</p:attrName>
                                        </p:attrNameLst>
                                      </p:cBhvr>
                                      <p:to>
                                        <p:strVal val="visible"/>
                                      </p:to>
                                    </p:set>
                                    <p:animEffect transition="in" filter="fade">
                                      <p:cBhvr>
                                        <p:cTn id="27" dur="2000"/>
                                        <p:tgtEl>
                                          <p:spTgt spid="24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topic being protested here?</a:t>
            </a:r>
            <a:endParaRPr lang="en-US" dirty="0"/>
          </a:p>
        </p:txBody>
      </p:sp>
      <p:sp>
        <p:nvSpPr>
          <p:cNvPr id="3" name="Content Placeholder 2"/>
          <p:cNvSpPr>
            <a:spLocks noGrp="1"/>
          </p:cNvSpPr>
          <p:nvPr>
            <p:ph idx="1"/>
          </p:nvPr>
        </p:nvSpPr>
        <p:spPr>
          <a:xfrm>
            <a:off x="457200" y="5943600"/>
            <a:ext cx="8229600" cy="639763"/>
          </a:xfrm>
        </p:spPr>
        <p:txBody>
          <a:bodyPr/>
          <a:lstStyle/>
          <a:p>
            <a:r>
              <a:rPr lang="en-US" sz="2400" dirty="0">
                <a:hlinkClick r:id="rId2"/>
              </a:rPr>
              <a:t>http://</a:t>
            </a:r>
            <a:r>
              <a:rPr lang="en-US" sz="2400" dirty="0" smtClean="0">
                <a:hlinkClick r:id="rId2"/>
              </a:rPr>
              <a:t>www.youtube.com/watch?v=Ay9BWM8lwOA</a:t>
            </a:r>
            <a:r>
              <a:rPr lang="en-US" sz="2400" dirty="0" smtClean="0"/>
              <a:t> </a:t>
            </a:r>
            <a:endParaRPr lang="en-US" sz="2400" dirty="0"/>
          </a:p>
        </p:txBody>
      </p:sp>
      <p:pic>
        <p:nvPicPr>
          <p:cNvPr id="1027" name="Picture 3" descr="C:\Users\lgallicchio\AppData\Local\Microsoft\Windows\Temporary Internet Files\Content.IE5\20U9ILOG\MC90024107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9400" y="1600200"/>
            <a:ext cx="3657600" cy="435386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29419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General Rules</a:t>
            </a:r>
          </a:p>
        </p:txBody>
      </p:sp>
      <p:sp>
        <p:nvSpPr>
          <p:cNvPr id="12291" name="Content Placeholder 2"/>
          <p:cNvSpPr>
            <a:spLocks noGrp="1"/>
          </p:cNvSpPr>
          <p:nvPr>
            <p:ph idx="1"/>
          </p:nvPr>
        </p:nvSpPr>
        <p:spPr/>
        <p:txBody>
          <a:bodyPr/>
          <a:lstStyle/>
          <a:p>
            <a:pPr eaLnBrk="1" hangingPunct="1"/>
            <a:r>
              <a:rPr lang="en-US" sz="2800" dirty="0" smtClean="0"/>
              <a:t>Everyone </a:t>
            </a:r>
            <a:r>
              <a:rPr lang="en-US" sz="2800" dirty="0" smtClean="0">
                <a:solidFill>
                  <a:srgbClr val="FF0000"/>
                </a:solidFill>
              </a:rPr>
              <a:t>must</a:t>
            </a:r>
            <a:r>
              <a:rPr lang="en-US" sz="2800" dirty="0" smtClean="0"/>
              <a:t> participate.</a:t>
            </a:r>
          </a:p>
          <a:p>
            <a:pPr eaLnBrk="1" hangingPunct="1"/>
            <a:r>
              <a:rPr lang="en-US" sz="2800" dirty="0" smtClean="0"/>
              <a:t>Lyrics should be classroom appropriate.</a:t>
            </a:r>
          </a:p>
          <a:p>
            <a:pPr eaLnBrk="1" hangingPunct="1"/>
            <a:r>
              <a:rPr lang="en-US" sz="2800" dirty="0" smtClean="0"/>
              <a:t>You don’t have to sing, but there must be a rhythm.</a:t>
            </a:r>
          </a:p>
          <a:p>
            <a:pPr eaLnBrk="1" hangingPunct="1"/>
            <a:r>
              <a:rPr lang="en-US" sz="2800" dirty="0" smtClean="0"/>
              <a:t>Additional Options:</a:t>
            </a:r>
          </a:p>
          <a:p>
            <a:pPr lvl="1" eaLnBrk="1" hangingPunct="1"/>
            <a:r>
              <a:rPr lang="en-US" sz="2400" b="1" dirty="0" smtClean="0"/>
              <a:t>*Option One:</a:t>
            </a:r>
            <a:r>
              <a:rPr lang="en-US" sz="2400" dirty="0" smtClean="0"/>
              <a:t>  Use a karaoke track to get your music and you make up new lyrics.</a:t>
            </a:r>
          </a:p>
          <a:p>
            <a:pPr lvl="1" eaLnBrk="1" hangingPunct="1"/>
            <a:r>
              <a:rPr lang="en-US" sz="2400" b="1" dirty="0" smtClean="0"/>
              <a:t>*Option Two:</a:t>
            </a:r>
            <a:r>
              <a:rPr lang="en-US" sz="2400" dirty="0" smtClean="0"/>
              <a:t> You use lyrics from a protest song and come up with your own beat.</a:t>
            </a:r>
          </a:p>
          <a:p>
            <a:pPr lvl="1" eaLnBrk="1" hangingPunct="1"/>
            <a:r>
              <a:rPr lang="en-US" sz="2400" b="1" dirty="0" smtClean="0"/>
              <a:t>*Option Three:</a:t>
            </a:r>
            <a:r>
              <a:rPr lang="en-US" sz="2400" dirty="0" smtClean="0"/>
              <a:t> You create a protest song using your own lyrics and your own beat.</a:t>
            </a:r>
          </a:p>
          <a:p>
            <a:pPr lvl="1" eaLnBrk="1" hangingPunct="1">
              <a:buNone/>
            </a:pPr>
            <a:endParaRPr lang="en-US" dirty="0" smtClean="0"/>
          </a:p>
          <a:p>
            <a:pPr lvl="1"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Your Song</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Choose a social issue or school problem about which you have strong feelings.  Select a recorder to write down descriptive phrases as you discuss the issue.</a:t>
            </a:r>
          </a:p>
          <a:p>
            <a:pPr lvl="1"/>
            <a:r>
              <a:rPr lang="en-US" dirty="0" smtClean="0"/>
              <a:t>Topics used in the past:</a:t>
            </a:r>
          </a:p>
          <a:p>
            <a:pPr lvl="2"/>
            <a:r>
              <a:rPr lang="en-US" dirty="0" smtClean="0"/>
              <a:t>Tardy Policy </a:t>
            </a:r>
          </a:p>
          <a:p>
            <a:pPr lvl="2"/>
            <a:r>
              <a:rPr lang="en-US" dirty="0" smtClean="0"/>
              <a:t>School Lunch</a:t>
            </a:r>
          </a:p>
          <a:p>
            <a:pPr lvl="2"/>
            <a:r>
              <a:rPr lang="en-US" dirty="0" smtClean="0"/>
              <a:t>Problems that are facing teenagers</a:t>
            </a:r>
          </a:p>
          <a:p>
            <a:pPr lvl="2"/>
            <a:r>
              <a:rPr lang="en-US" dirty="0" smtClean="0"/>
              <a:t>School Work</a:t>
            </a:r>
          </a:p>
          <a:p>
            <a:pPr lvl="2"/>
            <a:r>
              <a:rPr lang="en-US" dirty="0" smtClean="0"/>
              <a:t>Gossiping</a:t>
            </a:r>
            <a:endParaRPr lang="en-US" dirty="0"/>
          </a:p>
        </p:txBody>
      </p:sp>
      <p:pic>
        <p:nvPicPr>
          <p:cNvPr id="39938" name="Picture 2" descr="C:\Documents and Settings\lgallicchio\Local Settings\Temporary Internet Files\Content.IE5\4D27G56Z\MCj04420340000[1].wmf"/>
          <p:cNvPicPr>
            <a:picLocks noChangeAspect="1" noChangeArrowheads="1"/>
          </p:cNvPicPr>
          <p:nvPr/>
        </p:nvPicPr>
        <p:blipFill>
          <a:blip r:embed="rId3" cstate="print"/>
          <a:srcRect/>
          <a:stretch>
            <a:fillRect/>
          </a:stretch>
        </p:blipFill>
        <p:spPr bwMode="auto">
          <a:xfrm>
            <a:off x="7400925" y="0"/>
            <a:ext cx="1743075" cy="194945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t>Where to start</a:t>
            </a:r>
          </a:p>
        </p:txBody>
      </p:sp>
      <p:sp>
        <p:nvSpPr>
          <p:cNvPr id="3" name="Content Placeholder 2"/>
          <p:cNvSpPr>
            <a:spLocks noGrp="1"/>
          </p:cNvSpPr>
          <p:nvPr>
            <p:ph idx="1"/>
          </p:nvPr>
        </p:nvSpPr>
        <p:spPr>
          <a:xfrm>
            <a:off x="457200" y="1295400"/>
            <a:ext cx="8229600" cy="4525963"/>
          </a:xfrm>
        </p:spPr>
        <p:txBody>
          <a:bodyPr rtlCol="0">
            <a:normAutofit fontScale="85000" lnSpcReduction="20000"/>
          </a:bodyPr>
          <a:lstStyle/>
          <a:p>
            <a:pPr eaLnBrk="1" fontAlgn="auto" hangingPunct="1">
              <a:spcAft>
                <a:spcPts val="0"/>
              </a:spcAft>
              <a:buFont typeface="Arial" pitchFamily="34" charset="0"/>
              <a:buChar char="•"/>
              <a:defRPr/>
            </a:pPr>
            <a:r>
              <a:rPr lang="en-US" dirty="0" smtClean="0"/>
              <a:t>Brainstorm about the issue/problem and discuss it.  </a:t>
            </a:r>
          </a:p>
          <a:p>
            <a:pPr lvl="1" eaLnBrk="1" fontAlgn="auto" hangingPunct="1">
              <a:spcAft>
                <a:spcPts val="0"/>
              </a:spcAft>
              <a:buFont typeface="Arial" pitchFamily="34" charset="0"/>
              <a:buChar char="•"/>
              <a:defRPr/>
            </a:pPr>
            <a:r>
              <a:rPr lang="en-US" dirty="0" smtClean="0"/>
              <a:t>Is it something that others feel strongly about? </a:t>
            </a:r>
          </a:p>
          <a:p>
            <a:pPr lvl="1" eaLnBrk="1" fontAlgn="auto" hangingPunct="1">
              <a:spcAft>
                <a:spcPts val="0"/>
              </a:spcAft>
              <a:buFont typeface="Arial" pitchFamily="34" charset="0"/>
              <a:buChar char="•"/>
              <a:defRPr/>
            </a:pPr>
            <a:r>
              <a:rPr lang="en-US" dirty="0" smtClean="0">
                <a:solidFill>
                  <a:srgbClr val="FF0000"/>
                </a:solidFill>
              </a:rPr>
              <a:t>What are the causes of the problem? Discuss a detailed example of the problem.  </a:t>
            </a:r>
          </a:p>
          <a:p>
            <a:pPr lvl="1" eaLnBrk="1" fontAlgn="auto" hangingPunct="1">
              <a:spcAft>
                <a:spcPts val="0"/>
              </a:spcAft>
              <a:buFont typeface="Arial" pitchFamily="34" charset="0"/>
              <a:buChar char="•"/>
              <a:defRPr/>
            </a:pPr>
            <a:r>
              <a:rPr lang="en-US" dirty="0" smtClean="0"/>
              <a:t>Who is being affected by it?  </a:t>
            </a:r>
          </a:p>
          <a:p>
            <a:pPr lvl="1" eaLnBrk="1" fontAlgn="auto" hangingPunct="1">
              <a:spcAft>
                <a:spcPts val="0"/>
              </a:spcAft>
              <a:buFont typeface="Arial" pitchFamily="34" charset="0"/>
              <a:buChar char="•"/>
              <a:defRPr/>
            </a:pPr>
            <a:r>
              <a:rPr lang="en-US" dirty="0" smtClean="0"/>
              <a:t>Is it something that is sporadic or ongoing?  </a:t>
            </a:r>
          </a:p>
          <a:p>
            <a:pPr lvl="1" eaLnBrk="1" fontAlgn="auto" hangingPunct="1">
              <a:spcAft>
                <a:spcPts val="0"/>
              </a:spcAft>
              <a:buFont typeface="Arial" pitchFamily="34" charset="0"/>
              <a:buChar char="•"/>
              <a:defRPr/>
            </a:pPr>
            <a:r>
              <a:rPr lang="en-US" dirty="0" smtClean="0"/>
              <a:t>Is it decreasing or escalating? </a:t>
            </a:r>
          </a:p>
          <a:p>
            <a:pPr lvl="1" eaLnBrk="1" fontAlgn="auto" hangingPunct="1">
              <a:spcAft>
                <a:spcPts val="0"/>
              </a:spcAft>
              <a:buFont typeface="Arial" pitchFamily="34" charset="0"/>
              <a:buChar char="•"/>
              <a:defRPr/>
            </a:pPr>
            <a:r>
              <a:rPr lang="en-US" dirty="0" smtClean="0"/>
              <a:t>Is the effect short or long term?  </a:t>
            </a:r>
          </a:p>
          <a:p>
            <a:pPr lvl="1" eaLnBrk="1" fontAlgn="auto" hangingPunct="1">
              <a:spcAft>
                <a:spcPts val="0"/>
              </a:spcAft>
              <a:buFont typeface="Arial" pitchFamily="34" charset="0"/>
              <a:buChar char="•"/>
              <a:defRPr/>
            </a:pPr>
            <a:r>
              <a:rPr lang="en-US" dirty="0" smtClean="0">
                <a:solidFill>
                  <a:srgbClr val="FF0000"/>
                </a:solidFill>
              </a:rPr>
              <a:t>What are the distinctive characteristics of the issue? </a:t>
            </a:r>
          </a:p>
          <a:p>
            <a:pPr lvl="1" eaLnBrk="1" fontAlgn="auto" hangingPunct="1">
              <a:spcAft>
                <a:spcPts val="0"/>
              </a:spcAft>
              <a:buFont typeface="Arial" pitchFamily="34" charset="0"/>
              <a:buChar char="•"/>
              <a:defRPr/>
            </a:pPr>
            <a:r>
              <a:rPr lang="en-US" dirty="0" smtClean="0"/>
              <a:t>What is it that makes people care about the problem? </a:t>
            </a:r>
          </a:p>
          <a:p>
            <a:pPr lvl="1" eaLnBrk="1" fontAlgn="auto" hangingPunct="1">
              <a:spcAft>
                <a:spcPts val="0"/>
              </a:spcAft>
              <a:buFont typeface="Arial" pitchFamily="34" charset="0"/>
              <a:buChar char="•"/>
              <a:defRPr/>
            </a:pPr>
            <a:r>
              <a:rPr lang="en-US" dirty="0" smtClean="0">
                <a:solidFill>
                  <a:srgbClr val="FF0000"/>
                </a:solidFill>
              </a:rPr>
              <a:t>What are some possible solutions or recommended actions?</a:t>
            </a:r>
          </a:p>
        </p:txBody>
      </p:sp>
      <p:sp>
        <p:nvSpPr>
          <p:cNvPr id="4" name="TextBox 3"/>
          <p:cNvSpPr txBox="1"/>
          <p:nvPr/>
        </p:nvSpPr>
        <p:spPr>
          <a:xfrm>
            <a:off x="457200" y="5715000"/>
            <a:ext cx="8305800" cy="954107"/>
          </a:xfrm>
          <a:prstGeom prst="rect">
            <a:avLst/>
          </a:prstGeom>
          <a:noFill/>
        </p:spPr>
        <p:txBody>
          <a:bodyPr wrap="square" rtlCol="0">
            <a:spAutoFit/>
          </a:bodyPr>
          <a:lstStyle/>
          <a:p>
            <a:r>
              <a:rPr lang="en-US" sz="2800" b="1" dirty="0" smtClean="0">
                <a:solidFill>
                  <a:srgbClr val="33CC33"/>
                </a:solidFill>
              </a:rPr>
              <a:t>Remember: The best songs are those that can appeal to the largest amount of people!</a:t>
            </a:r>
            <a:endParaRPr lang="en-US" sz="2800" b="1" dirty="0">
              <a:solidFill>
                <a:srgbClr val="33CC33"/>
              </a:solidFill>
            </a:endParaRPr>
          </a:p>
        </p:txBody>
      </p:sp>
      <p:pic>
        <p:nvPicPr>
          <p:cNvPr id="5" name="Picture 2" descr="C:\Documents and Settings\lgallicchio\Local Settings\Temporary Internet Files\Content.IE5\4D27G56Z\MCj04420340000[1].wmf"/>
          <p:cNvPicPr>
            <a:picLocks noChangeAspect="1" noChangeArrowheads="1"/>
          </p:cNvPicPr>
          <p:nvPr/>
        </p:nvPicPr>
        <p:blipFill>
          <a:blip r:embed="rId3" cstate="print"/>
          <a:srcRect/>
          <a:stretch>
            <a:fillRect/>
          </a:stretch>
        </p:blipFill>
        <p:spPr bwMode="auto">
          <a:xfrm>
            <a:off x="7400925" y="0"/>
            <a:ext cx="1743075" cy="194945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What to say?</a:t>
            </a:r>
          </a:p>
        </p:txBody>
      </p:sp>
      <p:sp>
        <p:nvSpPr>
          <p:cNvPr id="7171" name="Content Placeholder 2"/>
          <p:cNvSpPr>
            <a:spLocks noGrp="1"/>
          </p:cNvSpPr>
          <p:nvPr>
            <p:ph idx="1"/>
          </p:nvPr>
        </p:nvSpPr>
        <p:spPr/>
        <p:txBody>
          <a:bodyPr/>
          <a:lstStyle/>
          <a:p>
            <a:pPr eaLnBrk="1" hangingPunct="1"/>
            <a:r>
              <a:rPr lang="en-US" dirty="0" smtClean="0"/>
              <a:t>When you have sufficiently explored the issue, look over the list of descriptive phrases collected by the recorder.</a:t>
            </a:r>
          </a:p>
          <a:p>
            <a:pPr eaLnBrk="1" hangingPunct="1"/>
            <a:r>
              <a:rPr lang="en-US" b="1" dirty="0" smtClean="0">
                <a:solidFill>
                  <a:srgbClr val="FF0000"/>
                </a:solidFill>
              </a:rPr>
              <a:t>Highlight</a:t>
            </a:r>
            <a:r>
              <a:rPr lang="en-US" dirty="0" smtClean="0"/>
              <a:t> the key words and phrases that you feel capture the essence of the issue or problem.  </a:t>
            </a:r>
          </a:p>
          <a:p>
            <a:pPr eaLnBrk="1" hangingPunct="1"/>
            <a:endParaRPr lang="en-US" dirty="0" smtClean="0"/>
          </a:p>
        </p:txBody>
      </p:sp>
      <p:pic>
        <p:nvPicPr>
          <p:cNvPr id="4" name="Picture 2" descr="C:\Documents and Settings\lgallicchio\Local Settings\Temporary Internet Files\Content.IE5\4D27G56Z\MCj04420340000[1].wmf"/>
          <p:cNvPicPr>
            <a:picLocks noChangeAspect="1" noChangeArrowheads="1"/>
          </p:cNvPicPr>
          <p:nvPr/>
        </p:nvPicPr>
        <p:blipFill>
          <a:blip r:embed="rId3" cstate="print"/>
          <a:srcRect/>
          <a:stretch>
            <a:fillRect/>
          </a:stretch>
        </p:blipFill>
        <p:spPr bwMode="auto">
          <a:xfrm>
            <a:off x="7400925" y="0"/>
            <a:ext cx="1743075" cy="194945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228600"/>
            <a:ext cx="8229600" cy="1143000"/>
          </a:xfrm>
        </p:spPr>
        <p:txBody>
          <a:bodyPr/>
          <a:lstStyle/>
          <a:p>
            <a:pPr eaLnBrk="1" hangingPunct="1"/>
            <a:r>
              <a:rPr lang="en-US" dirty="0" smtClean="0"/>
              <a:t>Taking the Words and Giving Your Song Form:</a:t>
            </a:r>
          </a:p>
        </p:txBody>
      </p:sp>
      <p:sp>
        <p:nvSpPr>
          <p:cNvPr id="8195" name="Content Placeholder 2"/>
          <p:cNvSpPr>
            <a:spLocks noGrp="1"/>
          </p:cNvSpPr>
          <p:nvPr>
            <p:ph idx="1"/>
          </p:nvPr>
        </p:nvSpPr>
        <p:spPr/>
        <p:txBody>
          <a:bodyPr/>
          <a:lstStyle/>
          <a:p>
            <a:pPr eaLnBrk="1" hangingPunct="1"/>
            <a:r>
              <a:rPr lang="en-US" dirty="0" smtClean="0"/>
              <a:t>Establish the number of lines for a verse or stanza and the number of beats to a line.  </a:t>
            </a:r>
          </a:p>
          <a:p>
            <a:pPr lvl="1" eaLnBrk="1" hangingPunct="1"/>
            <a:r>
              <a:rPr lang="en-US" dirty="0" smtClean="0"/>
              <a:t>For example, a verse could be four lines with four beats to a line. </a:t>
            </a:r>
          </a:p>
          <a:p>
            <a:pPr lvl="1" eaLnBrk="1" hangingPunct="1"/>
            <a:r>
              <a:rPr lang="en-US" dirty="0" smtClean="0"/>
              <a:t>Decide the rhyme scheme.  Which lines will rhyme?</a:t>
            </a:r>
          </a:p>
          <a:p>
            <a:pPr lvl="1" eaLnBrk="1" hangingPunct="1"/>
            <a:r>
              <a:rPr lang="en-US" dirty="0" smtClean="0"/>
              <a:t>Will you use this same verse structure and rhyme scheme throughout the song or vary them? </a:t>
            </a:r>
          </a:p>
          <a:p>
            <a:pPr eaLnBrk="1" hangingPunct="1"/>
            <a:endParaRPr lang="en-US" dirty="0" smtClean="0"/>
          </a:p>
        </p:txBody>
      </p:sp>
      <p:pic>
        <p:nvPicPr>
          <p:cNvPr id="4" name="Picture 2" descr="C:\Documents and Settings\lgallicchio\Local Settings\Temporary Internet Files\Content.IE5\4D27G56Z\MCj04420340000[1].wmf"/>
          <p:cNvPicPr>
            <a:picLocks noChangeAspect="1" noChangeArrowheads="1"/>
          </p:cNvPicPr>
          <p:nvPr/>
        </p:nvPicPr>
        <p:blipFill>
          <a:blip r:embed="rId3" cstate="print"/>
          <a:srcRect/>
          <a:stretch>
            <a:fillRect/>
          </a:stretch>
        </p:blipFill>
        <p:spPr bwMode="auto">
          <a:xfrm>
            <a:off x="7400925" y="0"/>
            <a:ext cx="1743075" cy="194945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1143000"/>
          </a:xfrm>
        </p:spPr>
        <p:txBody>
          <a:bodyPr/>
          <a:lstStyle/>
          <a:p>
            <a:pPr eaLnBrk="1" hangingPunct="1"/>
            <a:r>
              <a:rPr lang="en-US" dirty="0" smtClean="0"/>
              <a:t>What are your lyrics?</a:t>
            </a:r>
          </a:p>
        </p:txBody>
      </p:sp>
      <p:sp>
        <p:nvSpPr>
          <p:cNvPr id="9219" name="Content Placeholder 2"/>
          <p:cNvSpPr>
            <a:spLocks noGrp="1"/>
          </p:cNvSpPr>
          <p:nvPr>
            <p:ph idx="1"/>
          </p:nvPr>
        </p:nvSpPr>
        <p:spPr>
          <a:xfrm>
            <a:off x="0" y="1143000"/>
            <a:ext cx="8229600" cy="5410200"/>
          </a:xfrm>
        </p:spPr>
        <p:txBody>
          <a:bodyPr/>
          <a:lstStyle/>
          <a:p>
            <a:pPr eaLnBrk="1" hangingPunct="1"/>
            <a:r>
              <a:rPr lang="en-US" dirty="0" smtClean="0"/>
              <a:t>Referring to your list of key words and phrases, begin to draft the lyrics.</a:t>
            </a:r>
          </a:p>
          <a:p>
            <a:pPr lvl="1" eaLnBrk="1" hangingPunct="1"/>
            <a:r>
              <a:rPr lang="en-US" dirty="0" smtClean="0"/>
              <a:t>Keep in mind that your lyrics should describe the issue and communicate a strong point of view.  </a:t>
            </a:r>
          </a:p>
          <a:p>
            <a:pPr lvl="1" eaLnBrk="1" hangingPunct="1"/>
            <a:r>
              <a:rPr lang="en-US" dirty="0" smtClean="0"/>
              <a:t>You may want to include humor or satire in your lyrics to add interest.  </a:t>
            </a:r>
          </a:p>
          <a:p>
            <a:pPr lvl="1" eaLnBrk="1" hangingPunct="1"/>
            <a:r>
              <a:rPr lang="en-US" dirty="0" smtClean="0"/>
              <a:t>Review your draft with a critical eye and revise your lyrics as needed. </a:t>
            </a:r>
          </a:p>
          <a:p>
            <a:pPr eaLnBrk="1" hangingPunct="1"/>
            <a:r>
              <a:rPr lang="en-US" dirty="0" smtClean="0"/>
              <a:t>When the lyrics are set, notate the rhythm of the words.</a:t>
            </a:r>
          </a:p>
          <a:p>
            <a:pPr eaLnBrk="1" hangingPunct="1"/>
            <a:endParaRPr lang="en-US" dirty="0" smtClean="0"/>
          </a:p>
        </p:txBody>
      </p:sp>
      <p:pic>
        <p:nvPicPr>
          <p:cNvPr id="4" name="Picture 2" descr="C:\Documents and Settings\lgallicchio\Local Settings\Temporary Internet Files\Content.IE5\4D27G56Z\MCj04420340000[1].wmf"/>
          <p:cNvPicPr>
            <a:picLocks noChangeAspect="1" noChangeArrowheads="1"/>
          </p:cNvPicPr>
          <p:nvPr/>
        </p:nvPicPr>
        <p:blipFill>
          <a:blip r:embed="rId3" cstate="print"/>
          <a:srcRect/>
          <a:stretch>
            <a:fillRect/>
          </a:stretch>
        </p:blipFill>
        <p:spPr bwMode="auto">
          <a:xfrm>
            <a:off x="7400925" y="0"/>
            <a:ext cx="1743075" cy="194945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Adding the music…</a:t>
            </a:r>
          </a:p>
        </p:txBody>
      </p:sp>
      <p:sp>
        <p:nvSpPr>
          <p:cNvPr id="10243" name="Content Placeholder 2"/>
          <p:cNvSpPr>
            <a:spLocks noGrp="1"/>
          </p:cNvSpPr>
          <p:nvPr>
            <p:ph idx="1"/>
          </p:nvPr>
        </p:nvSpPr>
        <p:spPr/>
        <p:txBody>
          <a:bodyPr/>
          <a:lstStyle/>
          <a:p>
            <a:pPr eaLnBrk="1" hangingPunct="1"/>
            <a:r>
              <a:rPr lang="en-US" dirty="0" smtClean="0"/>
              <a:t>Using the notation, create a melody or musical accompaniment that conveys and enhances the meaning of the lyrics. </a:t>
            </a:r>
          </a:p>
          <a:p>
            <a:pPr lvl="1" eaLnBrk="1" hangingPunct="1"/>
            <a:r>
              <a:rPr lang="en-US" dirty="0" smtClean="0"/>
              <a:t>Would your song be best in a major key or a minor key?  </a:t>
            </a:r>
          </a:p>
          <a:p>
            <a:pPr lvl="1" eaLnBrk="1" hangingPunct="1"/>
            <a:r>
              <a:rPr lang="en-US" dirty="0" smtClean="0">
                <a:solidFill>
                  <a:srgbClr val="FF0000"/>
                </a:solidFill>
              </a:rPr>
              <a:t>What tempo would fit? </a:t>
            </a:r>
          </a:p>
          <a:p>
            <a:pPr lvl="1" eaLnBrk="1" hangingPunct="1"/>
            <a:r>
              <a:rPr lang="en-US" dirty="0" smtClean="0"/>
              <a:t>Are there places where you want to </a:t>
            </a:r>
            <a:r>
              <a:rPr lang="en-US" dirty="0" smtClean="0">
                <a:solidFill>
                  <a:srgbClr val="FF0000"/>
                </a:solidFill>
              </a:rPr>
              <a:t>change the dynamics</a:t>
            </a:r>
            <a:r>
              <a:rPr lang="en-US" dirty="0" smtClean="0"/>
              <a:t>?  </a:t>
            </a:r>
          </a:p>
          <a:p>
            <a:pPr lvl="1" eaLnBrk="1" hangingPunct="1"/>
            <a:r>
              <a:rPr lang="en-US" dirty="0" smtClean="0"/>
              <a:t>Be sure that the notes of the melody match the rhythm of the lyrics.</a:t>
            </a:r>
          </a:p>
          <a:p>
            <a:pPr eaLnBrk="1" hangingPunct="1"/>
            <a:endParaRPr lang="en-US" dirty="0" smtClean="0"/>
          </a:p>
        </p:txBody>
      </p:sp>
      <p:pic>
        <p:nvPicPr>
          <p:cNvPr id="4" name="Picture 2" descr="C:\Documents and Settings\lgallicchio\Local Settings\Temporary Internet Files\Content.IE5\4D27G56Z\MCj04420340000[1].wmf"/>
          <p:cNvPicPr>
            <a:picLocks noChangeAspect="1" noChangeArrowheads="1"/>
          </p:cNvPicPr>
          <p:nvPr/>
        </p:nvPicPr>
        <p:blipFill>
          <a:blip r:embed="rId3" cstate="print"/>
          <a:srcRect/>
          <a:stretch>
            <a:fillRect/>
          </a:stretch>
        </p:blipFill>
        <p:spPr bwMode="auto">
          <a:xfrm>
            <a:off x="7400925" y="0"/>
            <a:ext cx="1743075" cy="194945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Make it your own!</a:t>
            </a:r>
          </a:p>
        </p:txBody>
      </p:sp>
      <p:sp>
        <p:nvSpPr>
          <p:cNvPr id="11267" name="Content Placeholder 2"/>
          <p:cNvSpPr>
            <a:spLocks noGrp="1"/>
          </p:cNvSpPr>
          <p:nvPr>
            <p:ph idx="1"/>
          </p:nvPr>
        </p:nvSpPr>
        <p:spPr/>
        <p:txBody>
          <a:bodyPr/>
          <a:lstStyle/>
          <a:p>
            <a:pPr eaLnBrk="1" hangingPunct="1"/>
            <a:r>
              <a:rPr lang="en-US" dirty="0" smtClean="0"/>
              <a:t>Now add musical accompaniment that further enhances your message.  </a:t>
            </a:r>
          </a:p>
          <a:p>
            <a:pPr eaLnBrk="1" hangingPunct="1"/>
            <a:r>
              <a:rPr lang="en-US" dirty="0" smtClean="0"/>
              <a:t>You may use traditional instruments, percussion instruments, and/or found instruments.</a:t>
            </a:r>
          </a:p>
          <a:p>
            <a:pPr lvl="1" eaLnBrk="1" hangingPunct="1"/>
            <a:r>
              <a:rPr lang="en-US" dirty="0" smtClean="0"/>
              <a:t>Some </a:t>
            </a:r>
            <a:r>
              <a:rPr lang="en-US" dirty="0" smtClean="0">
                <a:solidFill>
                  <a:srgbClr val="FF0000"/>
                </a:solidFill>
              </a:rPr>
              <a:t>GREAT </a:t>
            </a:r>
            <a:r>
              <a:rPr lang="en-US" dirty="0" smtClean="0"/>
              <a:t>additions to songs in the pasts:</a:t>
            </a:r>
          </a:p>
          <a:p>
            <a:pPr lvl="2" eaLnBrk="1" hangingPunct="1"/>
            <a:r>
              <a:rPr lang="en-US" dirty="0" smtClean="0"/>
              <a:t>Beating on the desk (creating a beat)</a:t>
            </a:r>
          </a:p>
          <a:p>
            <a:pPr lvl="2" eaLnBrk="1" hangingPunct="1"/>
            <a:r>
              <a:rPr lang="en-US" dirty="0" smtClean="0"/>
              <a:t>Snapping</a:t>
            </a:r>
          </a:p>
          <a:p>
            <a:pPr lvl="2" eaLnBrk="1" hangingPunct="1"/>
            <a:r>
              <a:rPr lang="en-US" dirty="0" smtClean="0"/>
              <a:t>Foot Stomping</a:t>
            </a:r>
          </a:p>
          <a:p>
            <a:pPr lvl="1" eaLnBrk="1" hangingPunct="1"/>
            <a:r>
              <a:rPr lang="en-US" dirty="0" smtClean="0"/>
              <a:t>Very simple, but very good</a:t>
            </a:r>
          </a:p>
        </p:txBody>
      </p:sp>
      <p:pic>
        <p:nvPicPr>
          <p:cNvPr id="5" name="Picture 2" descr="C:\Documents and Settings\lgallicchio\Local Settings\Temporary Internet Files\Content.IE5\4D27G56Z\MCj04420340000[1].wmf"/>
          <p:cNvPicPr>
            <a:picLocks noChangeAspect="1" noChangeArrowheads="1"/>
          </p:cNvPicPr>
          <p:nvPr/>
        </p:nvPicPr>
        <p:blipFill>
          <a:blip r:embed="rId3" cstate="print"/>
          <a:srcRect/>
          <a:stretch>
            <a:fillRect/>
          </a:stretch>
        </p:blipFill>
        <p:spPr bwMode="auto">
          <a:xfrm>
            <a:off x="7400925" y="0"/>
            <a:ext cx="1743075" cy="19494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Get out a piece of paper for notes</a:t>
            </a:r>
            <a:r>
              <a:rPr lang="en-US" dirty="0" smtClean="0"/>
              <a:t>.</a:t>
            </a:r>
            <a:endParaRPr lang="en-US" dirty="0" smtClean="0"/>
          </a:p>
        </p:txBody>
      </p:sp>
      <p:sp>
        <p:nvSpPr>
          <p:cNvPr id="4" name="Rectangle 3"/>
          <p:cNvSpPr/>
          <p:nvPr/>
        </p:nvSpPr>
        <p:spPr>
          <a:xfrm>
            <a:off x="-60136" y="602159"/>
            <a:ext cx="9432736"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Purposes </a:t>
            </a:r>
            <a:r>
              <a:rPr lang="en-US" sz="44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of Music Notes</a:t>
            </a:r>
            <a:endParaRPr lang="en-US" sz="44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descr="C:\Documents and Settings\lgallicchio\Local Settings\Temporary Internet Files\Content.IE5\FDIFOLI3\MCj04398240000[1].png"/>
          <p:cNvPicPr>
            <a:picLocks noChangeAspect="1" noChangeArrowheads="1"/>
          </p:cNvPicPr>
          <p:nvPr/>
        </p:nvPicPr>
        <p:blipFill>
          <a:blip r:embed="rId3" cstate="print"/>
          <a:srcRect/>
          <a:stretch>
            <a:fillRect/>
          </a:stretch>
        </p:blipFill>
        <p:spPr bwMode="auto">
          <a:xfrm>
            <a:off x="5486857" y="-228600"/>
            <a:ext cx="3657143" cy="3657143"/>
          </a:xfrm>
          <a:prstGeom prst="rect">
            <a:avLst/>
          </a:prstGeom>
          <a:noFill/>
        </p:spPr>
      </p:pic>
      <p:sp>
        <p:nvSpPr>
          <p:cNvPr id="12290" name="Title 1"/>
          <p:cNvSpPr>
            <a:spLocks noGrp="1"/>
          </p:cNvSpPr>
          <p:nvPr>
            <p:ph type="title"/>
          </p:nvPr>
        </p:nvSpPr>
        <p:spPr>
          <a:xfrm>
            <a:off x="457200" y="0"/>
            <a:ext cx="8229600" cy="792162"/>
          </a:xfrm>
        </p:spPr>
        <p:txBody>
          <a:bodyPr/>
          <a:lstStyle/>
          <a:p>
            <a:pPr eaLnBrk="1" hangingPunct="1"/>
            <a:r>
              <a:rPr lang="en-US" dirty="0" smtClean="0"/>
              <a:t>Your </a:t>
            </a:r>
            <a:r>
              <a:rPr lang="en-US" dirty="0" smtClean="0">
                <a:solidFill>
                  <a:srgbClr val="FF0000"/>
                </a:solidFill>
              </a:rPr>
              <a:t>“To Do” </a:t>
            </a:r>
            <a:r>
              <a:rPr lang="en-US" dirty="0" smtClean="0">
                <a:solidFill>
                  <a:schemeClr val="tx1"/>
                </a:solidFill>
              </a:rPr>
              <a:t>List</a:t>
            </a:r>
            <a:endParaRPr lang="en-US" dirty="0" smtClean="0"/>
          </a:p>
        </p:txBody>
      </p:sp>
      <p:sp>
        <p:nvSpPr>
          <p:cNvPr id="12291" name="Content Placeholder 2"/>
          <p:cNvSpPr>
            <a:spLocks noGrp="1"/>
          </p:cNvSpPr>
          <p:nvPr>
            <p:ph idx="1"/>
          </p:nvPr>
        </p:nvSpPr>
        <p:spPr>
          <a:xfrm>
            <a:off x="0" y="990600"/>
            <a:ext cx="8229600" cy="5486400"/>
          </a:xfrm>
        </p:spPr>
        <p:txBody>
          <a:bodyPr/>
          <a:lstStyle/>
          <a:p>
            <a:pPr eaLnBrk="1" hangingPunct="1"/>
            <a:r>
              <a:rPr lang="en-US" dirty="0" smtClean="0"/>
              <a:t>Draft Lyrics with the following noted:</a:t>
            </a:r>
          </a:p>
          <a:p>
            <a:pPr lvl="1" eaLnBrk="1" hangingPunct="1"/>
            <a:r>
              <a:rPr lang="en-US" dirty="0" smtClean="0"/>
              <a:t>Melody and beat must be notated</a:t>
            </a:r>
          </a:p>
          <a:p>
            <a:pPr lvl="1" eaLnBrk="1" hangingPunct="1"/>
            <a:r>
              <a:rPr lang="en-US" dirty="0" smtClean="0"/>
              <a:t>Make several copies</a:t>
            </a:r>
          </a:p>
          <a:p>
            <a:pPr lvl="1" eaLnBrk="1" hangingPunct="1"/>
            <a:r>
              <a:rPr lang="en-US" b="1" dirty="0" smtClean="0">
                <a:solidFill>
                  <a:srgbClr val="00B050"/>
                </a:solidFill>
              </a:rPr>
              <a:t>This is due to me at the end of class. </a:t>
            </a:r>
          </a:p>
          <a:p>
            <a:pPr eaLnBrk="1" hangingPunct="1"/>
            <a:r>
              <a:rPr lang="en-US" dirty="0" smtClean="0"/>
              <a:t>Practice performing your protest song.  Review the criteria on the project performance rubric and revise your song as needed.  </a:t>
            </a:r>
          </a:p>
          <a:p>
            <a:pPr lvl="1" eaLnBrk="1" hangingPunct="1"/>
            <a:r>
              <a:rPr lang="en-US" dirty="0" smtClean="0"/>
              <a:t>Timeline: The remaining time until clean up and exit slip. </a:t>
            </a:r>
            <a:r>
              <a:rPr lang="en-US" dirty="0" smtClean="0">
                <a:solidFill>
                  <a:srgbClr val="FF0000"/>
                </a:solidFill>
              </a:rPr>
              <a:t>You only have 10 minutes next class to get yourself in order. </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20</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19</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18</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17</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16</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15</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14</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13</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12</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228600" y="1646237"/>
            <a:ext cx="8458200" cy="4906963"/>
          </a:xfrm>
        </p:spPr>
        <p:txBody>
          <a:bodyPr/>
          <a:lstStyle/>
          <a:p>
            <a:pPr eaLnBrk="1" hangingPunct="1">
              <a:lnSpc>
                <a:spcPct val="80000"/>
              </a:lnSpc>
            </a:pPr>
            <a:r>
              <a:rPr lang="en-US" sz="2400" b="1" u="sng" dirty="0" smtClean="0"/>
              <a:t>Ceremonial</a:t>
            </a:r>
            <a:r>
              <a:rPr lang="en-US" sz="2400" b="1" dirty="0" smtClean="0"/>
              <a:t> - music created or performed for rituals or celebrations (e.g., patriotic music, music for worship</a:t>
            </a:r>
            <a:r>
              <a:rPr lang="en-US" sz="2400" b="1" dirty="0" smtClean="0"/>
              <a:t>)</a:t>
            </a:r>
          </a:p>
          <a:p>
            <a:pPr eaLnBrk="1" hangingPunct="1">
              <a:lnSpc>
                <a:spcPct val="80000"/>
              </a:lnSpc>
            </a:pPr>
            <a:endParaRPr lang="en-US" sz="2400" b="1" dirty="0" smtClean="0"/>
          </a:p>
          <a:p>
            <a:pPr eaLnBrk="1" hangingPunct="1">
              <a:lnSpc>
                <a:spcPct val="80000"/>
              </a:lnSpc>
            </a:pPr>
            <a:r>
              <a:rPr lang="en-US" sz="2400" b="1" u="sng" dirty="0" smtClean="0"/>
              <a:t>Recreational</a:t>
            </a:r>
            <a:r>
              <a:rPr lang="en-US" sz="2400" b="1" dirty="0" smtClean="0"/>
              <a:t> - music for entertainment (e.g., music for play such as game songs, music for dances and social events, music for physical activities, music as a hobby</a:t>
            </a:r>
            <a:r>
              <a:rPr lang="en-US" sz="2400" b="1" dirty="0" smtClean="0"/>
              <a:t>)</a:t>
            </a:r>
          </a:p>
          <a:p>
            <a:pPr eaLnBrk="1" hangingPunct="1">
              <a:lnSpc>
                <a:spcPct val="80000"/>
              </a:lnSpc>
            </a:pPr>
            <a:endParaRPr lang="en-US" sz="2400" b="1" dirty="0" smtClean="0"/>
          </a:p>
          <a:p>
            <a:pPr eaLnBrk="1" hangingPunct="1">
              <a:lnSpc>
                <a:spcPct val="80000"/>
              </a:lnSpc>
            </a:pPr>
            <a:r>
              <a:rPr lang="en-US" sz="2400" b="1" u="sng" dirty="0" smtClean="0"/>
              <a:t>Artistic </a:t>
            </a:r>
            <a:r>
              <a:rPr lang="en-US" sz="2400" b="1" u="sng" dirty="0" smtClean="0"/>
              <a:t>Expression </a:t>
            </a:r>
            <a:r>
              <a:rPr lang="en-US" sz="2400" b="1" dirty="0" smtClean="0"/>
              <a:t>- music created with the intent to express or communicate one’s emotions, feelings, ideas, experience (e.g., music created and performed in a concert setting for an audience)</a:t>
            </a:r>
            <a:r>
              <a:rPr lang="en-US" sz="2400" dirty="0" smtClean="0"/>
              <a:t> </a:t>
            </a:r>
          </a:p>
        </p:txBody>
      </p:sp>
      <p:sp>
        <p:nvSpPr>
          <p:cNvPr id="5" name="Rectangle 4"/>
          <p:cNvSpPr/>
          <p:nvPr/>
        </p:nvSpPr>
        <p:spPr>
          <a:xfrm>
            <a:off x="-60136" y="602159"/>
            <a:ext cx="9432736"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Purposes </a:t>
            </a:r>
            <a:r>
              <a:rPr lang="en-US" sz="44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of Music Notes</a:t>
            </a:r>
            <a:endParaRPr lang="en-US" sz="44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20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fade">
                                      <p:cBhvr>
                                        <p:cTn id="17" dur="20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10</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9</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8</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7</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6</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5</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4</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24" y="198438"/>
            <a:ext cx="8229600" cy="487362"/>
          </a:xfrm>
        </p:spPr>
        <p:txBody>
          <a:bodyPr/>
          <a:lstStyle/>
          <a:p>
            <a:r>
              <a:rPr lang="en-US" sz="3200" b="1" u="sng" dirty="0" smtClean="0"/>
              <a:t>Application</a:t>
            </a:r>
            <a:endParaRPr lang="en-US" sz="3200" b="1" u="sng" dirty="0"/>
          </a:p>
        </p:txBody>
      </p:sp>
      <p:sp>
        <p:nvSpPr>
          <p:cNvPr id="3" name="Content Placeholder 2"/>
          <p:cNvSpPr>
            <a:spLocks noGrp="1"/>
          </p:cNvSpPr>
          <p:nvPr>
            <p:ph idx="1"/>
          </p:nvPr>
        </p:nvSpPr>
        <p:spPr>
          <a:xfrm>
            <a:off x="228600" y="685800"/>
            <a:ext cx="7467600" cy="5791200"/>
          </a:xfrm>
        </p:spPr>
        <p:txBody>
          <a:bodyPr/>
          <a:lstStyle/>
          <a:p>
            <a:r>
              <a:rPr lang="en-US" sz="2800" dirty="0" smtClean="0"/>
              <a:t>Objective: </a:t>
            </a:r>
          </a:p>
          <a:p>
            <a:pPr lvl="1"/>
            <a:r>
              <a:rPr lang="en-US" sz="2400" dirty="0" smtClean="0"/>
              <a:t>To demonstrate your knowledge of the purposes of music by completing your accompanying handout</a:t>
            </a:r>
          </a:p>
          <a:p>
            <a:r>
              <a:rPr lang="en-US" sz="2800" dirty="0" smtClean="0"/>
              <a:t>Assignment: </a:t>
            </a:r>
          </a:p>
          <a:p>
            <a:pPr lvl="1"/>
            <a:r>
              <a:rPr lang="en-US" sz="2400" dirty="0" smtClean="0"/>
              <a:t>Complete the chart provided as you listen to the songs.</a:t>
            </a:r>
          </a:p>
          <a:p>
            <a:r>
              <a:rPr lang="en-US" sz="2800" dirty="0" smtClean="0"/>
              <a:t>Procedures:</a:t>
            </a:r>
          </a:p>
          <a:p>
            <a:pPr lvl="1"/>
            <a:r>
              <a:rPr lang="en-US" sz="2400" dirty="0" smtClean="0"/>
              <a:t>No talking! Otherwise, you can’t hear the song</a:t>
            </a:r>
          </a:p>
          <a:p>
            <a:pPr lvl="1"/>
            <a:r>
              <a:rPr lang="en-US" sz="2400" dirty="0" smtClean="0"/>
              <a:t>Complete your handout</a:t>
            </a:r>
          </a:p>
          <a:p>
            <a:pPr lvl="1"/>
            <a:r>
              <a:rPr lang="en-US" sz="2400" dirty="0" smtClean="0"/>
              <a:t>If you have a question, raise your hand</a:t>
            </a:r>
          </a:p>
          <a:p>
            <a:r>
              <a:rPr lang="en-US" sz="2800" dirty="0" smtClean="0"/>
              <a:t>Time allotted: </a:t>
            </a:r>
          </a:p>
          <a:p>
            <a:pPr lvl="1"/>
            <a:r>
              <a:rPr lang="en-US" sz="2400" dirty="0" smtClean="0"/>
              <a:t>Approx. two minutes per song</a:t>
            </a:r>
            <a:endParaRPr lang="en-US" sz="2400" dirty="0"/>
          </a:p>
        </p:txBody>
      </p:sp>
      <p:pic>
        <p:nvPicPr>
          <p:cNvPr id="1026" name="Picture 2" descr="C:\Users\lgallicchio\AppData\Local\Microsoft\Windows\Temporary Internet Files\Content.IE5\TCT2SUZT\MC90044066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367144"/>
            <a:ext cx="2107870" cy="21889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15250457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Remaining</a:t>
            </a:r>
            <a:endParaRPr lang="en-US" dirty="0"/>
          </a:p>
        </p:txBody>
      </p:sp>
      <p:sp>
        <p:nvSpPr>
          <p:cNvPr id="3" name="Content Placeholder 2"/>
          <p:cNvSpPr>
            <a:spLocks noGrp="1"/>
          </p:cNvSpPr>
          <p:nvPr>
            <p:ph idx="1"/>
          </p:nvPr>
        </p:nvSpPr>
        <p:spPr>
          <a:xfrm>
            <a:off x="457200" y="1143000"/>
            <a:ext cx="4800600" cy="5562600"/>
          </a:xfrm>
        </p:spPr>
        <p:txBody>
          <a:bodyPr/>
          <a:lstStyle/>
          <a:p>
            <a:r>
              <a:rPr lang="en-US" dirty="0" smtClean="0"/>
              <a:t>What’s due at the end of this time?</a:t>
            </a:r>
          </a:p>
          <a:p>
            <a:pPr lvl="1"/>
            <a:r>
              <a:rPr lang="en-US" u="sng" dirty="0" smtClean="0"/>
              <a:t>the introduction</a:t>
            </a:r>
          </a:p>
          <a:p>
            <a:pPr lvl="1"/>
            <a:r>
              <a:rPr lang="en-US" u="sng" dirty="0" smtClean="0"/>
              <a:t>two verses</a:t>
            </a:r>
          </a:p>
          <a:p>
            <a:pPr lvl="1"/>
            <a:r>
              <a:rPr lang="en-US" u="sng" dirty="0" smtClean="0"/>
              <a:t>a chorus</a:t>
            </a:r>
          </a:p>
          <a:p>
            <a:pPr lvl="1"/>
            <a:r>
              <a:rPr lang="en-US" u="sng" dirty="0" smtClean="0"/>
              <a:t>a conclusion.</a:t>
            </a:r>
          </a:p>
          <a:p>
            <a:pPr lvl="1"/>
            <a:r>
              <a:rPr lang="en-US" u="sng" dirty="0" smtClean="0"/>
              <a:t>lyrics </a:t>
            </a:r>
            <a:r>
              <a:rPr lang="en-US" dirty="0" smtClean="0"/>
              <a:t>(found in the sections above)</a:t>
            </a:r>
          </a:p>
          <a:p>
            <a:pPr lvl="1"/>
            <a:r>
              <a:rPr lang="en-US" dirty="0" smtClean="0"/>
              <a:t>your accompaniment</a:t>
            </a:r>
          </a:p>
          <a:p>
            <a:pPr lvl="1"/>
            <a:r>
              <a:rPr lang="en-US" dirty="0" smtClean="0">
                <a:solidFill>
                  <a:srgbClr val="FF0000"/>
                </a:solidFill>
              </a:rPr>
              <a:t>One minute of your song performed!</a:t>
            </a:r>
          </a:p>
          <a:p>
            <a:pPr lvl="1"/>
            <a:endParaRPr lang="en-US" dirty="0"/>
          </a:p>
        </p:txBody>
      </p:sp>
      <p:sp>
        <p:nvSpPr>
          <p:cNvPr id="4" name="Rectangle 3"/>
          <p:cNvSpPr/>
          <p:nvPr/>
        </p:nvSpPr>
        <p:spPr>
          <a:xfrm>
            <a:off x="5105400" y="2286000"/>
            <a:ext cx="3462405" cy="27853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7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a:t>
            </a:r>
            <a:endParaRPr lang="en-US" sz="17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60000"/>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VPA Movie Night- Extra Credit</a:t>
            </a:r>
          </a:p>
          <a:p>
            <a:r>
              <a:rPr lang="en-US" dirty="0" smtClean="0"/>
              <a:t>Make sure your lyrics/song outline has a check from your teachers.</a:t>
            </a:r>
          </a:p>
          <a:p>
            <a:r>
              <a:rPr lang="en-US" dirty="0" smtClean="0">
                <a:solidFill>
                  <a:srgbClr val="FF0000"/>
                </a:solidFill>
              </a:rPr>
              <a:t>Technical issues we must discuss:</a:t>
            </a:r>
          </a:p>
          <a:p>
            <a:pPr lvl="1"/>
            <a:r>
              <a:rPr lang="en-US" dirty="0" smtClean="0">
                <a:solidFill>
                  <a:srgbClr val="FF0000"/>
                </a:solidFill>
              </a:rPr>
              <a:t>If your partner is a no show, you must still perform. Be prepared!</a:t>
            </a:r>
          </a:p>
          <a:p>
            <a:pPr lvl="1"/>
            <a:r>
              <a:rPr lang="en-US" dirty="0" smtClean="0">
                <a:solidFill>
                  <a:srgbClr val="FF0000"/>
                </a:solidFill>
              </a:rPr>
              <a:t>You must have all instrumentals. </a:t>
            </a:r>
          </a:p>
          <a:p>
            <a:r>
              <a:rPr lang="en-US" dirty="0" smtClean="0">
                <a:solidFill>
                  <a:schemeClr val="tx1">
                    <a:lumMod val="75000"/>
                    <a:lumOff val="25000"/>
                  </a:schemeClr>
                </a:solidFill>
              </a:rPr>
              <a:t>Example: What makes this a good song for this project?</a:t>
            </a:r>
          </a:p>
          <a:p>
            <a:pPr>
              <a:buNone/>
            </a:pPr>
            <a:endParaRPr lang="en-US" dirty="0">
              <a:solidFill>
                <a:schemeClr val="tx1">
                  <a:lumMod val="75000"/>
                  <a:lumOff val="25000"/>
                </a:schemeClr>
              </a:solidFill>
            </a:endParaRPr>
          </a:p>
        </p:txBody>
      </p:sp>
      <p:sp>
        <p:nvSpPr>
          <p:cNvPr id="4" name="Rectangle 3"/>
          <p:cNvSpPr/>
          <p:nvPr/>
        </p:nvSpPr>
        <p:spPr>
          <a:xfrm>
            <a:off x="2362200" y="304800"/>
            <a:ext cx="389754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Time is up!</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2400" u="sng" dirty="0" smtClean="0"/>
              <a:t>Exit Slip</a:t>
            </a:r>
            <a:r>
              <a:rPr lang="en-US" sz="2400" dirty="0" smtClean="0"/>
              <a:t/>
            </a:r>
            <a:br>
              <a:rPr lang="en-US" sz="2400" dirty="0" smtClean="0"/>
            </a:br>
            <a:r>
              <a:rPr lang="en-US" sz="2400" dirty="0" smtClean="0"/>
              <a:t>Write the following exit slip on the bottom of your opener</a:t>
            </a:r>
            <a:endParaRPr lang="en-US" sz="2400" dirty="0"/>
          </a:p>
        </p:txBody>
      </p:sp>
      <p:sp>
        <p:nvSpPr>
          <p:cNvPr id="3" name="Content Placeholder 2"/>
          <p:cNvSpPr>
            <a:spLocks noGrp="1"/>
          </p:cNvSpPr>
          <p:nvPr>
            <p:ph idx="1"/>
          </p:nvPr>
        </p:nvSpPr>
        <p:spPr>
          <a:xfrm>
            <a:off x="0" y="1143000"/>
            <a:ext cx="9144000" cy="4525963"/>
          </a:xfrm>
        </p:spPr>
        <p:txBody>
          <a:bodyPr/>
          <a:lstStyle/>
          <a:p>
            <a:pPr>
              <a:lnSpc>
                <a:spcPct val="70000"/>
              </a:lnSpc>
              <a:buFont typeface="Arial" pitchFamily="34" charset="0"/>
              <a:buNone/>
            </a:pPr>
            <a:r>
              <a:rPr lang="en-US" sz="2400" u="sng" dirty="0" smtClean="0"/>
              <a:t>Identify the purpose of each type of music listed below.</a:t>
            </a:r>
          </a:p>
          <a:p>
            <a:pPr>
              <a:lnSpc>
                <a:spcPct val="70000"/>
              </a:lnSpc>
            </a:pPr>
            <a:endParaRPr lang="en-US" sz="2400" u="sng" dirty="0" smtClean="0"/>
          </a:p>
          <a:p>
            <a:pPr>
              <a:lnSpc>
                <a:spcPct val="70000"/>
              </a:lnSpc>
              <a:buFont typeface="Arial" pitchFamily="34" charset="0"/>
              <a:buAutoNum type="arabicPeriod"/>
            </a:pPr>
            <a:r>
              <a:rPr lang="en-US" sz="2400" dirty="0" smtClean="0">
                <a:latin typeface="Arial Unicode MS" pitchFamily="34" charset="-128"/>
                <a:ea typeface="Arial Unicode MS" pitchFamily="34" charset="-128"/>
                <a:cs typeface="Arial Unicode MS" pitchFamily="34" charset="-128"/>
              </a:rPr>
              <a:t>It is the 4</a:t>
            </a:r>
            <a:r>
              <a:rPr lang="en-US" sz="2400" baseline="30000" dirty="0" smtClean="0">
                <a:latin typeface="Arial Unicode MS" pitchFamily="34" charset="-128"/>
                <a:ea typeface="Arial Unicode MS" pitchFamily="34" charset="-128"/>
                <a:cs typeface="Arial Unicode MS" pitchFamily="34" charset="-128"/>
              </a:rPr>
              <a:t>th</a:t>
            </a:r>
            <a:r>
              <a:rPr lang="en-US" sz="2400" dirty="0" smtClean="0">
                <a:latin typeface="Arial Unicode MS" pitchFamily="34" charset="-128"/>
                <a:ea typeface="Arial Unicode MS" pitchFamily="34" charset="-128"/>
                <a:cs typeface="Arial Unicode MS" pitchFamily="34" charset="-128"/>
              </a:rPr>
              <a:t> of July and you are at the parade in downtown Lexington.  A marching band comes up the street playing the Star Spangled Banner.  What purpose does this serve?</a:t>
            </a:r>
          </a:p>
          <a:p>
            <a:pPr>
              <a:lnSpc>
                <a:spcPct val="70000"/>
              </a:lnSpc>
              <a:buFont typeface="Arial" pitchFamily="34" charset="0"/>
              <a:buAutoNum type="arabicPeriod"/>
            </a:pPr>
            <a:endParaRPr lang="en-US" sz="2400" dirty="0" smtClean="0">
              <a:latin typeface="Arial Unicode MS" pitchFamily="34" charset="-128"/>
              <a:ea typeface="Arial Unicode MS" pitchFamily="34" charset="-128"/>
              <a:cs typeface="Arial Unicode MS" pitchFamily="34" charset="-128"/>
            </a:endParaRPr>
          </a:p>
          <a:p>
            <a:pPr>
              <a:lnSpc>
                <a:spcPct val="70000"/>
              </a:lnSpc>
              <a:buFont typeface="Arial" pitchFamily="34" charset="0"/>
              <a:buAutoNum type="arabicPeriod"/>
            </a:pPr>
            <a:r>
              <a:rPr lang="en-US" sz="2400" dirty="0" smtClean="0">
                <a:latin typeface="Arial Unicode MS" pitchFamily="34" charset="-128"/>
                <a:ea typeface="Arial Unicode MS" pitchFamily="34" charset="-128"/>
                <a:cs typeface="Arial Unicode MS" pitchFamily="34" charset="-128"/>
              </a:rPr>
              <a:t>You get to the club and the scene is straight up </a:t>
            </a:r>
            <a:r>
              <a:rPr lang="en-US" sz="2400" dirty="0" err="1" smtClean="0">
                <a:latin typeface="Arial Unicode MS" pitchFamily="34" charset="-128"/>
                <a:ea typeface="Arial Unicode MS" pitchFamily="34" charset="-128"/>
                <a:cs typeface="Arial Unicode MS" pitchFamily="34" charset="-128"/>
              </a:rPr>
              <a:t>crunk</a:t>
            </a:r>
            <a:r>
              <a:rPr lang="en-US" sz="2400" dirty="0" smtClean="0">
                <a:latin typeface="Arial Unicode MS" pitchFamily="34" charset="-128"/>
                <a:ea typeface="Arial Unicode MS" pitchFamily="34" charset="-128"/>
                <a:cs typeface="Arial Unicode MS" pitchFamily="34" charset="-128"/>
              </a:rPr>
              <a:t>.  You get ready to drop it like it is HOT, get </a:t>
            </a:r>
            <a:r>
              <a:rPr lang="en-US" sz="2400" dirty="0" err="1" smtClean="0">
                <a:latin typeface="Arial Unicode MS" pitchFamily="34" charset="-128"/>
                <a:ea typeface="Arial Unicode MS" pitchFamily="34" charset="-128"/>
                <a:cs typeface="Arial Unicode MS" pitchFamily="34" charset="-128"/>
              </a:rPr>
              <a:t>yo</a:t>
            </a:r>
            <a:r>
              <a:rPr lang="en-US" sz="2400" dirty="0" smtClean="0">
                <a:latin typeface="Arial Unicode MS" pitchFamily="34" charset="-128"/>
                <a:ea typeface="Arial Unicode MS" pitchFamily="34" charset="-128"/>
                <a:cs typeface="Arial Unicode MS" pitchFamily="34" charset="-128"/>
              </a:rPr>
              <a:t>’ freak on, and </a:t>
            </a:r>
            <a:r>
              <a:rPr lang="en-US" sz="2400" dirty="0" err="1" smtClean="0">
                <a:latin typeface="Arial Unicode MS" pitchFamily="34" charset="-128"/>
                <a:ea typeface="Arial Unicode MS" pitchFamily="34" charset="-128"/>
                <a:cs typeface="Arial Unicode MS" pitchFamily="34" charset="-128"/>
              </a:rPr>
              <a:t>twerk</a:t>
            </a:r>
            <a:r>
              <a:rPr lang="en-US" sz="2400" dirty="0" smtClean="0">
                <a:latin typeface="Arial Unicode MS" pitchFamily="34" charset="-128"/>
                <a:ea typeface="Arial Unicode MS" pitchFamily="34" charset="-128"/>
                <a:cs typeface="Arial Unicode MS" pitchFamily="34" charset="-128"/>
              </a:rPr>
              <a:t> until it hurts.  What purpose does this music serve?</a:t>
            </a:r>
          </a:p>
          <a:p>
            <a:pPr>
              <a:lnSpc>
                <a:spcPct val="70000"/>
              </a:lnSpc>
              <a:buFont typeface="Arial" pitchFamily="34" charset="0"/>
              <a:buAutoNum type="arabicPeriod"/>
            </a:pPr>
            <a:endParaRPr lang="en-US" sz="2400" dirty="0" smtClean="0">
              <a:latin typeface="Arial Unicode MS" pitchFamily="34" charset="-128"/>
              <a:ea typeface="Arial Unicode MS" pitchFamily="34" charset="-128"/>
              <a:cs typeface="Arial Unicode MS" pitchFamily="34" charset="-128"/>
            </a:endParaRPr>
          </a:p>
          <a:p>
            <a:pPr>
              <a:lnSpc>
                <a:spcPct val="70000"/>
              </a:lnSpc>
              <a:buFont typeface="Arial" pitchFamily="34" charset="0"/>
              <a:buAutoNum type="arabicPeriod"/>
            </a:pPr>
            <a:r>
              <a:rPr lang="en-US" sz="2400" dirty="0" smtClean="0">
                <a:latin typeface="Arial Unicode MS" pitchFamily="34" charset="-128"/>
                <a:ea typeface="Arial Unicode MS" pitchFamily="34" charset="-128"/>
                <a:cs typeface="Arial Unicode MS" pitchFamily="34" charset="-128"/>
              </a:rPr>
              <a:t>In the words of the immortal Billy Ray Cyrus, “Don’t tell my heart, my achy </a:t>
            </a:r>
            <a:r>
              <a:rPr lang="en-US" sz="2400" dirty="0" err="1" smtClean="0">
                <a:latin typeface="Arial Unicode MS" pitchFamily="34" charset="-128"/>
                <a:ea typeface="Arial Unicode MS" pitchFamily="34" charset="-128"/>
                <a:cs typeface="Arial Unicode MS" pitchFamily="34" charset="-128"/>
              </a:rPr>
              <a:t>breaky</a:t>
            </a:r>
            <a:r>
              <a:rPr lang="en-US" sz="2400" dirty="0" smtClean="0">
                <a:latin typeface="Arial Unicode MS" pitchFamily="34" charset="-128"/>
                <a:ea typeface="Arial Unicode MS" pitchFamily="34" charset="-128"/>
                <a:cs typeface="Arial Unicode MS" pitchFamily="34" charset="-128"/>
              </a:rPr>
              <a:t> heart, I just don’t think it’d understand.  And if you tell my heart, my achy </a:t>
            </a:r>
            <a:r>
              <a:rPr lang="en-US" sz="2400" dirty="0" err="1" smtClean="0">
                <a:latin typeface="Arial Unicode MS" pitchFamily="34" charset="-128"/>
                <a:ea typeface="Arial Unicode MS" pitchFamily="34" charset="-128"/>
                <a:cs typeface="Arial Unicode MS" pitchFamily="34" charset="-128"/>
              </a:rPr>
              <a:t>breaky</a:t>
            </a:r>
            <a:r>
              <a:rPr lang="en-US" sz="2400" dirty="0" smtClean="0">
                <a:latin typeface="Arial Unicode MS" pitchFamily="34" charset="-128"/>
                <a:ea typeface="Arial Unicode MS" pitchFamily="34" charset="-128"/>
                <a:cs typeface="Arial Unicode MS" pitchFamily="34" charset="-128"/>
              </a:rPr>
              <a:t> heart, it might blow up and kill this man,” what purpose of music does this serve?</a:t>
            </a:r>
          </a:p>
          <a:p>
            <a:pPr>
              <a:lnSpc>
                <a:spcPct val="70000"/>
              </a:lnSpc>
              <a:buFont typeface="Arial" pitchFamily="34" charset="0"/>
              <a:buAutoNum type="arabicPeriod"/>
            </a:pPr>
            <a:endParaRPr lang="en-US" sz="2400" dirty="0" smtClean="0">
              <a:latin typeface="Arial Unicode MS" pitchFamily="34" charset="-128"/>
              <a:ea typeface="Arial Unicode MS" pitchFamily="34" charset="-128"/>
              <a:cs typeface="Arial Unicode MS" pitchFamily="34" charset="-128"/>
            </a:endParaRPr>
          </a:p>
          <a:p>
            <a:pPr>
              <a:lnSpc>
                <a:spcPct val="70000"/>
              </a:lnSpc>
              <a:buFont typeface="Arial" pitchFamily="34" charset="0"/>
              <a:buAutoNum type="arabicPeriod"/>
            </a:pPr>
            <a:r>
              <a:rPr lang="en-US" sz="2400" dirty="0" smtClean="0">
                <a:latin typeface="Arial Unicode MS" pitchFamily="34" charset="-128"/>
                <a:ea typeface="Arial Unicode MS" pitchFamily="34" charset="-128"/>
                <a:cs typeface="Arial Unicode MS" pitchFamily="34" charset="-128"/>
              </a:rPr>
              <a:t>Does music have to be just have one purpose?  Give the title of a song you know and explain how it fills two purposes of music.</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txBox="1">
            <a:spLocks/>
          </p:cNvSpPr>
          <p:nvPr/>
        </p:nvSpPr>
        <p:spPr>
          <a:xfrm>
            <a:off x="152400" y="685800"/>
            <a:ext cx="9144000" cy="5562600"/>
          </a:xfrm>
          <a:prstGeom prst="rect">
            <a:avLst/>
          </a:prstGeom>
        </p:spPr>
        <p:txBody>
          <a:bodyPr/>
          <a:lstStyle/>
          <a:p>
            <a:pPr marR="0" lvl="0" algn="l" defTabSz="914400" rtl="0" eaLnBrk="0" fontAlgn="base" latinLnBrk="0" hangingPunct="0">
              <a:lnSpc>
                <a:spcPct val="100000"/>
              </a:lnSpc>
              <a:spcBef>
                <a:spcPct val="20000"/>
              </a:spcBef>
              <a:spcAft>
                <a:spcPct val="0"/>
              </a:spcAft>
              <a:buClrTx/>
              <a:buSzTx/>
              <a:tabLst/>
              <a:defRPr/>
            </a:pPr>
            <a:r>
              <a:rPr kumimoji="0" lang="en-US" sz="2800" b="1" i="0" u="none" strike="noStrike" kern="0" cap="none" spc="0" normalizeH="0" baseline="0" noProof="0" dirty="0" smtClean="0">
                <a:ln>
                  <a:noFill/>
                </a:ln>
                <a:solidFill>
                  <a:schemeClr val="tx1"/>
                </a:solidFill>
                <a:effectLst/>
                <a:uLnTx/>
                <a:uFillTx/>
                <a:latin typeface="+mn-lt"/>
                <a:ea typeface="+mn-ea"/>
                <a:cs typeface="+mn-cs"/>
              </a:rPr>
              <a:t>Descriptive Words for Music</a:t>
            </a:r>
            <a:r>
              <a:rPr kumimoji="0" lang="en-US" sz="2800" b="1" i="0" u="none" strike="noStrike" kern="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800" b="1" i="0" u="none" strike="noStrike" kern="0" cap="none" spc="0" normalizeH="0" baseline="0" noProof="0" dirty="0" smtClean="0">
                <a:ln>
                  <a:noFill/>
                </a:ln>
                <a:solidFill>
                  <a:schemeClr val="tx1"/>
                </a:solidFill>
                <a:effectLst/>
                <a:uLnTx/>
                <a:uFillTx/>
                <a:latin typeface="+mn-lt"/>
                <a:ea typeface="+mn-ea"/>
                <a:cs typeface="+mn-cs"/>
              </a:rPr>
              <a:t>The </a:t>
            </a:r>
            <a:r>
              <a:rPr kumimoji="0" lang="en-US" sz="2800" b="1" i="0" u="none" strike="noStrike" kern="0" cap="none" spc="0" normalizeH="0" baseline="0" noProof="0" dirty="0" smtClean="0">
                <a:ln>
                  <a:noFill/>
                </a:ln>
                <a:solidFill>
                  <a:schemeClr val="tx1"/>
                </a:solidFill>
                <a:effectLst/>
                <a:uLnTx/>
                <a:uFillTx/>
                <a:latin typeface="+mn-lt"/>
                <a:ea typeface="+mn-ea"/>
                <a:cs typeface="+mn-cs"/>
              </a:rPr>
              <a:t>effects of music: </a:t>
            </a: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R="0" lvl="1" algn="l" defTabSz="914400" rtl="0" eaLnBrk="0" fontAlgn="base" latinLnBrk="0" hangingPunct="0">
              <a:lnSpc>
                <a:spcPct val="100000"/>
              </a:lnSpc>
              <a:spcBef>
                <a:spcPct val="20000"/>
              </a:spcBef>
              <a:spcAft>
                <a:spcPct val="0"/>
              </a:spcAft>
              <a:buClrTx/>
              <a:buSzTx/>
              <a:tabLst/>
              <a:defRPr/>
            </a:pPr>
            <a:r>
              <a:rPr kumimoji="0" lang="en-US" sz="2000" b="0" i="0" u="none" strike="noStrike" kern="0" cap="none" spc="0" normalizeH="0" baseline="0" noProof="0" dirty="0" smtClean="0">
                <a:ln>
                  <a:noFill/>
                </a:ln>
                <a:solidFill>
                  <a:schemeClr val="tx1"/>
                </a:solidFill>
                <a:effectLst/>
                <a:uLnTx/>
                <a:uFillTx/>
                <a:latin typeface="+mn-lt"/>
              </a:rPr>
              <a:t>Here are some words that describe what music can do to you and for you</a:t>
            </a:r>
            <a:r>
              <a:rPr kumimoji="0" lang="en-US" sz="2000" b="0" i="0" u="none" strike="noStrike" kern="0" cap="none" spc="0" normalizeH="0" baseline="0" noProof="0" dirty="0" smtClean="0">
                <a:ln>
                  <a:noFill/>
                </a:ln>
                <a:solidFill>
                  <a:schemeClr val="tx1"/>
                </a:solidFill>
                <a:effectLst/>
                <a:uLnTx/>
                <a:uFillTx/>
                <a:latin typeface="+mn-lt"/>
              </a:rPr>
              <a:t>:</a:t>
            </a:r>
          </a:p>
          <a:p>
            <a:pPr marR="0" lvl="1" algn="l" defTabSz="914400" rtl="0" eaLnBrk="0" fontAlgn="base" latinLnBrk="0" hangingPunct="0">
              <a:lnSpc>
                <a:spcPct val="100000"/>
              </a:lnSpc>
              <a:spcBef>
                <a:spcPct val="20000"/>
              </a:spcBef>
              <a:spcAft>
                <a:spcPct val="0"/>
              </a:spcAft>
              <a:buClrTx/>
              <a:buSzTx/>
              <a:tabLst/>
              <a:defRPr/>
            </a:pPr>
            <a:r>
              <a:rPr kumimoji="0" lang="en-US" sz="2000" b="0" i="0" u="none" strike="noStrike" kern="0" cap="none" spc="0" normalizeH="0" baseline="0" noProof="0" dirty="0" smtClean="0">
                <a:ln>
                  <a:noFill/>
                </a:ln>
                <a:solidFill>
                  <a:schemeClr val="tx1"/>
                </a:solidFill>
                <a:effectLst/>
                <a:uLnTx/>
                <a:uFillTx/>
                <a:latin typeface="+mn-lt"/>
              </a:rPr>
              <a:t>  </a:t>
            </a:r>
            <a:endParaRPr lang="en-US" sz="2000" kern="0" dirty="0">
              <a:latin typeface="+mn-lt"/>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800" b="1" i="0" u="none" strike="noStrike" kern="0" cap="none" spc="0" normalizeH="0" baseline="0" noProof="0" dirty="0" smtClean="0">
                <a:ln>
                  <a:noFill/>
                </a:ln>
                <a:solidFill>
                  <a:schemeClr val="tx1"/>
                </a:solidFill>
                <a:effectLst/>
                <a:uLnTx/>
                <a:uFillTx/>
                <a:latin typeface="+mn-lt"/>
                <a:ea typeface="+mn-ea"/>
                <a:cs typeface="+mn-cs"/>
              </a:rPr>
              <a:t>How </a:t>
            </a:r>
            <a:r>
              <a:rPr kumimoji="0" lang="en-US" sz="2800" b="1" i="0" u="none" strike="noStrike" kern="0" cap="none" spc="0" normalizeH="0" baseline="0" noProof="0" dirty="0" smtClean="0">
                <a:ln>
                  <a:noFill/>
                </a:ln>
                <a:solidFill>
                  <a:schemeClr val="tx1"/>
                </a:solidFill>
                <a:effectLst/>
                <a:uLnTx/>
                <a:uFillTx/>
                <a:latin typeface="+mn-lt"/>
                <a:ea typeface="+mn-ea"/>
                <a:cs typeface="+mn-cs"/>
              </a:rPr>
              <a:t>music sounds:</a:t>
            </a: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R="0" lvl="1" algn="l" defTabSz="914400" rtl="0" eaLnBrk="0" fontAlgn="base" latinLnBrk="0" hangingPunct="0">
              <a:lnSpc>
                <a:spcPct val="100000"/>
              </a:lnSpc>
              <a:spcBef>
                <a:spcPct val="20000"/>
              </a:spcBef>
              <a:spcAft>
                <a:spcPct val="0"/>
              </a:spcAft>
              <a:buClrTx/>
              <a:buSzTx/>
              <a:tabLst/>
              <a:defRPr/>
            </a:pPr>
            <a:r>
              <a:rPr kumimoji="0" lang="en-US" sz="2000" b="0" i="0" u="none" strike="noStrike" kern="0" cap="none" spc="0" normalizeH="0" baseline="0" noProof="0" dirty="0" smtClean="0">
                <a:ln>
                  <a:noFill/>
                </a:ln>
                <a:solidFill>
                  <a:schemeClr val="tx1"/>
                </a:solidFill>
                <a:effectLst/>
                <a:uLnTx/>
                <a:uFillTx/>
                <a:latin typeface="+mn-lt"/>
              </a:rPr>
              <a:t>Some descriptive words for music in relationship to timbre are:  </a:t>
            </a:r>
            <a:endParaRPr kumimoji="0" lang="en-US" sz="20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lang="en-US" sz="2000" kern="0" dirty="0">
              <a:latin typeface="+mn-lt"/>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800" b="1" i="0" u="none" strike="noStrike" kern="0" cap="none" spc="0" normalizeH="0" baseline="0" noProof="0" dirty="0" smtClean="0">
                <a:ln>
                  <a:noFill/>
                </a:ln>
                <a:solidFill>
                  <a:schemeClr val="tx1"/>
                </a:solidFill>
                <a:effectLst/>
                <a:uLnTx/>
                <a:uFillTx/>
                <a:latin typeface="+mn-lt"/>
                <a:ea typeface="+mn-ea"/>
                <a:cs typeface="+mn-cs"/>
              </a:rPr>
              <a:t>Kinds </a:t>
            </a:r>
            <a:r>
              <a:rPr kumimoji="0" lang="en-US" sz="2800" b="1" i="0" u="none" strike="noStrike" kern="0" cap="none" spc="0" normalizeH="0" baseline="0" noProof="0" dirty="0" smtClean="0">
                <a:ln>
                  <a:noFill/>
                </a:ln>
                <a:solidFill>
                  <a:schemeClr val="tx1"/>
                </a:solidFill>
                <a:effectLst/>
                <a:uLnTx/>
                <a:uFillTx/>
                <a:latin typeface="+mn-lt"/>
                <a:ea typeface="+mn-ea"/>
                <a:cs typeface="+mn-cs"/>
              </a:rPr>
              <a:t>of music:</a:t>
            </a: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rPr>
              <a:t>southern, western, </a:t>
            </a:r>
            <a:r>
              <a:rPr kumimoji="0" lang="en-US" sz="2000" b="0" i="0" u="none" strike="noStrike" kern="0" cap="none" spc="0" normalizeH="0" baseline="0" noProof="0" dirty="0" err="1" smtClean="0">
                <a:ln>
                  <a:noFill/>
                </a:ln>
                <a:solidFill>
                  <a:schemeClr val="tx1"/>
                </a:solidFill>
                <a:effectLst/>
                <a:uLnTx/>
                <a:uFillTx/>
                <a:latin typeface="+mn-lt"/>
              </a:rPr>
              <a:t>countr</a:t>
            </a:r>
            <a:r>
              <a:rPr kumimoji="0" lang="en-US" sz="2000" b="0" i="0" u="none" strike="noStrike" kern="0" cap="none" spc="0" normalizeH="0" baseline="0" noProof="0" dirty="0" smtClean="0">
                <a:ln>
                  <a:noFill/>
                </a:ln>
                <a:solidFill>
                  <a:schemeClr val="tx1"/>
                </a:solidFill>
                <a:effectLst/>
                <a:uLnTx/>
                <a:uFillTx/>
                <a:latin typeface="+mn-lt"/>
              </a:rPr>
              <a:t>,</a:t>
            </a:r>
            <a:r>
              <a:rPr kumimoji="0" lang="en-US" sz="2000" b="0" i="0" u="none" strike="noStrike" kern="0" cap="none" spc="0" normalizeH="0" noProof="0" dirty="0" smtClean="0">
                <a:ln>
                  <a:noFill/>
                </a:ln>
                <a:solidFill>
                  <a:schemeClr val="tx1"/>
                </a:solidFill>
                <a:effectLst/>
                <a:uLnTx/>
                <a:uFillTx/>
                <a:latin typeface="+mn-lt"/>
              </a:rPr>
              <a:t> </a:t>
            </a:r>
            <a:r>
              <a:rPr kumimoji="0" lang="en-US" sz="2000" b="0" i="0" u="none" strike="noStrike" kern="0" cap="none" spc="0" normalizeH="0" noProof="0" dirty="0" err="1" smtClean="0">
                <a:ln>
                  <a:noFill/>
                </a:ln>
                <a:solidFill>
                  <a:schemeClr val="tx1"/>
                </a:solidFill>
                <a:effectLst/>
                <a:uLnTx/>
                <a:uFillTx/>
                <a:latin typeface="+mn-lt"/>
              </a:rPr>
              <a:t>etc</a:t>
            </a:r>
            <a:r>
              <a:rPr kumimoji="0" lang="en-US" sz="2000" b="0" i="0" u="none" strike="noStrike" kern="0" cap="none" spc="0" normalizeH="0" noProof="0" dirty="0" smtClean="0">
                <a:ln>
                  <a:noFill/>
                </a:ln>
                <a:solidFill>
                  <a:schemeClr val="tx1"/>
                </a:solidFill>
                <a:effectLst/>
                <a:uLnTx/>
                <a:uFillTx/>
                <a:latin typeface="+mn-lt"/>
              </a:rPr>
              <a:t>…</a:t>
            </a:r>
            <a:endParaRPr kumimoji="0" lang="en-US" sz="4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09600"/>
            <a:ext cx="9144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p:cNvSpPr>
            <a:spLocks noGrp="1" noChangeArrowheads="1"/>
          </p:cNvSpPr>
          <p:nvPr>
            <p:ph type="title"/>
          </p:nvPr>
        </p:nvSpPr>
        <p:spPr>
          <a:xfrm>
            <a:off x="457200" y="0"/>
            <a:ext cx="8229600" cy="563562"/>
          </a:xfrm>
        </p:spPr>
        <p:txBody>
          <a:bodyPr/>
          <a:lstStyle/>
          <a:p>
            <a:pPr eaLnBrk="1" hangingPunct="1"/>
            <a:r>
              <a:rPr lang="en-US" dirty="0" smtClean="0"/>
              <a:t>Example:</a:t>
            </a:r>
          </a:p>
        </p:txBody>
      </p:sp>
      <p:sp>
        <p:nvSpPr>
          <p:cNvPr id="5123" name="Rectangle 3"/>
          <p:cNvSpPr>
            <a:spLocks noGrp="1" noChangeArrowheads="1"/>
          </p:cNvSpPr>
          <p:nvPr>
            <p:ph sz="half" idx="1"/>
          </p:nvPr>
        </p:nvSpPr>
        <p:spPr>
          <a:xfrm>
            <a:off x="457200" y="685800"/>
            <a:ext cx="7924800" cy="1066800"/>
          </a:xfrm>
        </p:spPr>
        <p:txBody>
          <a:bodyPr/>
          <a:lstStyle/>
          <a:p>
            <a:pPr eaLnBrk="1" hangingPunct="1"/>
            <a:r>
              <a:rPr lang="en-US" b="1" dirty="0" smtClean="0"/>
              <a:t>Born to Hand Jive: </a:t>
            </a:r>
            <a:r>
              <a:rPr lang="en-US" b="1" dirty="0" err="1" smtClean="0"/>
              <a:t>Sha</a:t>
            </a:r>
            <a:r>
              <a:rPr lang="en-US" b="1" dirty="0" smtClean="0"/>
              <a:t>-Na-Na</a:t>
            </a:r>
          </a:p>
          <a:p>
            <a:pPr lvl="1" eaLnBrk="1" hangingPunct="1"/>
            <a:r>
              <a:rPr lang="en-US" dirty="0" smtClean="0"/>
              <a:t>J. Jacobs/</a:t>
            </a:r>
            <a:r>
              <a:rPr lang="en-US" dirty="0" err="1" smtClean="0"/>
              <a:t>W.Casey</a:t>
            </a:r>
            <a:r>
              <a:rPr lang="en-US" dirty="0" smtClean="0"/>
              <a:t>, 1978</a:t>
            </a:r>
          </a:p>
          <a:p>
            <a:pPr lvl="1" eaLnBrk="1" hangingPunct="1"/>
            <a:endParaRPr lang="en-US" dirty="0" smtClean="0"/>
          </a:p>
        </p:txBody>
      </p:sp>
      <p:sp>
        <p:nvSpPr>
          <p:cNvPr id="5" name="Content Placeholder 4"/>
          <p:cNvSpPr>
            <a:spLocks noGrp="1"/>
          </p:cNvSpPr>
          <p:nvPr>
            <p:ph sz="half" idx="2"/>
          </p:nvPr>
        </p:nvSpPr>
        <p:spPr>
          <a:xfrm>
            <a:off x="0" y="1676400"/>
            <a:ext cx="9144000" cy="2620963"/>
          </a:xfrm>
        </p:spPr>
        <p:txBody>
          <a:bodyPr/>
          <a:lstStyle/>
          <a:p>
            <a:r>
              <a:rPr lang="en-US" sz="2000" b="1" dirty="0" smtClean="0"/>
              <a:t>Key Lyrics:</a:t>
            </a:r>
          </a:p>
          <a:p>
            <a:pPr lvl="1"/>
            <a:r>
              <a:rPr lang="en-US" sz="1600" b="1" dirty="0" smtClean="0"/>
              <a:t>Born to Hand Jive Baby!</a:t>
            </a:r>
            <a:endParaRPr lang="en-US" sz="1600" dirty="0" smtClean="0"/>
          </a:p>
          <a:p>
            <a:pPr lvl="0"/>
            <a:r>
              <a:rPr lang="en-US" sz="2000" b="1" dirty="0" smtClean="0"/>
              <a:t>The effects of music: </a:t>
            </a:r>
            <a:endParaRPr lang="en-US" sz="2000" dirty="0" smtClean="0"/>
          </a:p>
          <a:p>
            <a:pPr lvl="1"/>
            <a:r>
              <a:rPr lang="en-US" sz="1600" dirty="0" smtClean="0"/>
              <a:t>Here are some words that describe what music can do to you and for you:  soothe, excite, relax, stimulate, meditate, calm, enlighten, frighten, give a feeling of foreboding, help you re-focus, invigorate, rejuvenate, stir your imagination, make you happy, lift your mood, restore, cure, heal, empower, stir, incite, lift your spirits, make you more alert, exhilarate, and bring about practically any emotion.</a:t>
            </a:r>
          </a:p>
          <a:p>
            <a:pPr lvl="0"/>
            <a:r>
              <a:rPr lang="en-US" sz="2000" b="1" dirty="0" smtClean="0"/>
              <a:t>How music sounds:</a:t>
            </a:r>
            <a:endParaRPr lang="en-US" sz="2000" dirty="0" smtClean="0"/>
          </a:p>
          <a:p>
            <a:pPr lvl="1"/>
            <a:r>
              <a:rPr lang="en-US" sz="1600" dirty="0" smtClean="0"/>
              <a:t>Some descriptive words for music in relationship to timbre are:  loud, soft, brassy, gentle, romantic, melodious, raucous, strong, eerie, spooky, rhythmic, choppy, noisy, mellow, shrill, reedy, clear, breathy, rounded, full, thin, piercing, strident, harsh, warm, resonant, dark, bright, heavy, light, and flat</a:t>
            </a:r>
          </a:p>
          <a:p>
            <a:pPr lvl="0"/>
            <a:r>
              <a:rPr lang="en-US" sz="2000" b="1" dirty="0" smtClean="0"/>
              <a:t>Kinds of music:</a:t>
            </a:r>
            <a:endParaRPr lang="en-US" sz="2000" dirty="0" smtClean="0"/>
          </a:p>
          <a:p>
            <a:pPr lvl="1"/>
            <a:r>
              <a:rPr lang="en-US" sz="1600" dirty="0" smtClean="0"/>
              <a:t>southern, western, country, easy listening, progressive, new age, retro, blues, choral, rhythm and blues, hip hop, instrumental, ambient, sacred, march, reggae, steel drum, organ, rock, heavy metal, disco, classical, baroque, romantic, renaissance, ceremonial, folk, bluegrass, Celtic, electronic, anthem, ballad, Hawaiian, lament, and lullaby.</a:t>
            </a:r>
          </a:p>
          <a:p>
            <a:endParaRPr lang="en-US" dirty="0"/>
          </a:p>
        </p:txBody>
      </p:sp>
      <p:pic>
        <p:nvPicPr>
          <p:cNvPr id="4" name="15 Born to Hand Jive.wma">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cstate="print"/>
          <a:stretch>
            <a:fillRect/>
          </a:stretch>
        </p:blipFill>
        <p:spPr>
          <a:xfrm>
            <a:off x="4419600" y="3276600"/>
            <a:ext cx="304800" cy="304800"/>
          </a:xfrm>
          <a:prstGeom prst="rect">
            <a:avLst/>
          </a:prstGeom>
        </p:spPr>
      </p:pic>
    </p:spTree>
  </p:cSld>
  <p:clrMapOvr>
    <a:masterClrMapping/>
  </p:clrMapOvr>
  <p:transition advTm="28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7998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09600"/>
            <a:ext cx="9144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p:cNvSpPr>
            <a:spLocks noGrp="1" noChangeArrowheads="1"/>
          </p:cNvSpPr>
          <p:nvPr>
            <p:ph type="title"/>
          </p:nvPr>
        </p:nvSpPr>
        <p:spPr>
          <a:xfrm>
            <a:off x="457200" y="0"/>
            <a:ext cx="8229600" cy="563562"/>
          </a:xfrm>
        </p:spPr>
        <p:txBody>
          <a:bodyPr/>
          <a:lstStyle/>
          <a:p>
            <a:pPr eaLnBrk="1" hangingPunct="1"/>
            <a:r>
              <a:rPr lang="en-US" dirty="0" smtClean="0"/>
              <a:t>Example:</a:t>
            </a:r>
          </a:p>
        </p:txBody>
      </p:sp>
      <p:sp>
        <p:nvSpPr>
          <p:cNvPr id="6147" name="Rectangle 3"/>
          <p:cNvSpPr>
            <a:spLocks noGrp="1" noChangeArrowheads="1"/>
          </p:cNvSpPr>
          <p:nvPr>
            <p:ph type="body" idx="1"/>
          </p:nvPr>
        </p:nvSpPr>
        <p:spPr>
          <a:xfrm>
            <a:off x="381000" y="609600"/>
            <a:ext cx="8229600" cy="1066800"/>
          </a:xfrm>
        </p:spPr>
        <p:txBody>
          <a:bodyPr/>
          <a:lstStyle/>
          <a:p>
            <a:pPr eaLnBrk="1" hangingPunct="1"/>
            <a:r>
              <a:rPr lang="en-US" b="1" dirty="0" smtClean="0"/>
              <a:t>Dear Mr. President:</a:t>
            </a:r>
            <a:r>
              <a:rPr lang="en-US" dirty="0" smtClean="0"/>
              <a:t> </a:t>
            </a:r>
          </a:p>
          <a:p>
            <a:pPr lvl="1" eaLnBrk="1" hangingPunct="1"/>
            <a:r>
              <a:rPr lang="en-US" dirty="0" smtClean="0"/>
              <a:t>Pink featuring the Indio Girls, 2006</a:t>
            </a:r>
          </a:p>
        </p:txBody>
      </p:sp>
      <p:pic>
        <p:nvPicPr>
          <p:cNvPr id="5" name="05 Dear Mr. President.wma">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cstate="print"/>
          <a:stretch>
            <a:fillRect/>
          </a:stretch>
        </p:blipFill>
        <p:spPr>
          <a:xfrm>
            <a:off x="4419600" y="3276600"/>
            <a:ext cx="304800" cy="304800"/>
          </a:xfrm>
          <a:prstGeom prst="rect">
            <a:avLst/>
          </a:prstGeom>
        </p:spPr>
      </p:pic>
      <p:sp>
        <p:nvSpPr>
          <p:cNvPr id="6" name="Content Placeholder 4"/>
          <p:cNvSpPr txBox="1">
            <a:spLocks/>
          </p:cNvSpPr>
          <p:nvPr/>
        </p:nvSpPr>
        <p:spPr>
          <a:xfrm>
            <a:off x="0" y="1676400"/>
            <a:ext cx="9144000" cy="262096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Descriptive Words for Music:</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The effects of music: </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Here are some words that describe what music can do to you and for you:  soothe, excite, relax, stimulate, meditate, calm, enlighten, frighten, give a feeling of foreboding, help you re-focus, invigorate, rejuvenate, stir your imagination, make you happy, lift your mood, restore, cure, heal, empower, stir, incite, lift your spirits, make you more alert, exhilarate, and bring about practically any emotion.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How music sounds:</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Some descriptive words for music in relationship to timbre are:  loud, soft, brassy, gentle, romantic, melodious, raucous, strong, eerie, spooky, rhythmic, choppy, noisy, mellow, shrill, reedy, clear, breathy, rounded, full, thin, piercing, strident, harsh, warm, resonant, dark, bright, heavy, light, and flat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Kinds of music:</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southern, western, country, easy listening, progressive, new age, retro, blues, choral, rhythm and blues, hip hop, instrumental, ambient, sacred, march, reggae, steel drum, organ, rock, heavy metal, disco, classical, baroque, romantic, renaissance, ceremonial, folk, bluegrass, Celtic, electronic, anthem, ballad, Hawaiian, lament, and lullaby.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advTm="28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7367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1857</TotalTime>
  <Words>3301</Words>
  <Application>Microsoft Office PowerPoint</Application>
  <PresentationFormat>On-screen Show (4:3)</PresentationFormat>
  <Paragraphs>571</Paragraphs>
  <Slides>62</Slides>
  <Notes>53</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 Unicode MS</vt:lpstr>
      <vt:lpstr>Arial</vt:lpstr>
      <vt:lpstr>Times New Roman</vt:lpstr>
      <vt:lpstr>Default Design</vt:lpstr>
      <vt:lpstr>Opening Agenda</vt:lpstr>
      <vt:lpstr>Opener Complete the following chart on your own paper:</vt:lpstr>
      <vt:lpstr>Check your answers Correct the following chart on your own paper:</vt:lpstr>
      <vt:lpstr>PowerPoint Presentation</vt:lpstr>
      <vt:lpstr>PowerPoint Presentation</vt:lpstr>
      <vt:lpstr>Application</vt:lpstr>
      <vt:lpstr>PowerPoint Presentation</vt:lpstr>
      <vt:lpstr>Example:</vt:lpstr>
      <vt:lpstr>Example:</vt:lpstr>
      <vt:lpstr>Example</vt:lpstr>
      <vt:lpstr>Example</vt:lpstr>
      <vt:lpstr>Example</vt:lpstr>
      <vt:lpstr>Example</vt:lpstr>
      <vt:lpstr>Can a purpose of a song change over time? </vt:lpstr>
      <vt:lpstr>Sound of Silence By Simon and Garfunkel </vt:lpstr>
      <vt:lpstr>Sound of Silence- Lyrics</vt:lpstr>
      <vt:lpstr>What’s Going On By Marvin Gaye</vt:lpstr>
      <vt:lpstr>Lyric Sample: What’s Going On</vt:lpstr>
      <vt:lpstr>Candle in the Wind By Elton John</vt:lpstr>
      <vt:lpstr>Every Breath You Take By The Police I’ll be Missing You By Puff Daddy </vt:lpstr>
      <vt:lpstr>Every Breath You Take/ I’ll be Missing You</vt:lpstr>
      <vt:lpstr>Your Protest Song</vt:lpstr>
      <vt:lpstr>What is a protest song?</vt:lpstr>
      <vt:lpstr>Tupac - Changes</vt:lpstr>
      <vt:lpstr>Tupac - Changes</vt:lpstr>
      <vt:lpstr>Examples: Bob Dylan’s Blowing in the Wind</vt:lpstr>
      <vt:lpstr>Examples: Edwin Starr’s War</vt:lpstr>
      <vt:lpstr>Divide into Groups</vt:lpstr>
      <vt:lpstr>Written Format</vt:lpstr>
      <vt:lpstr>Exit Slip ½ sheet of paper</vt:lpstr>
      <vt:lpstr>What is the topic being protested here?</vt:lpstr>
      <vt:lpstr>General Rules</vt:lpstr>
      <vt:lpstr>How to Write Your Song</vt:lpstr>
      <vt:lpstr>Where to start</vt:lpstr>
      <vt:lpstr>What to say?</vt:lpstr>
      <vt:lpstr>Taking the Words and Giving Your Song Form:</vt:lpstr>
      <vt:lpstr>What are your lyrics?</vt:lpstr>
      <vt:lpstr>Adding the music…</vt:lpstr>
      <vt:lpstr>Make it your own!</vt:lpstr>
      <vt:lpstr>Your “To Do” List</vt:lpstr>
      <vt:lpstr>Time Remaining</vt:lpstr>
      <vt:lpstr>Time Remaining</vt:lpstr>
      <vt:lpstr>Time Remaining</vt:lpstr>
      <vt:lpstr>Time Remaining</vt:lpstr>
      <vt:lpstr>Time Remaining</vt:lpstr>
      <vt:lpstr>Time Remaining</vt:lpstr>
      <vt:lpstr>Time Remaining</vt:lpstr>
      <vt:lpstr>Time Remaining</vt:lpstr>
      <vt:lpstr>Time Remaining</vt:lpstr>
      <vt:lpstr>Time Remaining</vt:lpstr>
      <vt:lpstr>Time Remaining</vt:lpstr>
      <vt:lpstr>Time Remaining</vt:lpstr>
      <vt:lpstr>Time Remaining</vt:lpstr>
      <vt:lpstr>Time Remaining</vt:lpstr>
      <vt:lpstr>Time Remaining</vt:lpstr>
      <vt:lpstr>Time Remaining</vt:lpstr>
      <vt:lpstr>Time Remaining</vt:lpstr>
      <vt:lpstr>Time Remaining</vt:lpstr>
      <vt:lpstr>Time Remaining</vt:lpstr>
      <vt:lpstr>Time Remaining</vt:lpstr>
      <vt:lpstr>PowerPoint Presentation</vt:lpstr>
      <vt:lpstr>Exit Slip Write the following exit slip on the bottom of your opener</vt:lpstr>
    </vt:vector>
  </TitlesOfParts>
  <Company>FCPS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opener</dc:title>
  <dc:creator>temp</dc:creator>
  <cp:lastModifiedBy>McDonald, Benjamin</cp:lastModifiedBy>
  <cp:revision>126</cp:revision>
  <dcterms:created xsi:type="dcterms:W3CDTF">2007-08-31T19:18:32Z</dcterms:created>
  <dcterms:modified xsi:type="dcterms:W3CDTF">2016-09-21T14:47:34Z</dcterms:modified>
</cp:coreProperties>
</file>