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8"/>
  </p:notesMasterIdLst>
  <p:handoutMasterIdLst>
    <p:handoutMasterId r:id="rId19"/>
  </p:handoutMasterIdLst>
  <p:sldIdLst>
    <p:sldId id="271" r:id="rId2"/>
    <p:sldId id="274" r:id="rId3"/>
    <p:sldId id="285" r:id="rId4"/>
    <p:sldId id="402" r:id="rId5"/>
    <p:sldId id="403" r:id="rId6"/>
    <p:sldId id="404" r:id="rId7"/>
    <p:sldId id="408" r:id="rId8"/>
    <p:sldId id="409" r:id="rId9"/>
    <p:sldId id="410" r:id="rId10"/>
    <p:sldId id="411" r:id="rId11"/>
    <p:sldId id="412" r:id="rId12"/>
    <p:sldId id="413" r:id="rId13"/>
    <p:sldId id="414" r:id="rId14"/>
    <p:sldId id="415" r:id="rId15"/>
    <p:sldId id="416" r:id="rId16"/>
    <p:sldId id="417" r:id="rId17"/>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86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7" autoAdjust="0"/>
    <p:restoredTop sz="94709" autoAdjust="0"/>
  </p:normalViewPr>
  <p:slideViewPr>
    <p:cSldViewPr>
      <p:cViewPr varScale="1">
        <p:scale>
          <a:sx n="69" d="100"/>
          <a:sy n="69" d="100"/>
        </p:scale>
        <p:origin x="-133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2337" cy="464185"/>
          </a:xfrm>
          <a:prstGeom prst="rect">
            <a:avLst/>
          </a:prstGeom>
        </p:spPr>
        <p:txBody>
          <a:bodyPr vert="horz" lIns="92690" tIns="46347" rIns="92690" bIns="46347" rtlCol="0"/>
          <a:lstStyle>
            <a:lvl1pPr algn="l">
              <a:defRPr sz="1200"/>
            </a:lvl1pPr>
          </a:lstStyle>
          <a:p>
            <a:endParaRPr lang="en-US"/>
          </a:p>
        </p:txBody>
      </p:sp>
      <p:sp>
        <p:nvSpPr>
          <p:cNvPr id="3" name="Date Placeholder 2"/>
          <p:cNvSpPr>
            <a:spLocks noGrp="1"/>
          </p:cNvSpPr>
          <p:nvPr>
            <p:ph type="dt" sz="quarter" idx="1"/>
          </p:nvPr>
        </p:nvSpPr>
        <p:spPr>
          <a:xfrm>
            <a:off x="3963745" y="3"/>
            <a:ext cx="3032337" cy="464185"/>
          </a:xfrm>
          <a:prstGeom prst="rect">
            <a:avLst/>
          </a:prstGeom>
        </p:spPr>
        <p:txBody>
          <a:bodyPr vert="horz" lIns="92690" tIns="46347" rIns="92690" bIns="46347" rtlCol="0"/>
          <a:lstStyle>
            <a:lvl1pPr algn="r">
              <a:defRPr sz="1200"/>
            </a:lvl1pPr>
          </a:lstStyle>
          <a:p>
            <a:fld id="{FA4C5AAE-647A-4CD8-8CB1-8D4AE6FA7803}" type="datetimeFigureOut">
              <a:rPr lang="en-US" smtClean="0"/>
              <a:pPr/>
              <a:t>3/5/2017</a:t>
            </a:fld>
            <a:endParaRPr lang="en-US"/>
          </a:p>
        </p:txBody>
      </p:sp>
      <p:sp>
        <p:nvSpPr>
          <p:cNvPr id="4" name="Footer Placeholder 3"/>
          <p:cNvSpPr>
            <a:spLocks noGrp="1"/>
          </p:cNvSpPr>
          <p:nvPr>
            <p:ph type="ftr" sz="quarter" idx="2"/>
          </p:nvPr>
        </p:nvSpPr>
        <p:spPr>
          <a:xfrm>
            <a:off x="2" y="8817903"/>
            <a:ext cx="3032337" cy="464185"/>
          </a:xfrm>
          <a:prstGeom prst="rect">
            <a:avLst/>
          </a:prstGeom>
        </p:spPr>
        <p:txBody>
          <a:bodyPr vert="horz" lIns="92690" tIns="46347" rIns="92690" bIns="46347" rtlCol="0" anchor="b"/>
          <a:lstStyle>
            <a:lvl1pPr algn="l">
              <a:defRPr sz="1200"/>
            </a:lvl1pPr>
          </a:lstStyle>
          <a:p>
            <a:endParaRPr lang="en-US"/>
          </a:p>
        </p:txBody>
      </p:sp>
      <p:sp>
        <p:nvSpPr>
          <p:cNvPr id="5" name="Slide Number Placeholder 4"/>
          <p:cNvSpPr>
            <a:spLocks noGrp="1"/>
          </p:cNvSpPr>
          <p:nvPr>
            <p:ph type="sldNum" sz="quarter" idx="3"/>
          </p:nvPr>
        </p:nvSpPr>
        <p:spPr>
          <a:xfrm>
            <a:off x="3963745" y="8817903"/>
            <a:ext cx="3032337" cy="464185"/>
          </a:xfrm>
          <a:prstGeom prst="rect">
            <a:avLst/>
          </a:prstGeom>
        </p:spPr>
        <p:txBody>
          <a:bodyPr vert="horz" lIns="92690" tIns="46347" rIns="92690" bIns="46347" rtlCol="0" anchor="b"/>
          <a:lstStyle>
            <a:lvl1pPr algn="r">
              <a:defRPr sz="1200"/>
            </a:lvl1pPr>
          </a:lstStyle>
          <a:p>
            <a:fld id="{D3C8FF40-F54B-437F-B695-75776A33AB0F}" type="slidenum">
              <a:rPr lang="en-US" smtClean="0"/>
              <a:pPr/>
              <a:t>‹#›</a:t>
            </a:fld>
            <a:endParaRPr lang="en-US"/>
          </a:p>
        </p:txBody>
      </p:sp>
    </p:spTree>
    <p:extLst>
      <p:ext uri="{BB962C8B-B14F-4D97-AF65-F5344CB8AC3E}">
        <p14:creationId xmlns:p14="http://schemas.microsoft.com/office/powerpoint/2010/main" xmlns="" val="625628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2337" cy="464185"/>
          </a:xfrm>
          <a:prstGeom prst="rect">
            <a:avLst/>
          </a:prstGeom>
        </p:spPr>
        <p:txBody>
          <a:bodyPr vert="horz" lIns="92690" tIns="46347" rIns="92690" bIns="46347" rtlCol="0"/>
          <a:lstStyle>
            <a:lvl1pPr algn="l">
              <a:defRPr sz="1200"/>
            </a:lvl1pPr>
          </a:lstStyle>
          <a:p>
            <a:endParaRPr lang="en-US"/>
          </a:p>
        </p:txBody>
      </p:sp>
      <p:sp>
        <p:nvSpPr>
          <p:cNvPr id="3" name="Date Placeholder 2"/>
          <p:cNvSpPr>
            <a:spLocks noGrp="1"/>
          </p:cNvSpPr>
          <p:nvPr>
            <p:ph type="dt" idx="1"/>
          </p:nvPr>
        </p:nvSpPr>
        <p:spPr>
          <a:xfrm>
            <a:off x="3963745" y="3"/>
            <a:ext cx="3032337" cy="464185"/>
          </a:xfrm>
          <a:prstGeom prst="rect">
            <a:avLst/>
          </a:prstGeom>
        </p:spPr>
        <p:txBody>
          <a:bodyPr vert="horz" lIns="92690" tIns="46347" rIns="92690" bIns="46347" rtlCol="0"/>
          <a:lstStyle>
            <a:lvl1pPr algn="r">
              <a:defRPr sz="1200"/>
            </a:lvl1pPr>
          </a:lstStyle>
          <a:p>
            <a:fld id="{AA16A620-0D15-45E5-9C25-FB47AC44E1AF}" type="datetimeFigureOut">
              <a:rPr lang="en-US" smtClean="0"/>
              <a:pPr/>
              <a:t>3/5/2017</a:t>
            </a:fld>
            <a:endParaRPr lang="en-US"/>
          </a:p>
        </p:txBody>
      </p:sp>
      <p:sp>
        <p:nvSpPr>
          <p:cNvPr id="4" name="Slide Image Placeholder 3"/>
          <p:cNvSpPr>
            <a:spLocks noGrp="1" noRot="1" noChangeAspect="1"/>
          </p:cNvSpPr>
          <p:nvPr>
            <p:ph type="sldImg" idx="2"/>
          </p:nvPr>
        </p:nvSpPr>
        <p:spPr>
          <a:xfrm>
            <a:off x="1179513" y="696913"/>
            <a:ext cx="4638675" cy="3479800"/>
          </a:xfrm>
          <a:prstGeom prst="rect">
            <a:avLst/>
          </a:prstGeom>
          <a:noFill/>
          <a:ln w="12700">
            <a:solidFill>
              <a:prstClr val="black"/>
            </a:solidFill>
          </a:ln>
        </p:spPr>
        <p:txBody>
          <a:bodyPr vert="horz" lIns="92690" tIns="46347" rIns="92690" bIns="46347" rtlCol="0" anchor="ctr"/>
          <a:lstStyle/>
          <a:p>
            <a:endParaRPr lang="en-US"/>
          </a:p>
        </p:txBody>
      </p:sp>
      <p:sp>
        <p:nvSpPr>
          <p:cNvPr id="5" name="Notes Placeholder 4"/>
          <p:cNvSpPr>
            <a:spLocks noGrp="1"/>
          </p:cNvSpPr>
          <p:nvPr>
            <p:ph type="body" sz="quarter" idx="3"/>
          </p:nvPr>
        </p:nvSpPr>
        <p:spPr>
          <a:xfrm>
            <a:off x="699770" y="4409759"/>
            <a:ext cx="5598160" cy="4177665"/>
          </a:xfrm>
          <a:prstGeom prst="rect">
            <a:avLst/>
          </a:prstGeom>
        </p:spPr>
        <p:txBody>
          <a:bodyPr vert="horz" lIns="92690" tIns="46347" rIns="92690" bIns="463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17903"/>
            <a:ext cx="3032337" cy="464185"/>
          </a:xfrm>
          <a:prstGeom prst="rect">
            <a:avLst/>
          </a:prstGeom>
        </p:spPr>
        <p:txBody>
          <a:bodyPr vert="horz" lIns="92690" tIns="46347" rIns="92690" bIns="46347" rtlCol="0" anchor="b"/>
          <a:lstStyle>
            <a:lvl1pPr algn="l">
              <a:defRPr sz="1200"/>
            </a:lvl1pPr>
          </a:lstStyle>
          <a:p>
            <a:endParaRPr lang="en-US"/>
          </a:p>
        </p:txBody>
      </p:sp>
      <p:sp>
        <p:nvSpPr>
          <p:cNvPr id="7" name="Slide Number Placeholder 6"/>
          <p:cNvSpPr>
            <a:spLocks noGrp="1"/>
          </p:cNvSpPr>
          <p:nvPr>
            <p:ph type="sldNum" sz="quarter" idx="5"/>
          </p:nvPr>
        </p:nvSpPr>
        <p:spPr>
          <a:xfrm>
            <a:off x="3963745" y="8817903"/>
            <a:ext cx="3032337" cy="464185"/>
          </a:xfrm>
          <a:prstGeom prst="rect">
            <a:avLst/>
          </a:prstGeom>
        </p:spPr>
        <p:txBody>
          <a:bodyPr vert="horz" lIns="92690" tIns="46347" rIns="92690" bIns="46347" rtlCol="0" anchor="b"/>
          <a:lstStyle>
            <a:lvl1pPr algn="r">
              <a:defRPr sz="1200"/>
            </a:lvl1pPr>
          </a:lstStyle>
          <a:p>
            <a:fld id="{08F4B1FD-D89C-4F5E-8DE6-4481AC3E9272}" type="slidenum">
              <a:rPr lang="en-US" smtClean="0"/>
              <a:pPr/>
              <a:t>‹#›</a:t>
            </a:fld>
            <a:endParaRPr lang="en-US"/>
          </a:p>
        </p:txBody>
      </p:sp>
    </p:spTree>
    <p:extLst>
      <p:ext uri="{BB962C8B-B14F-4D97-AF65-F5344CB8AC3E}">
        <p14:creationId xmlns:p14="http://schemas.microsoft.com/office/powerpoint/2010/main" xmlns="" val="40613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4B1FD-D89C-4F5E-8DE6-4481AC3E9272}" type="slidenum">
              <a:rPr lang="en-US" smtClean="0"/>
              <a:pPr/>
              <a:t>1</a:t>
            </a:fld>
            <a:endParaRPr lang="en-US"/>
          </a:p>
        </p:txBody>
      </p:sp>
    </p:spTree>
    <p:extLst>
      <p:ext uri="{BB962C8B-B14F-4D97-AF65-F5344CB8AC3E}">
        <p14:creationId xmlns:p14="http://schemas.microsoft.com/office/powerpoint/2010/main" xmlns="" val="3784934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668" indent="-224668">
              <a:buAutoNum type="arabicParenR"/>
            </a:pPr>
            <a:r>
              <a:rPr lang="en-US" dirty="0" smtClean="0"/>
              <a:t>The </a:t>
            </a:r>
            <a:r>
              <a:rPr lang="en-US" dirty="0" err="1" smtClean="0"/>
              <a:t>Galatean</a:t>
            </a:r>
            <a:r>
              <a:rPr lang="en-US" baseline="0" dirty="0" smtClean="0"/>
              <a:t> Myth; </a:t>
            </a:r>
            <a:r>
              <a:rPr lang="en-US" baseline="0" dirty="0" err="1" smtClean="0"/>
              <a:t>pygmalion</a:t>
            </a:r>
            <a:r>
              <a:rPr lang="en-US" baseline="0" dirty="0" smtClean="0"/>
              <a:t>; Galatea; Aphrodite; Aphrodite; Galatea</a:t>
            </a:r>
          </a:p>
          <a:p>
            <a:pPr marL="224668" indent="-224668">
              <a:buAutoNum type="arabicParenR"/>
            </a:pPr>
            <a:r>
              <a:rPr lang="en-US" baseline="0" dirty="0" smtClean="0"/>
              <a:t>Henry Higgins; a flower girl; princess; she speaks</a:t>
            </a:r>
          </a:p>
          <a:p>
            <a:pPr marL="224668" indent="-224668">
              <a:buAutoNum type="arabicParenR"/>
            </a:pPr>
            <a:r>
              <a:rPr lang="en-US" baseline="0" dirty="0" smtClean="0"/>
              <a:t>Eliza falls in love with Higgins, but will find another suitor (boyfriend). </a:t>
            </a:r>
            <a:endParaRPr lang="en-US" dirty="0"/>
          </a:p>
        </p:txBody>
      </p:sp>
      <p:sp>
        <p:nvSpPr>
          <p:cNvPr id="4" name="Slide Number Placeholder 3"/>
          <p:cNvSpPr>
            <a:spLocks noGrp="1"/>
          </p:cNvSpPr>
          <p:nvPr>
            <p:ph type="sldNum" sz="quarter" idx="10"/>
          </p:nvPr>
        </p:nvSpPr>
        <p:spPr/>
        <p:txBody>
          <a:bodyPr/>
          <a:lstStyle/>
          <a:p>
            <a:fld id="{08F4B1FD-D89C-4F5E-8DE6-4481AC3E9272}" type="slidenum">
              <a:rPr lang="en-US" smtClean="0"/>
              <a:pPr/>
              <a:t>12</a:t>
            </a:fld>
            <a:endParaRPr lang="en-US"/>
          </a:p>
        </p:txBody>
      </p:sp>
    </p:spTree>
    <p:extLst>
      <p:ext uri="{BB962C8B-B14F-4D97-AF65-F5344CB8AC3E}">
        <p14:creationId xmlns:p14="http://schemas.microsoft.com/office/powerpoint/2010/main" xmlns="" val="3029105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8B40E1-5A83-451D-A4C5-DB0068C42DB3}" type="slidenum">
              <a:rPr lang="en-US" smtClean="0"/>
              <a:pPr/>
              <a:t>13</a:t>
            </a:fld>
            <a:endParaRPr lang="en-US"/>
          </a:p>
        </p:txBody>
      </p:sp>
    </p:spTree>
    <p:extLst>
      <p:ext uri="{BB962C8B-B14F-4D97-AF65-F5344CB8AC3E}">
        <p14:creationId xmlns:p14="http://schemas.microsoft.com/office/powerpoint/2010/main" xmlns="" val="884146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8B40E1-5A83-451D-A4C5-DB0068C42DB3}" type="slidenum">
              <a:rPr lang="en-US" smtClean="0"/>
              <a:pPr/>
              <a:t>14</a:t>
            </a:fld>
            <a:endParaRPr lang="en-US"/>
          </a:p>
        </p:txBody>
      </p:sp>
    </p:spTree>
    <p:extLst>
      <p:ext uri="{BB962C8B-B14F-4D97-AF65-F5344CB8AC3E}">
        <p14:creationId xmlns:p14="http://schemas.microsoft.com/office/powerpoint/2010/main" xmlns="" val="2157515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8B40E1-5A83-451D-A4C5-DB0068C42DB3}" type="slidenum">
              <a:rPr lang="en-US" smtClean="0"/>
              <a:pPr/>
              <a:t>15</a:t>
            </a:fld>
            <a:endParaRPr lang="en-US"/>
          </a:p>
        </p:txBody>
      </p:sp>
    </p:spTree>
    <p:extLst>
      <p:ext uri="{BB962C8B-B14F-4D97-AF65-F5344CB8AC3E}">
        <p14:creationId xmlns:p14="http://schemas.microsoft.com/office/powerpoint/2010/main" xmlns="" val="1689125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8B40E1-5A83-451D-A4C5-DB0068C42DB3}" type="slidenum">
              <a:rPr lang="en-US" smtClean="0"/>
              <a:pPr/>
              <a:t>16</a:t>
            </a:fld>
            <a:endParaRPr lang="en-US"/>
          </a:p>
        </p:txBody>
      </p:sp>
    </p:spTree>
    <p:extLst>
      <p:ext uri="{BB962C8B-B14F-4D97-AF65-F5344CB8AC3E}">
        <p14:creationId xmlns:p14="http://schemas.microsoft.com/office/powerpoint/2010/main" xmlns="" val="53095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4B1FD-D89C-4F5E-8DE6-4481AC3E9272}" type="slidenum">
              <a:rPr lang="en-US" smtClean="0"/>
              <a:pPr/>
              <a:t>2</a:t>
            </a:fld>
            <a:endParaRPr lang="en-US"/>
          </a:p>
        </p:txBody>
      </p:sp>
    </p:spTree>
    <p:extLst>
      <p:ext uri="{BB962C8B-B14F-4D97-AF65-F5344CB8AC3E}">
        <p14:creationId xmlns:p14="http://schemas.microsoft.com/office/powerpoint/2010/main" xmlns="" val="254774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F4B1FD-D89C-4F5E-8DE6-4481AC3E9272}" type="slidenum">
              <a:rPr lang="en-US" smtClean="0"/>
              <a:pPr/>
              <a:t>3</a:t>
            </a:fld>
            <a:endParaRPr lang="en-US"/>
          </a:p>
        </p:txBody>
      </p:sp>
    </p:spTree>
    <p:extLst>
      <p:ext uri="{BB962C8B-B14F-4D97-AF65-F5344CB8AC3E}">
        <p14:creationId xmlns:p14="http://schemas.microsoft.com/office/powerpoint/2010/main" xmlns="" val="51694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http://www.youtube.com/watch?v=JLXkzcR1YK0&amp;feature=results_video&amp;playnext=1&amp;list=PL2B02A2DA0A01F339 </a:t>
            </a:r>
            <a:endParaRPr lang="en-US" dirty="0"/>
          </a:p>
        </p:txBody>
      </p:sp>
      <p:sp>
        <p:nvSpPr>
          <p:cNvPr id="4" name="Slide Number Placeholder 3"/>
          <p:cNvSpPr>
            <a:spLocks noGrp="1"/>
          </p:cNvSpPr>
          <p:nvPr>
            <p:ph type="sldNum" sz="quarter" idx="10"/>
          </p:nvPr>
        </p:nvSpPr>
        <p:spPr/>
        <p:txBody>
          <a:bodyPr/>
          <a:lstStyle/>
          <a:p>
            <a:fld id="{08F4B1FD-D89C-4F5E-8DE6-4481AC3E9272}" type="slidenum">
              <a:rPr lang="en-US" smtClean="0"/>
              <a:pPr/>
              <a:t>4</a:t>
            </a:fld>
            <a:endParaRPr lang="en-US"/>
          </a:p>
        </p:txBody>
      </p:sp>
    </p:spTree>
    <p:extLst>
      <p:ext uri="{BB962C8B-B14F-4D97-AF65-F5344CB8AC3E}">
        <p14:creationId xmlns:p14="http://schemas.microsoft.com/office/powerpoint/2010/main" xmlns="" val="3178902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http://www.youtube.com/watch?v=JLXkzcR1YK0 </a:t>
            </a:r>
            <a:endParaRPr lang="en-US" dirty="0"/>
          </a:p>
        </p:txBody>
      </p:sp>
      <p:sp>
        <p:nvSpPr>
          <p:cNvPr id="4" name="Slide Number Placeholder 3"/>
          <p:cNvSpPr>
            <a:spLocks noGrp="1"/>
          </p:cNvSpPr>
          <p:nvPr>
            <p:ph type="sldNum" sz="quarter" idx="10"/>
          </p:nvPr>
        </p:nvSpPr>
        <p:spPr/>
        <p:txBody>
          <a:bodyPr/>
          <a:lstStyle/>
          <a:p>
            <a:fld id="{08F4B1FD-D89C-4F5E-8DE6-4481AC3E9272}" type="slidenum">
              <a:rPr lang="en-US" smtClean="0"/>
              <a:pPr/>
              <a:t>5</a:t>
            </a:fld>
            <a:endParaRPr lang="en-US"/>
          </a:p>
        </p:txBody>
      </p:sp>
    </p:spTree>
    <p:extLst>
      <p:ext uri="{BB962C8B-B14F-4D97-AF65-F5344CB8AC3E}">
        <p14:creationId xmlns:p14="http://schemas.microsoft.com/office/powerpoint/2010/main" xmlns="" val="124054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8B40E1-5A83-451D-A4C5-DB0068C42DB3}" type="slidenum">
              <a:rPr lang="en-US" smtClean="0"/>
              <a:pPr/>
              <a:t>8</a:t>
            </a:fld>
            <a:endParaRPr lang="en-US"/>
          </a:p>
        </p:txBody>
      </p:sp>
    </p:spTree>
    <p:extLst>
      <p:ext uri="{BB962C8B-B14F-4D97-AF65-F5344CB8AC3E}">
        <p14:creationId xmlns:p14="http://schemas.microsoft.com/office/powerpoint/2010/main" xmlns="" val="179272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 year, we had</a:t>
            </a:r>
            <a:r>
              <a:rPr lang="en-US" baseline="0" dirty="0" smtClean="0"/>
              <a:t> a discussion about changing these options because there wasn’t enough discussion points: no one chose that Nora would be cast out from society, even though this was a real possibility for her character. As a result, I have changed the fourth bullet to something that </a:t>
            </a:r>
            <a:r>
              <a:rPr lang="en-US" baseline="0" dirty="0" err="1" smtClean="0"/>
              <a:t>Torvald</a:t>
            </a:r>
            <a:r>
              <a:rPr lang="en-US" baseline="0" dirty="0" smtClean="0"/>
              <a:t> says in the play. If we meet before we teach this, we should </a:t>
            </a:r>
            <a:r>
              <a:rPr lang="en-US" baseline="0" smtClean="0"/>
              <a:t>discuss this. </a:t>
            </a:r>
            <a:endParaRPr lang="en-US"/>
          </a:p>
        </p:txBody>
      </p:sp>
      <p:sp>
        <p:nvSpPr>
          <p:cNvPr id="4" name="Slide Number Placeholder 3"/>
          <p:cNvSpPr>
            <a:spLocks noGrp="1"/>
          </p:cNvSpPr>
          <p:nvPr>
            <p:ph type="sldNum" sz="quarter" idx="10"/>
          </p:nvPr>
        </p:nvSpPr>
        <p:spPr/>
        <p:txBody>
          <a:bodyPr/>
          <a:lstStyle/>
          <a:p>
            <a:fld id="{268B40E1-5A83-451D-A4C5-DB0068C42DB3}" type="slidenum">
              <a:rPr lang="en-US" smtClean="0"/>
              <a:pPr/>
              <a:t>9</a:t>
            </a:fld>
            <a:endParaRPr lang="en-US"/>
          </a:p>
        </p:txBody>
      </p:sp>
    </p:spTree>
    <p:extLst>
      <p:ext uri="{BB962C8B-B14F-4D97-AF65-F5344CB8AC3E}">
        <p14:creationId xmlns:p14="http://schemas.microsoft.com/office/powerpoint/2010/main" xmlns="" val="473342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8B40E1-5A83-451D-A4C5-DB0068C42DB3}" type="slidenum">
              <a:rPr lang="en-US" smtClean="0"/>
              <a:pPr/>
              <a:t>10</a:t>
            </a:fld>
            <a:endParaRPr lang="en-US"/>
          </a:p>
        </p:txBody>
      </p:sp>
    </p:spTree>
    <p:extLst>
      <p:ext uri="{BB962C8B-B14F-4D97-AF65-F5344CB8AC3E}">
        <p14:creationId xmlns:p14="http://schemas.microsoft.com/office/powerpoint/2010/main" xmlns="" val="1172655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http://www.nobelprize.org/nobel_prizes/literature/laureates/1925/shaw-bio.html </a:t>
            </a:r>
            <a:endParaRPr lang="en-US" dirty="0"/>
          </a:p>
        </p:txBody>
      </p:sp>
      <p:sp>
        <p:nvSpPr>
          <p:cNvPr id="4" name="Slide Number Placeholder 3"/>
          <p:cNvSpPr>
            <a:spLocks noGrp="1"/>
          </p:cNvSpPr>
          <p:nvPr>
            <p:ph type="sldNum" sz="quarter" idx="10"/>
          </p:nvPr>
        </p:nvSpPr>
        <p:spPr/>
        <p:txBody>
          <a:bodyPr/>
          <a:lstStyle/>
          <a:p>
            <a:fld id="{08F4B1FD-D89C-4F5E-8DE6-4481AC3E9272}" type="slidenum">
              <a:rPr lang="en-US" smtClean="0"/>
              <a:pPr/>
              <a:t>11</a:t>
            </a:fld>
            <a:endParaRPr lang="en-US"/>
          </a:p>
        </p:txBody>
      </p:sp>
    </p:spTree>
    <p:extLst>
      <p:ext uri="{BB962C8B-B14F-4D97-AF65-F5344CB8AC3E}">
        <p14:creationId xmlns:p14="http://schemas.microsoft.com/office/powerpoint/2010/main" xmlns="" val="251578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F7E724E-BAEB-4CBD-A5A4-CA1E1599044C}" type="datetimeFigureOut">
              <a:rPr lang="en-US" smtClean="0"/>
              <a:pPr/>
              <a:t>3/5/2017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A1C1A799-3BEA-47DC-B3A5-12D4E324795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7E724E-BAEB-4CBD-A5A4-CA1E1599044C}" type="datetimeFigureOut">
              <a:rPr lang="en-US" smtClean="0"/>
              <a:pPr/>
              <a:t>3/5/2017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C1A799-3BEA-47DC-B3A5-12D4E32479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7E724E-BAEB-4CBD-A5A4-CA1E1599044C}" type="datetimeFigureOut">
              <a:rPr lang="en-US" smtClean="0"/>
              <a:pPr/>
              <a:t>3/5/2017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C1A799-3BEA-47DC-B3A5-12D4E32479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7E724E-BAEB-4CBD-A5A4-CA1E1599044C}" type="datetimeFigureOut">
              <a:rPr lang="en-US" smtClean="0"/>
              <a:pPr/>
              <a:t>3/5/2017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C1A799-3BEA-47DC-B3A5-12D4E32479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F7E724E-BAEB-4CBD-A5A4-CA1E1599044C}" type="datetimeFigureOut">
              <a:rPr lang="en-US" smtClean="0"/>
              <a:pPr/>
              <a:t>3/5/2017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C1A799-3BEA-47DC-B3A5-12D4E324795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7E724E-BAEB-4CBD-A5A4-CA1E1599044C}" type="datetimeFigureOut">
              <a:rPr lang="en-US" smtClean="0"/>
              <a:pPr/>
              <a:t>3/5/2017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1C1A799-3BEA-47DC-B3A5-12D4E32479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F7E724E-BAEB-4CBD-A5A4-CA1E1599044C}" type="datetimeFigureOut">
              <a:rPr lang="en-US" smtClean="0"/>
              <a:pPr/>
              <a:t>3/5/2017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1C1A799-3BEA-47DC-B3A5-12D4E32479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F7E724E-BAEB-4CBD-A5A4-CA1E1599044C}" type="datetimeFigureOut">
              <a:rPr lang="en-US" smtClean="0"/>
              <a:pPr/>
              <a:t>3/5/2017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1C1A799-3BEA-47DC-B3A5-12D4E32479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F7E724E-BAEB-4CBD-A5A4-CA1E1599044C}" type="datetimeFigureOut">
              <a:rPr lang="en-US" smtClean="0"/>
              <a:pPr/>
              <a:t>3/5/2017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1C1A799-3BEA-47DC-B3A5-12D4E324795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7E724E-BAEB-4CBD-A5A4-CA1E1599044C}" type="datetimeFigureOut">
              <a:rPr lang="en-US" smtClean="0"/>
              <a:pPr/>
              <a:t>3/5/2017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1C1A799-3BEA-47DC-B3A5-12D4E32479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F7E724E-BAEB-4CBD-A5A4-CA1E1599044C}" type="datetimeFigureOut">
              <a:rPr lang="en-US" smtClean="0"/>
              <a:pPr/>
              <a:t>3/5/2017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1C1A799-3BEA-47DC-B3A5-12D4E324795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F7E724E-BAEB-4CBD-A5A4-CA1E1599044C}" type="datetimeFigureOut">
              <a:rPr lang="en-US" smtClean="0"/>
              <a:pPr/>
              <a:t>3/5/2017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1C1A799-3BEA-47DC-B3A5-12D4E324795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File:George_bernard_shaw.jp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www.youtube.com/watch?v=zDEdd5Moffc"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hyperlink" Target="http://www.youtube.com/watch?v=zDEdd5Moffc"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Ibsen-by-Bergen.jp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vam.ac.uk/collections/periods_styles/19thcentury/gender_health/gender_ideology/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reelz.com/trailer-clips/36727/fried-green-tomatoes-trail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rodriguez9-2.pbworks.com/f/vicpic%20women.jpg"/>
          <p:cNvPicPr>
            <a:picLocks noChangeAspect="1" noChangeArrowheads="1"/>
          </p:cNvPicPr>
          <p:nvPr/>
        </p:nvPicPr>
        <p:blipFill>
          <a:blip r:embed="rId3" cstate="print"/>
          <a:srcRect/>
          <a:stretch>
            <a:fillRect/>
          </a:stretch>
        </p:blipFill>
        <p:spPr bwMode="auto">
          <a:xfrm>
            <a:off x="1143000" y="1143000"/>
            <a:ext cx="7792691" cy="5181600"/>
          </a:xfrm>
          <a:prstGeom prst="rect">
            <a:avLst/>
          </a:prstGeom>
          <a:noFill/>
        </p:spPr>
      </p:pic>
      <p:sp>
        <p:nvSpPr>
          <p:cNvPr id="4" name="Title 1"/>
          <p:cNvSpPr txBox="1">
            <a:spLocks/>
          </p:cNvSpPr>
          <p:nvPr/>
        </p:nvSpPr>
        <p:spPr>
          <a:xfrm>
            <a:off x="1295400" y="304800"/>
            <a:ext cx="8229600" cy="1143000"/>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b="1" dirty="0" smtClean="0">
                <a:solidFill>
                  <a:schemeClr val="bg2">
                    <a:lumMod val="10000"/>
                  </a:schemeClr>
                </a:solidFill>
              </a:rPr>
              <a:t>Realism Theater</a:t>
            </a:r>
            <a:endParaRPr lang="en-US" b="1" dirty="0">
              <a:solidFill>
                <a:schemeClr val="bg2">
                  <a:lumMod val="1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39200" cy="5867400"/>
          </a:xfrm>
        </p:spPr>
        <p:txBody>
          <a:bodyPr>
            <a:normAutofit/>
          </a:bodyPr>
          <a:lstStyle/>
          <a:p>
            <a:r>
              <a:rPr lang="en-US" sz="2800" b="1" u="sng" dirty="0" smtClean="0"/>
              <a:t>Procedure</a:t>
            </a:r>
            <a:endParaRPr lang="en-US" sz="2800" b="1" u="sng" dirty="0" smtClean="0"/>
          </a:p>
          <a:p>
            <a:pPr lvl="1"/>
            <a:r>
              <a:rPr lang="en-US" sz="2400" b="1" dirty="0" smtClean="0"/>
              <a:t>Go to the corner that matches your opinion.</a:t>
            </a:r>
          </a:p>
          <a:p>
            <a:pPr lvl="2"/>
            <a:r>
              <a:rPr lang="en-US" sz="2000" b="1" dirty="0" smtClean="0"/>
              <a:t>If multiple people go to the same corner, you must have no more than three people per large butcher paper.</a:t>
            </a:r>
          </a:p>
          <a:p>
            <a:pPr lvl="2"/>
            <a:r>
              <a:rPr lang="en-US" sz="2000" b="1" dirty="0" smtClean="0"/>
              <a:t>Once there, tape your </a:t>
            </a:r>
            <a:r>
              <a:rPr lang="en-US" sz="2000" b="1" dirty="0" err="1" smtClean="0"/>
              <a:t>notecard</a:t>
            </a:r>
            <a:r>
              <a:rPr lang="en-US" sz="2000" b="1" dirty="0" smtClean="0"/>
              <a:t> beneath the appropriate opinion.</a:t>
            </a:r>
          </a:p>
          <a:p>
            <a:pPr lvl="2"/>
            <a:r>
              <a:rPr lang="en-US" sz="2000" b="1" dirty="0" smtClean="0"/>
              <a:t>As a group, establish a common argument for this statement. </a:t>
            </a:r>
          </a:p>
          <a:p>
            <a:pPr lvl="3"/>
            <a:r>
              <a:rPr lang="en-US" sz="1800" b="1" dirty="0" smtClean="0"/>
              <a:t>In other words, create a new statement that combines all of your justifications. </a:t>
            </a:r>
          </a:p>
          <a:p>
            <a:r>
              <a:rPr lang="en-US" sz="2400" b="1" dirty="0" smtClean="0"/>
              <a:t>When your group justification is completed, go to the poster on the right and create a counter-argument as a group. Write this statement below the previous groups’ work. </a:t>
            </a:r>
          </a:p>
          <a:p>
            <a:r>
              <a:rPr lang="en-US" sz="2400" b="1" dirty="0" smtClean="0"/>
              <a:t>Once you have completed this statement, return to your assigned seat. </a:t>
            </a:r>
            <a:endParaRPr lang="en-US" sz="2400" b="1" dirty="0"/>
          </a:p>
        </p:txBody>
      </p:sp>
      <p:sp>
        <p:nvSpPr>
          <p:cNvPr id="5" name="Title 1"/>
          <p:cNvSpPr>
            <a:spLocks noGrp="1"/>
          </p:cNvSpPr>
          <p:nvPr>
            <p:ph type="title"/>
          </p:nvPr>
        </p:nvSpPr>
        <p:spPr>
          <a:xfrm>
            <a:off x="1124712" y="-76200"/>
            <a:ext cx="7866888" cy="1143000"/>
          </a:xfrm>
        </p:spPr>
        <p:txBody>
          <a:bodyPr>
            <a:normAutofit/>
          </a:bodyPr>
          <a:lstStyle/>
          <a:p>
            <a:r>
              <a:rPr lang="en-US" sz="3600" b="1" i="1" dirty="0" smtClean="0"/>
              <a:t>A Doll’s </a:t>
            </a:r>
            <a:r>
              <a:rPr lang="en-US" sz="3600" b="1" i="1" dirty="0" smtClean="0"/>
              <a:t>House </a:t>
            </a:r>
            <a:r>
              <a:rPr lang="en-US" sz="2800" b="1" dirty="0" smtClean="0"/>
              <a:t>– </a:t>
            </a:r>
            <a:r>
              <a:rPr lang="en-US" sz="2800" dirty="0" smtClean="0"/>
              <a:t>Four Corner activity</a:t>
            </a:r>
            <a:endParaRPr lang="en-US" sz="2800" dirty="0"/>
          </a:p>
        </p:txBody>
      </p:sp>
    </p:spTree>
    <p:extLst>
      <p:ext uri="{BB962C8B-B14F-4D97-AF65-F5344CB8AC3E}">
        <p14:creationId xmlns:p14="http://schemas.microsoft.com/office/powerpoint/2010/main" xmlns="" val="317384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76200"/>
            <a:ext cx="7498080" cy="1143000"/>
          </a:xfrm>
        </p:spPr>
        <p:txBody>
          <a:bodyPr/>
          <a:lstStyle/>
          <a:p>
            <a:pPr algn="l"/>
            <a:r>
              <a:rPr lang="en-US" b="1" u="sng" dirty="0" smtClean="0">
                <a:solidFill>
                  <a:schemeClr val="bg2">
                    <a:lumMod val="10000"/>
                  </a:schemeClr>
                </a:solidFill>
                <a:effectLst>
                  <a:outerShdw blurRad="38100" dist="38100" dir="2700000" algn="tl">
                    <a:srgbClr val="000000">
                      <a:alpha val="43137"/>
                    </a:srgbClr>
                  </a:outerShdw>
                </a:effectLst>
              </a:rPr>
              <a:t>George Bernard Shaw</a:t>
            </a:r>
            <a:endParaRPr lang="en-US" b="1" u="sng" dirty="0">
              <a:solidFill>
                <a:schemeClr val="bg2">
                  <a:lumMod val="10000"/>
                </a:schemeClr>
              </a:solidFill>
              <a:effectLst>
                <a:outerShdw blurRad="38100" dist="38100" dir="2700000" algn="tl">
                  <a:srgbClr val="000000">
                    <a:alpha val="43137"/>
                  </a:srgbClr>
                </a:outerShdw>
              </a:effectLst>
            </a:endParaRPr>
          </a:p>
        </p:txBody>
      </p:sp>
      <p:pic>
        <p:nvPicPr>
          <p:cNvPr id="2050" name="Picture 2" descr="http://upload.wikimedia.org/wikipedia/commons/thumb/c/ca/George_bernard_shaw.jpg/240px-George_bernard_shaw.jpg">
            <a:hlinkClick r:id="rId3"/>
          </p:cNvPr>
          <p:cNvPicPr>
            <a:picLocks noChangeAspect="1" noChangeArrowheads="1"/>
          </p:cNvPicPr>
          <p:nvPr/>
        </p:nvPicPr>
        <p:blipFill>
          <a:blip r:embed="rId4" cstate="print"/>
          <a:srcRect/>
          <a:stretch>
            <a:fillRect/>
          </a:stretch>
        </p:blipFill>
        <p:spPr bwMode="auto">
          <a:xfrm>
            <a:off x="5867400" y="914400"/>
            <a:ext cx="1779237" cy="2728163"/>
          </a:xfrm>
          <a:prstGeom prst="rect">
            <a:avLst/>
          </a:prstGeom>
          <a:noFill/>
        </p:spPr>
      </p:pic>
      <p:sp>
        <p:nvSpPr>
          <p:cNvPr id="4" name="TextBox 3"/>
          <p:cNvSpPr txBox="1"/>
          <p:nvPr/>
        </p:nvSpPr>
        <p:spPr>
          <a:xfrm>
            <a:off x="1295400" y="914400"/>
            <a:ext cx="7428590" cy="2246769"/>
          </a:xfrm>
          <a:prstGeom prst="rect">
            <a:avLst/>
          </a:prstGeom>
          <a:noFill/>
        </p:spPr>
        <p:txBody>
          <a:bodyPr wrap="square" rtlCol="0">
            <a:spAutoFit/>
          </a:bodyPr>
          <a:lstStyle/>
          <a:p>
            <a:pPr>
              <a:buFont typeface="Arial" pitchFamily="34" charset="0"/>
              <a:buChar char="•"/>
            </a:pPr>
            <a:r>
              <a:rPr lang="en-US" sz="2400" b="1" u="sng" dirty="0" smtClean="0">
                <a:solidFill>
                  <a:schemeClr val="accent6">
                    <a:lumMod val="75000"/>
                  </a:schemeClr>
                </a:solidFill>
              </a:rPr>
              <a:t> </a:t>
            </a:r>
            <a:r>
              <a:rPr lang="en-US" sz="2400" b="1" u="sng" dirty="0" smtClean="0">
                <a:solidFill>
                  <a:schemeClr val="bg2">
                    <a:lumMod val="10000"/>
                  </a:schemeClr>
                </a:solidFill>
              </a:rPr>
              <a:t>1856 -1950</a:t>
            </a:r>
          </a:p>
          <a:p>
            <a:endParaRPr lang="en-US" sz="1600" b="1" u="sng" dirty="0" smtClean="0">
              <a:solidFill>
                <a:schemeClr val="bg2">
                  <a:lumMod val="10000"/>
                </a:schemeClr>
              </a:solidFill>
            </a:endParaRPr>
          </a:p>
          <a:p>
            <a:pPr>
              <a:buFont typeface="Arial" pitchFamily="34" charset="0"/>
              <a:buChar char="•"/>
            </a:pPr>
            <a:r>
              <a:rPr lang="en-US" sz="2400" b="1" dirty="0" smtClean="0">
                <a:solidFill>
                  <a:schemeClr val="bg2">
                    <a:lumMod val="10000"/>
                  </a:schemeClr>
                </a:solidFill>
              </a:rPr>
              <a:t> Born in Dublin, </a:t>
            </a:r>
            <a:r>
              <a:rPr lang="en-US" sz="2400" b="1" u="sng" dirty="0" smtClean="0">
                <a:solidFill>
                  <a:schemeClr val="bg2">
                    <a:lumMod val="10000"/>
                  </a:schemeClr>
                </a:solidFill>
              </a:rPr>
              <a:t>Ireland</a:t>
            </a:r>
          </a:p>
          <a:p>
            <a:endParaRPr lang="en-US" sz="1600" b="1" u="sng" dirty="0" smtClean="0">
              <a:solidFill>
                <a:schemeClr val="bg2">
                  <a:lumMod val="10000"/>
                </a:schemeClr>
              </a:solidFill>
            </a:endParaRPr>
          </a:p>
          <a:p>
            <a:pPr>
              <a:buFont typeface="Arial" pitchFamily="34" charset="0"/>
              <a:buChar char="•"/>
            </a:pPr>
            <a:r>
              <a:rPr lang="en-US" sz="2400" b="1" dirty="0" smtClean="0">
                <a:solidFill>
                  <a:schemeClr val="bg2">
                    <a:lumMod val="10000"/>
                  </a:schemeClr>
                </a:solidFill>
              </a:rPr>
              <a:t> Wrote 60+ plays</a:t>
            </a:r>
          </a:p>
          <a:p>
            <a:pPr>
              <a:buFont typeface="Arial" pitchFamily="34" charset="0"/>
              <a:buChar char="•"/>
            </a:pPr>
            <a:endParaRPr lang="en-US" sz="1600" b="1" dirty="0" smtClean="0">
              <a:solidFill>
                <a:schemeClr val="accent6">
                  <a:lumMod val="75000"/>
                </a:schemeClr>
              </a:solidFill>
            </a:endParaRPr>
          </a:p>
          <a:p>
            <a:endParaRPr lang="en-US" b="1" i="1" dirty="0"/>
          </a:p>
        </p:txBody>
      </p:sp>
      <p:sp>
        <p:nvSpPr>
          <p:cNvPr id="5" name="TextBox 4"/>
          <p:cNvSpPr txBox="1"/>
          <p:nvPr/>
        </p:nvSpPr>
        <p:spPr>
          <a:xfrm>
            <a:off x="1295400" y="2743200"/>
            <a:ext cx="7696200" cy="4278094"/>
          </a:xfrm>
          <a:prstGeom prst="rect">
            <a:avLst/>
          </a:prstGeom>
          <a:noFill/>
        </p:spPr>
        <p:txBody>
          <a:bodyPr wrap="square" rtlCol="0">
            <a:spAutoFit/>
          </a:bodyPr>
          <a:lstStyle/>
          <a:p>
            <a:pPr>
              <a:buFont typeface="Arial" pitchFamily="34" charset="0"/>
              <a:buChar char="•"/>
            </a:pPr>
            <a:r>
              <a:rPr lang="en-US" sz="2400" b="1" dirty="0">
                <a:solidFill>
                  <a:schemeClr val="bg2">
                    <a:lumMod val="10000"/>
                  </a:schemeClr>
                </a:solidFill>
              </a:rPr>
              <a:t> </a:t>
            </a:r>
            <a:r>
              <a:rPr lang="en-US" sz="2400" b="1" u="sng" dirty="0" smtClean="0">
                <a:solidFill>
                  <a:schemeClr val="bg2">
                    <a:lumMod val="10000"/>
                  </a:schemeClr>
                </a:solidFill>
              </a:rPr>
              <a:t>Works are known </a:t>
            </a:r>
            <a:r>
              <a:rPr lang="en-US" sz="2400" b="1" dirty="0" smtClean="0">
                <a:solidFill>
                  <a:schemeClr val="bg2">
                    <a:lumMod val="10000"/>
                  </a:schemeClr>
                </a:solidFill>
              </a:rPr>
              <a:t>for: </a:t>
            </a:r>
          </a:p>
          <a:p>
            <a:pPr lvl="1">
              <a:buFont typeface="Arial" pitchFamily="34" charset="0"/>
              <a:buChar char="•"/>
            </a:pPr>
            <a:r>
              <a:rPr lang="en-US" sz="2000" b="1" dirty="0"/>
              <a:t>R</a:t>
            </a:r>
            <a:r>
              <a:rPr lang="en-US" sz="2000" b="1" dirty="0" smtClean="0"/>
              <a:t>adical </a:t>
            </a:r>
            <a:r>
              <a:rPr lang="en-US" sz="2000" b="1" u="sng" dirty="0" smtClean="0"/>
              <a:t>rationalism</a:t>
            </a:r>
          </a:p>
          <a:p>
            <a:pPr lvl="1">
              <a:buFont typeface="Arial" pitchFamily="34" charset="0"/>
              <a:buChar char="•"/>
            </a:pPr>
            <a:r>
              <a:rPr lang="en-US" sz="2000" b="1" u="sng" dirty="0"/>
              <a:t>D</a:t>
            </a:r>
            <a:r>
              <a:rPr lang="en-US" sz="2000" b="1" u="sng" dirty="0" smtClean="0"/>
              <a:t>isregard </a:t>
            </a:r>
            <a:r>
              <a:rPr lang="en-US" sz="2000" b="1" u="sng" dirty="0"/>
              <a:t>of </a:t>
            </a:r>
            <a:r>
              <a:rPr lang="en-US" sz="2000" b="1" u="sng" dirty="0" smtClean="0"/>
              <a:t>conventions</a:t>
            </a:r>
          </a:p>
          <a:p>
            <a:pPr lvl="1">
              <a:buFont typeface="Arial" pitchFamily="34" charset="0"/>
              <a:buChar char="•"/>
            </a:pPr>
            <a:r>
              <a:rPr lang="en-US" sz="2000" b="1" u="sng" dirty="0"/>
              <a:t>D</a:t>
            </a:r>
            <a:r>
              <a:rPr lang="en-US" sz="2000" b="1" u="sng" dirty="0" smtClean="0"/>
              <a:t>ialectic </a:t>
            </a:r>
            <a:r>
              <a:rPr lang="en-US" sz="2000" b="1" u="sng" dirty="0"/>
              <a:t>interest </a:t>
            </a:r>
            <a:r>
              <a:rPr lang="en-US" sz="2000" b="1" dirty="0" smtClean="0"/>
              <a:t>(how people speak) and </a:t>
            </a:r>
            <a:r>
              <a:rPr lang="en-US" sz="2000" b="1" dirty="0"/>
              <a:t>verbal wit</a:t>
            </a:r>
            <a:r>
              <a:rPr lang="en-US" sz="2400" b="1" dirty="0"/>
              <a:t> </a:t>
            </a:r>
            <a:endParaRPr lang="en-US" sz="2400" b="1" dirty="0" smtClean="0">
              <a:solidFill>
                <a:schemeClr val="bg2">
                  <a:lumMod val="10000"/>
                </a:schemeClr>
              </a:solidFill>
            </a:endParaRPr>
          </a:p>
          <a:p>
            <a:pPr>
              <a:buFont typeface="Arial" pitchFamily="34" charset="0"/>
              <a:buChar char="•"/>
            </a:pPr>
            <a:r>
              <a:rPr lang="en-US" sz="2400" b="1" u="sng" dirty="0" smtClean="0">
                <a:solidFill>
                  <a:schemeClr val="bg2">
                    <a:lumMod val="10000"/>
                  </a:schemeClr>
                </a:solidFill>
              </a:rPr>
              <a:t>Famous Work: </a:t>
            </a:r>
            <a:r>
              <a:rPr lang="en-US" sz="2400" b="1" i="1" u="sng" dirty="0" smtClean="0">
                <a:solidFill>
                  <a:schemeClr val="bg2">
                    <a:lumMod val="10000"/>
                  </a:schemeClr>
                </a:solidFill>
              </a:rPr>
              <a:t>Pygmalion</a:t>
            </a:r>
            <a:r>
              <a:rPr lang="en-US" sz="2400" b="1" i="1" dirty="0" smtClean="0">
                <a:solidFill>
                  <a:schemeClr val="bg2">
                    <a:lumMod val="10000"/>
                  </a:schemeClr>
                </a:solidFill>
              </a:rPr>
              <a:t> (1912)</a:t>
            </a:r>
            <a:endParaRPr lang="en-US" sz="2400" b="1" u="sng" dirty="0">
              <a:solidFill>
                <a:schemeClr val="bg2">
                  <a:lumMod val="10000"/>
                </a:schemeClr>
              </a:solidFill>
            </a:endParaRPr>
          </a:p>
          <a:p>
            <a:pPr lvl="1">
              <a:buFont typeface="Arial" pitchFamily="34" charset="0"/>
              <a:buChar char="•"/>
            </a:pPr>
            <a:r>
              <a:rPr lang="en-US" sz="2000" b="1" u="sng" dirty="0" smtClean="0">
                <a:solidFill>
                  <a:schemeClr val="bg2">
                    <a:lumMod val="10000"/>
                  </a:schemeClr>
                </a:solidFill>
              </a:rPr>
              <a:t>Won the Nobel Prize for literature and an Academy Award </a:t>
            </a:r>
          </a:p>
          <a:p>
            <a:pPr lvl="1">
              <a:buFont typeface="Arial" pitchFamily="34" charset="0"/>
              <a:buChar char="•"/>
            </a:pPr>
            <a:r>
              <a:rPr lang="en-US" sz="2000" b="1" u="sng" dirty="0" smtClean="0"/>
              <a:t>Overview:  </a:t>
            </a:r>
            <a:r>
              <a:rPr lang="en-US" sz="2000" b="1" dirty="0" smtClean="0"/>
              <a:t>a </a:t>
            </a:r>
            <a:r>
              <a:rPr lang="en-US" sz="2000" b="1" dirty="0"/>
              <a:t>witty study of </a:t>
            </a:r>
            <a:r>
              <a:rPr lang="en-US" sz="2000" b="1" u="sng" dirty="0"/>
              <a:t>phonetics</a:t>
            </a:r>
            <a:r>
              <a:rPr lang="en-US" sz="2000" b="1" dirty="0"/>
              <a:t> as well as a clever treatment of </a:t>
            </a:r>
            <a:r>
              <a:rPr lang="en-US" sz="2000" b="1" u="sng" dirty="0"/>
              <a:t>middle-class morality and class distinction</a:t>
            </a:r>
            <a:endParaRPr lang="en-US" sz="2000" b="1" i="1" u="sng" dirty="0" smtClean="0">
              <a:solidFill>
                <a:schemeClr val="bg2">
                  <a:lumMod val="10000"/>
                </a:schemeClr>
              </a:solidFill>
            </a:endParaRPr>
          </a:p>
          <a:p>
            <a:pPr>
              <a:buFont typeface="Arial" pitchFamily="34" charset="0"/>
              <a:buChar char="•"/>
            </a:pPr>
            <a:r>
              <a:rPr lang="en-US" sz="2000" b="1" dirty="0" smtClean="0">
                <a:solidFill>
                  <a:schemeClr val="bg2">
                    <a:lumMod val="10000"/>
                  </a:schemeClr>
                </a:solidFill>
                <a:sym typeface="Wingdings" pitchFamily="2" charset="2"/>
              </a:rPr>
              <a:t> In your notes, summarize the story of </a:t>
            </a:r>
            <a:r>
              <a:rPr lang="en-US" sz="2000" b="1" u="sng" dirty="0" smtClean="0">
                <a:solidFill>
                  <a:schemeClr val="bg2">
                    <a:lumMod val="10000"/>
                  </a:schemeClr>
                </a:solidFill>
                <a:sym typeface="Wingdings" pitchFamily="2" charset="2"/>
              </a:rPr>
              <a:t>Pygmalion</a:t>
            </a:r>
            <a:r>
              <a:rPr lang="en-US" sz="2000" b="1" dirty="0" smtClean="0">
                <a:solidFill>
                  <a:schemeClr val="bg2">
                    <a:lumMod val="10000"/>
                  </a:schemeClr>
                </a:solidFill>
                <a:sym typeface="Wingdings" pitchFamily="2" charset="2"/>
              </a:rPr>
              <a:t> in your </a:t>
            </a:r>
          </a:p>
          <a:p>
            <a:r>
              <a:rPr lang="en-US" sz="2000" b="1" dirty="0" smtClean="0">
                <a:solidFill>
                  <a:schemeClr val="bg2">
                    <a:lumMod val="10000"/>
                  </a:schemeClr>
                </a:solidFill>
                <a:sym typeface="Wingdings" pitchFamily="2" charset="2"/>
              </a:rPr>
              <a:t>	notes after watching the following clip:</a:t>
            </a:r>
          </a:p>
          <a:p>
            <a:r>
              <a:rPr lang="en-US" sz="1600" b="1" dirty="0" smtClean="0">
                <a:solidFill>
                  <a:schemeClr val="accent6">
                    <a:lumMod val="75000"/>
                  </a:schemeClr>
                </a:solidFill>
                <a:sym typeface="Wingdings" pitchFamily="2" charset="2"/>
                <a:hlinkClick r:id="rId5"/>
              </a:rPr>
              <a:t>http://www.youtube.com/watch?v=zDEdd5Moffc</a:t>
            </a:r>
            <a:r>
              <a:rPr lang="en-US" b="1" dirty="0" smtClean="0">
                <a:solidFill>
                  <a:schemeClr val="accent6">
                    <a:lumMod val="75000"/>
                  </a:schemeClr>
                </a:solidFill>
                <a:sym typeface="Wingdings" pitchFamily="2" charset="2"/>
              </a:rPr>
              <a:t> </a:t>
            </a:r>
          </a:p>
          <a:p>
            <a:endParaRPr lang="en-US" sz="2400" b="1" dirty="0" smtClean="0">
              <a:solidFill>
                <a:schemeClr val="accent6">
                  <a:lumMod val="75000"/>
                </a:schemeClr>
              </a:solidFill>
            </a:endParaRPr>
          </a:p>
          <a:p>
            <a:endParaRPr lang="en-US" b="1" i="1" dirty="0"/>
          </a:p>
        </p:txBody>
      </p:sp>
    </p:spTree>
    <p:extLst>
      <p:ext uri="{BB962C8B-B14F-4D97-AF65-F5344CB8AC3E}">
        <p14:creationId xmlns:p14="http://schemas.microsoft.com/office/powerpoint/2010/main" xmlns="" val="2456497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getty.edu/art/collections/images/l/00012401.jpg"/>
          <p:cNvPicPr>
            <a:picLocks noChangeAspect="1" noChangeArrowheads="1"/>
          </p:cNvPicPr>
          <p:nvPr/>
        </p:nvPicPr>
        <p:blipFill>
          <a:blip r:embed="rId3" cstate="print"/>
          <a:srcRect l="8910" t="12276" r="1995" b="7928"/>
          <a:stretch>
            <a:fillRect/>
          </a:stretch>
        </p:blipFill>
        <p:spPr bwMode="auto">
          <a:xfrm>
            <a:off x="7162800" y="152400"/>
            <a:ext cx="1676400" cy="2179320"/>
          </a:xfrm>
          <a:prstGeom prst="rect">
            <a:avLst/>
          </a:prstGeom>
          <a:noFill/>
        </p:spPr>
      </p:pic>
      <p:sp>
        <p:nvSpPr>
          <p:cNvPr id="2" name="Title 1"/>
          <p:cNvSpPr>
            <a:spLocks noGrp="1"/>
          </p:cNvSpPr>
          <p:nvPr>
            <p:ph type="title"/>
          </p:nvPr>
        </p:nvSpPr>
        <p:spPr>
          <a:xfrm>
            <a:off x="1371600" y="304800"/>
            <a:ext cx="4953000" cy="1143000"/>
          </a:xfrm>
        </p:spPr>
        <p:txBody>
          <a:bodyPr/>
          <a:lstStyle/>
          <a:p>
            <a:r>
              <a:rPr lang="en-US" b="1" i="1" dirty="0" smtClean="0"/>
              <a:t>Pygmalion</a:t>
            </a:r>
            <a:endParaRPr lang="en-US" b="1" i="1" dirty="0"/>
          </a:p>
        </p:txBody>
      </p:sp>
      <p:sp>
        <p:nvSpPr>
          <p:cNvPr id="3" name="Content Placeholder 2"/>
          <p:cNvSpPr>
            <a:spLocks noGrp="1"/>
          </p:cNvSpPr>
          <p:nvPr>
            <p:ph idx="1"/>
          </p:nvPr>
        </p:nvSpPr>
        <p:spPr>
          <a:xfrm>
            <a:off x="685800" y="1905000"/>
            <a:ext cx="7391400" cy="5638800"/>
          </a:xfrm>
        </p:spPr>
        <p:txBody>
          <a:bodyPr>
            <a:normAutofit/>
          </a:bodyPr>
          <a:lstStyle/>
          <a:p>
            <a:pPr lvl="1"/>
            <a:r>
              <a:rPr lang="en-US" sz="2400" b="1" dirty="0" smtClean="0"/>
              <a:t>1</a:t>
            </a:r>
            <a:r>
              <a:rPr lang="en-US" sz="2400" b="1" dirty="0" smtClean="0"/>
              <a:t>) Pygmalion is based on ______________ where _________ carves ________ the perfect woman named ____________. This made ________ very mad. ______ makes __________ a real girl and everyone lives happily ever after. </a:t>
            </a:r>
          </a:p>
          <a:p>
            <a:pPr lvl="1"/>
            <a:r>
              <a:rPr lang="en-US" sz="2400" b="1" dirty="0" smtClean="0"/>
              <a:t>2) In G.B. Shaw’s </a:t>
            </a:r>
            <a:r>
              <a:rPr lang="en-US" sz="2400" b="1" i="1" dirty="0" smtClean="0"/>
              <a:t>Pygmalion</a:t>
            </a:r>
            <a:r>
              <a:rPr lang="en-US" sz="2400" b="1" dirty="0" smtClean="0"/>
              <a:t>, _________ makes a bet with his friend where he will turn a _________ into a _________. He will accomplish this by changing how __________. </a:t>
            </a:r>
          </a:p>
          <a:p>
            <a:pPr lvl="1"/>
            <a:r>
              <a:rPr lang="en-US" sz="2400" b="1" dirty="0" smtClean="0"/>
              <a:t>3) How does this play differ from the myth?</a:t>
            </a:r>
          </a:p>
          <a:p>
            <a:pPr lvl="1"/>
            <a:r>
              <a:rPr lang="en-US" sz="1600" b="1" dirty="0">
                <a:solidFill>
                  <a:schemeClr val="accent6">
                    <a:lumMod val="75000"/>
                  </a:schemeClr>
                </a:solidFill>
                <a:sym typeface="Wingdings" pitchFamily="2" charset="2"/>
                <a:hlinkClick r:id="rId4"/>
              </a:rPr>
              <a:t>http://www.youtube.com/watch?v=zDEdd5Moffc</a:t>
            </a:r>
            <a:r>
              <a:rPr lang="en-US" sz="1600" b="1" dirty="0">
                <a:solidFill>
                  <a:schemeClr val="accent6">
                    <a:lumMod val="75000"/>
                  </a:schemeClr>
                </a:solidFill>
                <a:sym typeface="Wingdings" pitchFamily="2" charset="2"/>
              </a:rPr>
              <a:t> </a:t>
            </a:r>
          </a:p>
          <a:p>
            <a:pPr lvl="1"/>
            <a:endParaRPr lang="en-US" sz="2400" b="1" dirty="0"/>
          </a:p>
        </p:txBody>
      </p:sp>
      <p:pic>
        <p:nvPicPr>
          <p:cNvPr id="5" name="Picture 1" descr="C:\Users\Lornadoone\AppData\Local\Microsoft\Windows\Temporary Internet Files\Content.IE5\H2NR19Z0\MC900089034[1].wmf"/>
          <p:cNvPicPr>
            <a:picLocks noChangeAspect="1" noChangeArrowheads="1"/>
          </p:cNvPicPr>
          <p:nvPr/>
        </p:nvPicPr>
        <p:blipFill>
          <a:blip r:embed="rId5" cstate="print"/>
          <a:srcRect/>
          <a:stretch>
            <a:fillRect/>
          </a:stretch>
        </p:blipFill>
        <p:spPr bwMode="auto">
          <a:xfrm>
            <a:off x="5029200" y="228600"/>
            <a:ext cx="1833076" cy="1600200"/>
          </a:xfrm>
          <a:prstGeom prst="rect">
            <a:avLst/>
          </a:prstGeom>
          <a:noFill/>
        </p:spPr>
      </p:pic>
    </p:spTree>
    <p:extLst>
      <p:ext uri="{BB962C8B-B14F-4D97-AF65-F5344CB8AC3E}">
        <p14:creationId xmlns:p14="http://schemas.microsoft.com/office/powerpoint/2010/main" xmlns="" val="265001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00"/>
            <a:ext cx="7924800" cy="5105400"/>
          </a:xfrm>
        </p:spPr>
        <p:txBody>
          <a:bodyPr>
            <a:noAutofit/>
          </a:bodyPr>
          <a:lstStyle/>
          <a:p>
            <a:r>
              <a:rPr lang="en-US" sz="1700" b="1" dirty="0" smtClean="0"/>
              <a:t>Henry Higgins</a:t>
            </a:r>
          </a:p>
          <a:p>
            <a:pPr lvl="1"/>
            <a:r>
              <a:rPr lang="en-US" sz="1700" b="1" dirty="0" smtClean="0"/>
              <a:t>Professor of </a:t>
            </a:r>
            <a:r>
              <a:rPr lang="en-US" sz="1700" b="1" dirty="0" smtClean="0"/>
              <a:t>phonetics - States </a:t>
            </a:r>
            <a:r>
              <a:rPr lang="en-US" sz="1700" b="1" dirty="0" smtClean="0"/>
              <a:t>that he could pass Eliza off as a duchess instead of a poor flower girl by changing how she speaks</a:t>
            </a:r>
          </a:p>
          <a:p>
            <a:r>
              <a:rPr lang="en-US" sz="1700" b="1" dirty="0" smtClean="0"/>
              <a:t>Colonel Pickering</a:t>
            </a:r>
          </a:p>
          <a:p>
            <a:pPr lvl="1"/>
            <a:r>
              <a:rPr lang="en-US" sz="1700" b="1" dirty="0" smtClean="0"/>
              <a:t>Student of dialects who seals the bet with Higgins by paying for Eliza’s dialect lessons</a:t>
            </a:r>
          </a:p>
          <a:p>
            <a:r>
              <a:rPr lang="en-US" sz="1700" b="1" dirty="0" smtClean="0"/>
              <a:t>Eliza </a:t>
            </a:r>
            <a:r>
              <a:rPr lang="en-US" sz="1700" b="1" dirty="0" err="1" smtClean="0"/>
              <a:t>Dolittle</a:t>
            </a:r>
            <a:endParaRPr lang="en-US" sz="1700" b="1" dirty="0" smtClean="0"/>
          </a:p>
          <a:p>
            <a:pPr lvl="1"/>
            <a:r>
              <a:rPr lang="en-US" sz="1700" b="1" dirty="0" smtClean="0"/>
              <a:t>Poor flower girl who is forced to sell her flowers off of the streets due to her lack of proper speech and manners</a:t>
            </a:r>
          </a:p>
          <a:p>
            <a:r>
              <a:rPr lang="en-US" sz="1700" b="1" dirty="0" smtClean="0"/>
              <a:t>Mrs. Higgins</a:t>
            </a:r>
          </a:p>
          <a:p>
            <a:pPr lvl="1"/>
            <a:r>
              <a:rPr lang="en-US" sz="1700" b="1" dirty="0" smtClean="0"/>
              <a:t>Henry Higgins’ mother who is more prim and proper than her son</a:t>
            </a:r>
          </a:p>
          <a:p>
            <a:r>
              <a:rPr lang="en-US" sz="1700" b="1" dirty="0" smtClean="0"/>
              <a:t>Mrs. Pearce</a:t>
            </a:r>
          </a:p>
          <a:p>
            <a:pPr lvl="1"/>
            <a:r>
              <a:rPr lang="en-US" sz="1700" b="1" dirty="0" smtClean="0"/>
              <a:t>Mr. </a:t>
            </a:r>
            <a:r>
              <a:rPr lang="en-US" sz="1700" b="1" dirty="0" err="1" smtClean="0"/>
              <a:t>Higgin’s</a:t>
            </a:r>
            <a:r>
              <a:rPr lang="en-US" sz="1700" b="1" dirty="0" smtClean="0"/>
              <a:t> housekeeper. She is very aware of class distinctions</a:t>
            </a:r>
          </a:p>
          <a:p>
            <a:r>
              <a:rPr lang="en-US" sz="1700" b="1" dirty="0" smtClean="0"/>
              <a:t>Freddie</a:t>
            </a:r>
          </a:p>
          <a:p>
            <a:pPr lvl="1"/>
            <a:r>
              <a:rPr lang="en-US" sz="1700" b="1" dirty="0" smtClean="0"/>
              <a:t>Well to do young man who falls in love with the remade Eliza</a:t>
            </a:r>
          </a:p>
          <a:p>
            <a:r>
              <a:rPr lang="en-US" sz="1700" b="1" dirty="0" smtClean="0"/>
              <a:t>Narrator(s)</a:t>
            </a:r>
          </a:p>
          <a:p>
            <a:pPr lvl="1"/>
            <a:r>
              <a:rPr lang="en-US" sz="1700" b="1" dirty="0" smtClean="0"/>
              <a:t>Readers who will not only introduce Acts but highlight key events and provide conclusions for the scene. </a:t>
            </a:r>
          </a:p>
          <a:p>
            <a:pPr lvl="1">
              <a:buNone/>
            </a:pPr>
            <a:endParaRPr lang="en-US" sz="1700" b="1" dirty="0" smtClean="0"/>
          </a:p>
        </p:txBody>
      </p:sp>
      <p:sp>
        <p:nvSpPr>
          <p:cNvPr id="6" name="Title 1"/>
          <p:cNvSpPr>
            <a:spLocks noGrp="1"/>
          </p:cNvSpPr>
          <p:nvPr>
            <p:ph type="title"/>
          </p:nvPr>
        </p:nvSpPr>
        <p:spPr>
          <a:xfrm>
            <a:off x="1295400" y="0"/>
            <a:ext cx="4953000" cy="1143000"/>
          </a:xfrm>
        </p:spPr>
        <p:txBody>
          <a:bodyPr>
            <a:normAutofit fontScale="90000"/>
          </a:bodyPr>
          <a:lstStyle/>
          <a:p>
            <a:r>
              <a:rPr lang="en-US" b="1" i="1" dirty="0" smtClean="0"/>
              <a:t>Pygmalion - </a:t>
            </a:r>
            <a:r>
              <a:rPr lang="en-US" i="1" dirty="0" smtClean="0"/>
              <a:t>Characters</a:t>
            </a:r>
            <a:endParaRPr lang="en-US" i="1" dirty="0"/>
          </a:p>
        </p:txBody>
      </p:sp>
    </p:spTree>
    <p:extLst>
      <p:ext uri="{BB962C8B-B14F-4D97-AF65-F5344CB8AC3E}">
        <p14:creationId xmlns:p14="http://schemas.microsoft.com/office/powerpoint/2010/main" xmlns="" val="3543884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4876800"/>
            <a:ext cx="8229600" cy="1828800"/>
          </a:xfrm>
        </p:spPr>
        <p:txBody>
          <a:bodyPr>
            <a:normAutofit fontScale="92500" lnSpcReduction="10000"/>
          </a:bodyPr>
          <a:lstStyle/>
          <a:p>
            <a:r>
              <a:rPr lang="en-US" dirty="0" smtClean="0"/>
              <a:t>Class Requirements during Presentation:</a:t>
            </a:r>
          </a:p>
          <a:p>
            <a:pPr lvl="1"/>
            <a:r>
              <a:rPr lang="en-US" dirty="0" smtClean="0"/>
              <a:t>Identify the character who spoke these original lines. </a:t>
            </a:r>
          </a:p>
          <a:p>
            <a:pPr lvl="1"/>
            <a:r>
              <a:rPr lang="en-US" dirty="0" smtClean="0"/>
              <a:t>Identify stereotypes associated with the re-interpretation of the quote. </a:t>
            </a:r>
          </a:p>
        </p:txBody>
      </p:sp>
      <p:sp>
        <p:nvSpPr>
          <p:cNvPr id="4" name="Content Placeholder 2"/>
          <p:cNvSpPr txBox="1">
            <a:spLocks/>
          </p:cNvSpPr>
          <p:nvPr/>
        </p:nvSpPr>
        <p:spPr>
          <a:xfrm>
            <a:off x="1143000" y="3276600"/>
            <a:ext cx="8229600" cy="2514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Presentation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You will present  the original quote and the translation to the class. </a:t>
            </a:r>
          </a:p>
        </p:txBody>
      </p:sp>
      <p:sp>
        <p:nvSpPr>
          <p:cNvPr id="5" name="Content Placeholder 2"/>
          <p:cNvSpPr txBox="1">
            <a:spLocks/>
          </p:cNvSpPr>
          <p:nvPr/>
        </p:nvSpPr>
        <p:spPr>
          <a:xfrm>
            <a:off x="1143000" y="914400"/>
            <a:ext cx="7772400" cy="5867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Assignment: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Translate a selection of quotes from Pygmalion for an audience of teenagers today by altering diction, syntax, and style, but maintaining Shaw’s plot and meaning. </a:t>
            </a:r>
          </a:p>
        </p:txBody>
      </p:sp>
      <p:sp>
        <p:nvSpPr>
          <p:cNvPr id="7" name="Title 1"/>
          <p:cNvSpPr>
            <a:spLocks noGrp="1"/>
          </p:cNvSpPr>
          <p:nvPr>
            <p:ph type="title"/>
          </p:nvPr>
        </p:nvSpPr>
        <p:spPr>
          <a:xfrm>
            <a:off x="1295400" y="0"/>
            <a:ext cx="4953000" cy="1143000"/>
          </a:xfrm>
        </p:spPr>
        <p:txBody>
          <a:bodyPr>
            <a:normAutofit fontScale="90000"/>
          </a:bodyPr>
          <a:lstStyle/>
          <a:p>
            <a:r>
              <a:rPr lang="en-US" b="1" i="1" dirty="0" smtClean="0"/>
              <a:t>Pygmalion - </a:t>
            </a:r>
            <a:r>
              <a:rPr lang="en-US" i="1" dirty="0" smtClean="0"/>
              <a:t>Language</a:t>
            </a:r>
            <a:endParaRPr lang="en-US" i="1" dirty="0"/>
          </a:p>
        </p:txBody>
      </p:sp>
    </p:spTree>
    <p:extLst>
      <p:ext uri="{BB962C8B-B14F-4D97-AF65-F5344CB8AC3E}">
        <p14:creationId xmlns:p14="http://schemas.microsoft.com/office/powerpoint/2010/main" xmlns="" val="1224298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karenswhimsy.com/public-domain-images/victorian-era-clothing/images/victorian-era-clothing-4.jpg"/>
          <p:cNvPicPr>
            <a:picLocks noChangeAspect="1" noChangeArrowheads="1"/>
          </p:cNvPicPr>
          <p:nvPr/>
        </p:nvPicPr>
        <p:blipFill>
          <a:blip r:embed="rId3" cstate="print"/>
          <a:srcRect/>
          <a:stretch>
            <a:fillRect/>
          </a:stretch>
        </p:blipFill>
        <p:spPr bwMode="auto">
          <a:xfrm>
            <a:off x="7577444" y="990600"/>
            <a:ext cx="1358848" cy="2209800"/>
          </a:xfrm>
          <a:prstGeom prst="rect">
            <a:avLst/>
          </a:prstGeom>
          <a:noFill/>
        </p:spPr>
      </p:pic>
      <p:sp>
        <p:nvSpPr>
          <p:cNvPr id="2" name="Title 1"/>
          <p:cNvSpPr>
            <a:spLocks noGrp="1"/>
          </p:cNvSpPr>
          <p:nvPr>
            <p:ph type="title"/>
          </p:nvPr>
        </p:nvSpPr>
        <p:spPr>
          <a:xfrm>
            <a:off x="228600" y="274638"/>
            <a:ext cx="8915400" cy="1143000"/>
          </a:xfrm>
        </p:spPr>
        <p:txBody>
          <a:bodyPr>
            <a:noAutofit/>
          </a:bodyPr>
          <a:lstStyle/>
          <a:p>
            <a:r>
              <a:rPr lang="en-US" sz="2800" b="1" u="sng" dirty="0" smtClean="0"/>
              <a:t>Evaluation</a:t>
            </a:r>
            <a:r>
              <a:rPr lang="en-US" sz="2800" b="1" dirty="0" smtClean="0"/>
              <a:t>:</a:t>
            </a:r>
            <a:br>
              <a:rPr lang="en-US" sz="2800" b="1" dirty="0" smtClean="0"/>
            </a:br>
            <a:r>
              <a:rPr lang="en-US" sz="2800" b="1" i="1" dirty="0" smtClean="0"/>
              <a:t>A Doll’s House, Pygmalion</a:t>
            </a:r>
            <a:r>
              <a:rPr lang="en-US" sz="2800" b="1" dirty="0" smtClean="0"/>
              <a:t>, and Women’s Rights in a Victorian Society</a:t>
            </a:r>
            <a:endParaRPr lang="en-US" sz="2800" b="1" dirty="0"/>
          </a:p>
        </p:txBody>
      </p:sp>
      <p:sp>
        <p:nvSpPr>
          <p:cNvPr id="3" name="Content Placeholder 2"/>
          <p:cNvSpPr>
            <a:spLocks noGrp="1"/>
          </p:cNvSpPr>
          <p:nvPr>
            <p:ph idx="1"/>
          </p:nvPr>
        </p:nvSpPr>
        <p:spPr>
          <a:xfrm>
            <a:off x="609600" y="1676400"/>
            <a:ext cx="7315200" cy="4876800"/>
          </a:xfrm>
        </p:spPr>
        <p:txBody>
          <a:bodyPr>
            <a:normAutofit fontScale="70000" lnSpcReduction="20000"/>
          </a:bodyPr>
          <a:lstStyle/>
          <a:p>
            <a:pPr marL="0" indent="0">
              <a:buNone/>
            </a:pPr>
            <a:r>
              <a:rPr lang="en-US" b="1" dirty="0" smtClean="0"/>
              <a:t>In </a:t>
            </a:r>
            <a:r>
              <a:rPr lang="en-US" b="1" i="1" dirty="0" smtClean="0"/>
              <a:t>Pygmalion</a:t>
            </a:r>
            <a:r>
              <a:rPr lang="en-US" b="1" dirty="0" smtClean="0"/>
              <a:t>, a character states, </a:t>
            </a:r>
            <a:r>
              <a:rPr lang="en-US" b="1" dirty="0" smtClean="0">
                <a:solidFill>
                  <a:srgbClr val="FF0000"/>
                </a:solidFill>
              </a:rPr>
              <a:t>“You certainly are a pretty pair of babies, playing with your live doll.” (Act Three)</a:t>
            </a:r>
          </a:p>
          <a:p>
            <a:r>
              <a:rPr lang="en-US" b="1" dirty="0" smtClean="0"/>
              <a:t>1) Explain how this statement supports gender roles in a Victorian society.</a:t>
            </a:r>
          </a:p>
          <a:p>
            <a:pPr lvl="1"/>
            <a:r>
              <a:rPr lang="en-US" b="1" dirty="0" smtClean="0"/>
              <a:t>Use the following quote to help you justify your statement: </a:t>
            </a:r>
          </a:p>
          <a:p>
            <a:pPr lvl="1"/>
            <a:r>
              <a:rPr lang="en-US" b="1" dirty="0" smtClean="0"/>
              <a:t>“Traditionally</a:t>
            </a:r>
            <a:r>
              <a:rPr lang="en-US" b="1" dirty="0"/>
              <a:t>, women were defined physically and intellectually as the 'weaker' sex, in all ways subordinate to male authority. In private life women were subject to fathers, husbands, brothers even adult sons. Publicly, men dominated all decision-making in political, legal and economic affairs.”</a:t>
            </a:r>
            <a:endParaRPr lang="en-US" b="1" dirty="0" smtClean="0"/>
          </a:p>
          <a:p>
            <a:r>
              <a:rPr lang="en-US" b="1" dirty="0" smtClean="0"/>
              <a:t>2) Explain how both Nora and Eliza defy the quote above stating information you learned from the plays. </a:t>
            </a:r>
          </a:p>
        </p:txBody>
      </p:sp>
    </p:spTree>
    <p:extLst>
      <p:ext uri="{BB962C8B-B14F-4D97-AF65-F5344CB8AC3E}">
        <p14:creationId xmlns:p14="http://schemas.microsoft.com/office/powerpoint/2010/main" xmlns="" val="2877608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010400" cy="1143000"/>
          </a:xfrm>
        </p:spPr>
        <p:txBody>
          <a:bodyPr>
            <a:normAutofit fontScale="90000"/>
          </a:bodyPr>
          <a:lstStyle/>
          <a:p>
            <a:r>
              <a:rPr lang="en-US" sz="3600" b="1" dirty="0" smtClean="0"/>
              <a:t>Reader’s Theater</a:t>
            </a:r>
            <a:br>
              <a:rPr lang="en-US" sz="3600" b="1" dirty="0" smtClean="0"/>
            </a:br>
            <a:r>
              <a:rPr lang="en-US" sz="2800" b="1" dirty="0" smtClean="0"/>
              <a:t>Why does </a:t>
            </a:r>
            <a:r>
              <a:rPr lang="en-US" sz="2800" b="1" i="1" dirty="0" smtClean="0"/>
              <a:t>Pygmalion</a:t>
            </a:r>
            <a:r>
              <a:rPr lang="en-US" sz="2800" b="1" dirty="0" smtClean="0"/>
              <a:t> still impact us today?</a:t>
            </a:r>
            <a:endParaRPr lang="en-US" sz="2800" b="1" dirty="0"/>
          </a:p>
        </p:txBody>
      </p:sp>
      <p:sp>
        <p:nvSpPr>
          <p:cNvPr id="3" name="Content Placeholder 2"/>
          <p:cNvSpPr>
            <a:spLocks noGrp="1"/>
          </p:cNvSpPr>
          <p:nvPr>
            <p:ph idx="1"/>
          </p:nvPr>
        </p:nvSpPr>
        <p:spPr>
          <a:xfrm>
            <a:off x="609600" y="1447800"/>
            <a:ext cx="8610600" cy="5105400"/>
          </a:xfrm>
        </p:spPr>
        <p:txBody>
          <a:bodyPr>
            <a:normAutofit fontScale="77500" lnSpcReduction="20000"/>
          </a:bodyPr>
          <a:lstStyle/>
          <a:p>
            <a:r>
              <a:rPr lang="en-US" sz="2800" b="1" dirty="0" smtClean="0"/>
              <a:t>Objective: </a:t>
            </a:r>
          </a:p>
          <a:p>
            <a:pPr lvl="1"/>
            <a:r>
              <a:rPr lang="en-US" sz="2400" b="1" dirty="0" smtClean="0"/>
              <a:t>Demonstrate your knowledge of the impact of Pygmalion on Victorian and Contemporary society</a:t>
            </a:r>
          </a:p>
          <a:p>
            <a:r>
              <a:rPr lang="en-US" sz="2800" b="1" dirty="0" smtClean="0"/>
              <a:t>Assignment:</a:t>
            </a:r>
          </a:p>
          <a:p>
            <a:pPr lvl="1"/>
            <a:r>
              <a:rPr lang="en-US" sz="2400" b="1" dirty="0" smtClean="0"/>
              <a:t>You will be divided into groups where you will complete a reader’s theater over Pygmalion</a:t>
            </a:r>
          </a:p>
          <a:p>
            <a:pPr lvl="2"/>
            <a:r>
              <a:rPr lang="en-US" sz="2000" b="1" dirty="0" smtClean="0"/>
              <a:t>When in your groups, select your role (Henry Higgins, Eliza, etc.)</a:t>
            </a:r>
          </a:p>
          <a:p>
            <a:pPr lvl="2"/>
            <a:r>
              <a:rPr lang="en-US" sz="2000" b="1" dirty="0" smtClean="0"/>
              <a:t>Answer the questions about your Act on your Learning Guide </a:t>
            </a:r>
          </a:p>
          <a:p>
            <a:r>
              <a:rPr lang="en-US" sz="2800" b="1" dirty="0" smtClean="0"/>
              <a:t>Time Allotment: </a:t>
            </a:r>
          </a:p>
          <a:p>
            <a:pPr lvl="1"/>
            <a:r>
              <a:rPr lang="en-US" sz="2400" b="1" dirty="0" smtClean="0"/>
              <a:t>10 minutes to read through your script</a:t>
            </a:r>
          </a:p>
          <a:p>
            <a:r>
              <a:rPr lang="en-US" sz="2800" b="1" dirty="0" smtClean="0"/>
              <a:t>Presentation Format: </a:t>
            </a:r>
          </a:p>
          <a:p>
            <a:pPr lvl="1"/>
            <a:r>
              <a:rPr lang="en-US" sz="2000" b="1" dirty="0" smtClean="0"/>
              <a:t>Acts will be performed in order. As soon as Act One is complete, Act Two will present, and so on.</a:t>
            </a:r>
          </a:p>
          <a:p>
            <a:r>
              <a:rPr lang="en-US" sz="2800" b="1" dirty="0" smtClean="0"/>
              <a:t>Audience Requirements: </a:t>
            </a:r>
          </a:p>
          <a:p>
            <a:pPr lvl="1"/>
            <a:r>
              <a:rPr lang="en-US" sz="2400" b="1" dirty="0" smtClean="0"/>
              <a:t>No talking while another group is presenting.</a:t>
            </a:r>
          </a:p>
          <a:p>
            <a:pPr lvl="1"/>
            <a:r>
              <a:rPr lang="en-US" sz="2400" b="1" dirty="0" smtClean="0"/>
              <a:t>Answer the questions about each Act as the Acts are being presented. </a:t>
            </a:r>
          </a:p>
          <a:p>
            <a:pPr lvl="1">
              <a:buNone/>
            </a:pPr>
            <a:endParaRPr lang="en-US" sz="2000" b="1" dirty="0" smtClean="0"/>
          </a:p>
        </p:txBody>
      </p:sp>
      <p:pic>
        <p:nvPicPr>
          <p:cNvPr id="17409" name="Picture 1" descr="C:\Users\Lornadoone\AppData\Local\Microsoft\Windows\Temporary Internet Files\Content.IE5\H2NR19Z0\MC900089034[1].wmf"/>
          <p:cNvPicPr>
            <a:picLocks noChangeAspect="1" noChangeArrowheads="1"/>
          </p:cNvPicPr>
          <p:nvPr/>
        </p:nvPicPr>
        <p:blipFill>
          <a:blip r:embed="rId3" cstate="print"/>
          <a:srcRect/>
          <a:stretch>
            <a:fillRect/>
          </a:stretch>
        </p:blipFill>
        <p:spPr bwMode="auto">
          <a:xfrm>
            <a:off x="7010400" y="228600"/>
            <a:ext cx="1792224" cy="1564538"/>
          </a:xfrm>
          <a:prstGeom prst="rect">
            <a:avLst/>
          </a:prstGeom>
          <a:noFill/>
        </p:spPr>
      </p:pic>
    </p:spTree>
    <p:extLst>
      <p:ext uri="{BB962C8B-B14F-4D97-AF65-F5344CB8AC3E}">
        <p14:creationId xmlns:p14="http://schemas.microsoft.com/office/powerpoint/2010/main" xmlns="" val="662044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karenswhimsy.com/public-domain-images/victorian-era-clothing/images/victorian-era-clothing-4.jpg"/>
          <p:cNvPicPr>
            <a:picLocks noChangeAspect="1" noChangeArrowheads="1"/>
          </p:cNvPicPr>
          <p:nvPr/>
        </p:nvPicPr>
        <p:blipFill>
          <a:blip r:embed="rId3" cstate="print"/>
          <a:srcRect/>
          <a:stretch>
            <a:fillRect/>
          </a:stretch>
        </p:blipFill>
        <p:spPr bwMode="auto">
          <a:xfrm>
            <a:off x="7086600" y="352518"/>
            <a:ext cx="1524000" cy="2478375"/>
          </a:xfrm>
          <a:prstGeom prst="rect">
            <a:avLst/>
          </a:prstGeom>
          <a:noFill/>
        </p:spPr>
      </p:pic>
      <p:sp>
        <p:nvSpPr>
          <p:cNvPr id="3" name="TextBox 2"/>
          <p:cNvSpPr txBox="1"/>
          <p:nvPr/>
        </p:nvSpPr>
        <p:spPr>
          <a:xfrm>
            <a:off x="1295400" y="917912"/>
            <a:ext cx="7620000" cy="6186309"/>
          </a:xfrm>
          <a:prstGeom prst="rect">
            <a:avLst/>
          </a:prstGeom>
          <a:noFill/>
        </p:spPr>
        <p:txBody>
          <a:bodyPr wrap="square" rtlCol="0">
            <a:spAutoFit/>
          </a:bodyPr>
          <a:lstStyle/>
          <a:p>
            <a:pPr>
              <a:buFont typeface="Arial" pitchFamily="34" charset="0"/>
              <a:buChar char="•"/>
            </a:pPr>
            <a:r>
              <a:rPr lang="en-US" sz="2200" b="1" dirty="0" smtClean="0">
                <a:solidFill>
                  <a:schemeClr val="bg2">
                    <a:lumMod val="10000"/>
                  </a:schemeClr>
                </a:solidFill>
              </a:rPr>
              <a:t> There is significant </a:t>
            </a:r>
            <a:r>
              <a:rPr lang="en-US" sz="2200" b="1" u="sng" dirty="0" smtClean="0">
                <a:solidFill>
                  <a:schemeClr val="bg2">
                    <a:lumMod val="10000"/>
                  </a:schemeClr>
                </a:solidFill>
              </a:rPr>
              <a:t>character development</a:t>
            </a:r>
          </a:p>
          <a:p>
            <a:pPr lvl="1">
              <a:buFont typeface="Arial" pitchFamily="34" charset="0"/>
              <a:buChar char="•"/>
            </a:pPr>
            <a:r>
              <a:rPr lang="en-US" sz="2200" b="1" dirty="0" smtClean="0">
                <a:solidFill>
                  <a:schemeClr val="bg2">
                    <a:lumMod val="10000"/>
                  </a:schemeClr>
                </a:solidFill>
              </a:rPr>
              <a:t> </a:t>
            </a:r>
            <a:r>
              <a:rPr lang="en-US" sz="2200" b="1" u="sng" dirty="0" smtClean="0">
                <a:solidFill>
                  <a:schemeClr val="bg2">
                    <a:lumMod val="10000"/>
                  </a:schemeClr>
                </a:solidFill>
              </a:rPr>
              <a:t>Dialogue</a:t>
            </a:r>
          </a:p>
          <a:p>
            <a:pPr lvl="1">
              <a:buFont typeface="Arial" pitchFamily="34" charset="0"/>
              <a:buChar char="•"/>
            </a:pPr>
            <a:r>
              <a:rPr lang="en-US" sz="2200" b="1" u="sng" dirty="0" smtClean="0">
                <a:solidFill>
                  <a:schemeClr val="bg2">
                    <a:lumMod val="10000"/>
                  </a:schemeClr>
                </a:solidFill>
              </a:rPr>
              <a:t>Foreshadowing</a:t>
            </a:r>
          </a:p>
          <a:p>
            <a:pPr>
              <a:buFont typeface="Arial" pitchFamily="34" charset="0"/>
              <a:buChar char="•"/>
            </a:pPr>
            <a:endParaRPr lang="en-US" sz="1600" b="1" u="sng" dirty="0" smtClean="0">
              <a:solidFill>
                <a:schemeClr val="bg2">
                  <a:lumMod val="10000"/>
                </a:schemeClr>
              </a:solidFill>
            </a:endParaRPr>
          </a:p>
          <a:p>
            <a:pPr>
              <a:buFont typeface="Arial" pitchFamily="34" charset="0"/>
              <a:buChar char="•"/>
            </a:pPr>
            <a:r>
              <a:rPr lang="en-US" sz="2200" b="1" u="sng" dirty="0" smtClean="0">
                <a:solidFill>
                  <a:schemeClr val="bg2">
                    <a:lumMod val="10000"/>
                  </a:schemeClr>
                </a:solidFill>
              </a:rPr>
              <a:t>Cause-and-Effect Structure</a:t>
            </a:r>
          </a:p>
          <a:p>
            <a:pPr lvl="1">
              <a:buFont typeface="Arial" pitchFamily="34" charset="0"/>
              <a:buChar char="•"/>
            </a:pPr>
            <a:r>
              <a:rPr lang="en-US" sz="2200" b="1" dirty="0" smtClean="0">
                <a:solidFill>
                  <a:schemeClr val="bg2">
                    <a:lumMod val="10000"/>
                  </a:schemeClr>
                </a:solidFill>
              </a:rPr>
              <a:t>sometimes even seemed “</a:t>
            </a:r>
            <a:r>
              <a:rPr lang="en-US" sz="2200" b="1" dirty="0" err="1" smtClean="0">
                <a:solidFill>
                  <a:schemeClr val="bg2">
                    <a:lumMod val="10000"/>
                  </a:schemeClr>
                </a:solidFill>
              </a:rPr>
              <a:t>plotless</a:t>
            </a:r>
            <a:r>
              <a:rPr lang="en-US" sz="2200" b="1" dirty="0" smtClean="0">
                <a:solidFill>
                  <a:schemeClr val="bg2">
                    <a:lumMod val="10000"/>
                  </a:schemeClr>
                </a:solidFill>
              </a:rPr>
              <a:t>”</a:t>
            </a:r>
          </a:p>
          <a:p>
            <a:pPr lvl="1">
              <a:buFont typeface="Arial" pitchFamily="34" charset="0"/>
              <a:buChar char="•"/>
            </a:pPr>
            <a:r>
              <a:rPr lang="en-US" sz="2200" b="1" u="sng" dirty="0" smtClean="0">
                <a:solidFill>
                  <a:schemeClr val="bg2">
                    <a:lumMod val="10000"/>
                  </a:schemeClr>
                </a:solidFill>
              </a:rPr>
              <a:t>no real story but only a focus on the characters. </a:t>
            </a:r>
            <a:endParaRPr lang="en-US" sz="2200" b="1" dirty="0" smtClean="0">
              <a:solidFill>
                <a:schemeClr val="bg2">
                  <a:lumMod val="10000"/>
                </a:schemeClr>
              </a:solidFill>
            </a:endParaRPr>
          </a:p>
          <a:p>
            <a:pPr lvl="2">
              <a:buFont typeface="Arial" pitchFamily="34" charset="0"/>
              <a:buChar char="•"/>
            </a:pPr>
            <a:r>
              <a:rPr lang="en-US" sz="2200" b="1" dirty="0" smtClean="0">
                <a:solidFill>
                  <a:schemeClr val="bg2">
                    <a:lumMod val="10000"/>
                  </a:schemeClr>
                </a:solidFill>
              </a:rPr>
              <a:t>Characters finally seen as individuals with props that give information on the character</a:t>
            </a:r>
          </a:p>
          <a:p>
            <a:pPr>
              <a:buFont typeface="Arial" pitchFamily="34" charset="0"/>
              <a:buChar char="•"/>
            </a:pPr>
            <a:endParaRPr lang="en-US" sz="1600" b="1" dirty="0" smtClean="0">
              <a:solidFill>
                <a:schemeClr val="bg2">
                  <a:lumMod val="10000"/>
                </a:schemeClr>
              </a:solidFill>
            </a:endParaRPr>
          </a:p>
          <a:p>
            <a:pPr>
              <a:buFont typeface="Arial" pitchFamily="34" charset="0"/>
              <a:buChar char="•"/>
            </a:pPr>
            <a:r>
              <a:rPr lang="en-US" sz="2200" b="1" dirty="0" smtClean="0">
                <a:solidFill>
                  <a:schemeClr val="bg2">
                    <a:lumMod val="10000"/>
                  </a:schemeClr>
                </a:solidFill>
              </a:rPr>
              <a:t> Subjects:</a:t>
            </a:r>
          </a:p>
          <a:p>
            <a:pPr lvl="1">
              <a:buFont typeface="Arial" pitchFamily="34" charset="0"/>
              <a:buChar char="•"/>
            </a:pPr>
            <a:r>
              <a:rPr lang="en-US" sz="2200" b="1" u="sng" dirty="0" smtClean="0">
                <a:solidFill>
                  <a:schemeClr val="bg2">
                    <a:lumMod val="10000"/>
                  </a:schemeClr>
                </a:solidFill>
              </a:rPr>
              <a:t>Dismal</a:t>
            </a:r>
          </a:p>
          <a:p>
            <a:pPr lvl="1">
              <a:buFont typeface="Arial" pitchFamily="34" charset="0"/>
              <a:buChar char="•"/>
            </a:pPr>
            <a:r>
              <a:rPr lang="en-US" sz="2200" b="1" u="sng" dirty="0" smtClean="0">
                <a:solidFill>
                  <a:schemeClr val="bg2">
                    <a:lumMod val="10000"/>
                  </a:schemeClr>
                </a:solidFill>
              </a:rPr>
              <a:t>Controversial topics </a:t>
            </a:r>
          </a:p>
          <a:p>
            <a:pPr lvl="2">
              <a:buFont typeface="Arial" pitchFamily="34" charset="0"/>
              <a:buChar char="•"/>
            </a:pPr>
            <a:r>
              <a:rPr lang="en-US" sz="2200" b="1" dirty="0" smtClean="0">
                <a:solidFill>
                  <a:schemeClr val="bg2">
                    <a:lumMod val="10000"/>
                  </a:schemeClr>
                </a:solidFill>
              </a:rPr>
              <a:t>topics which Victorian society attempted to conceal. </a:t>
            </a:r>
          </a:p>
          <a:p>
            <a:pPr lvl="2">
              <a:buFont typeface="Arial" pitchFamily="34" charset="0"/>
              <a:buChar char="•"/>
            </a:pPr>
            <a:r>
              <a:rPr lang="en-US" sz="2200" b="1" dirty="0" smtClean="0">
                <a:solidFill>
                  <a:schemeClr val="bg2">
                    <a:lumMod val="10000"/>
                  </a:schemeClr>
                </a:solidFill>
              </a:rPr>
              <a:t>The plays you will study </a:t>
            </a:r>
            <a:r>
              <a:rPr lang="en-US" sz="2200" b="1" u="sng" dirty="0" smtClean="0">
                <a:solidFill>
                  <a:schemeClr val="bg2">
                    <a:lumMod val="10000"/>
                  </a:schemeClr>
                </a:solidFill>
              </a:rPr>
              <a:t>confront and redefine Victorian gender roles. </a:t>
            </a:r>
          </a:p>
          <a:p>
            <a:pPr>
              <a:buFont typeface="Arial" pitchFamily="34" charset="0"/>
              <a:buChar char="•"/>
            </a:pPr>
            <a:endParaRPr lang="en-US" sz="2200" b="1" dirty="0" smtClean="0">
              <a:solidFill>
                <a:schemeClr val="accent6">
                  <a:lumMod val="75000"/>
                </a:schemeClr>
              </a:solidFill>
            </a:endParaRPr>
          </a:p>
        </p:txBody>
      </p:sp>
      <p:sp>
        <p:nvSpPr>
          <p:cNvPr id="6" name="Title 1"/>
          <p:cNvSpPr txBox="1">
            <a:spLocks/>
          </p:cNvSpPr>
          <p:nvPr/>
        </p:nvSpPr>
        <p:spPr>
          <a:xfrm>
            <a:off x="1219200" y="152400"/>
            <a:ext cx="8229600" cy="1143000"/>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b="1" dirty="0" smtClean="0">
                <a:solidFill>
                  <a:schemeClr val="bg2">
                    <a:lumMod val="10000"/>
                  </a:schemeClr>
                </a:solidFill>
              </a:rPr>
              <a:t>Realism Theater</a:t>
            </a:r>
            <a:endParaRPr lang="en-US" b="1" dirty="0">
              <a:solidFill>
                <a:schemeClr val="bg2">
                  <a:lumMod val="1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66800"/>
            <a:ext cx="7928920" cy="5715000"/>
          </a:xfrm>
        </p:spPr>
        <p:txBody>
          <a:bodyPr>
            <a:normAutofit/>
          </a:bodyPr>
          <a:lstStyle/>
          <a:p>
            <a:pPr lvl="1">
              <a:buFont typeface="Arial" pitchFamily="34" charset="0"/>
              <a:buChar char="•"/>
            </a:pPr>
            <a:r>
              <a:rPr lang="en-US" sz="2400" b="1" u="sng" dirty="0" smtClean="0">
                <a:solidFill>
                  <a:schemeClr val="bg2">
                    <a:lumMod val="10000"/>
                  </a:schemeClr>
                </a:solidFill>
              </a:rPr>
              <a:t>Theme </a:t>
            </a:r>
            <a:r>
              <a:rPr lang="en-US" sz="2400" b="1" u="sng" dirty="0" smtClean="0">
                <a:solidFill>
                  <a:schemeClr val="bg2">
                    <a:lumMod val="10000"/>
                  </a:schemeClr>
                </a:solidFill>
              </a:rPr>
              <a:t>One</a:t>
            </a:r>
            <a:r>
              <a:rPr lang="en-US" sz="2400" b="1" dirty="0" smtClean="0">
                <a:solidFill>
                  <a:schemeClr val="bg2">
                    <a:lumMod val="10000"/>
                  </a:schemeClr>
                </a:solidFill>
              </a:rPr>
              <a:t>: </a:t>
            </a:r>
          </a:p>
          <a:p>
            <a:pPr lvl="2">
              <a:buFont typeface="Arial" pitchFamily="34" charset="0"/>
              <a:buChar char="•"/>
            </a:pPr>
            <a:r>
              <a:rPr lang="en-US" b="1" u="sng" dirty="0" smtClean="0">
                <a:solidFill>
                  <a:schemeClr val="bg2">
                    <a:lumMod val="10000"/>
                  </a:schemeClr>
                </a:solidFill>
              </a:rPr>
              <a:t>Direct observation of human behavior </a:t>
            </a:r>
            <a:r>
              <a:rPr lang="en-US" b="1" dirty="0" smtClean="0">
                <a:solidFill>
                  <a:schemeClr val="bg2">
                    <a:lumMod val="10000"/>
                  </a:schemeClr>
                </a:solidFill>
              </a:rPr>
              <a:t>and it was to deal with </a:t>
            </a:r>
            <a:r>
              <a:rPr lang="en-US" b="1" u="sng" dirty="0" smtClean="0">
                <a:solidFill>
                  <a:schemeClr val="bg2">
                    <a:lumMod val="10000"/>
                  </a:schemeClr>
                </a:solidFill>
              </a:rPr>
              <a:t>everyday life and problems as subjects and themes</a:t>
            </a:r>
            <a:r>
              <a:rPr lang="en-US" b="1" dirty="0" smtClean="0">
                <a:solidFill>
                  <a:schemeClr val="accent6">
                    <a:lumMod val="75000"/>
                  </a:schemeClr>
                </a:solidFill>
              </a:rPr>
              <a:t>.</a:t>
            </a:r>
          </a:p>
          <a:p>
            <a:pPr lvl="2">
              <a:buNone/>
            </a:pPr>
            <a:endParaRPr lang="en-US" sz="1600" b="1" dirty="0" smtClean="0">
              <a:solidFill>
                <a:schemeClr val="accent6">
                  <a:lumMod val="75000"/>
                </a:schemeClr>
              </a:solidFill>
            </a:endParaRPr>
          </a:p>
          <a:p>
            <a:pPr lvl="1">
              <a:buFont typeface="Arial" pitchFamily="34" charset="0"/>
              <a:buChar char="•"/>
            </a:pPr>
            <a:r>
              <a:rPr lang="en-US" sz="2400" b="1" u="sng" dirty="0" smtClean="0">
                <a:solidFill>
                  <a:schemeClr val="bg2">
                    <a:lumMod val="10000"/>
                  </a:schemeClr>
                </a:solidFill>
              </a:rPr>
              <a:t>Theme Two: </a:t>
            </a:r>
          </a:p>
          <a:p>
            <a:pPr lvl="2">
              <a:buFont typeface="Arial" pitchFamily="34" charset="0"/>
              <a:buChar char="•"/>
            </a:pPr>
            <a:r>
              <a:rPr lang="en-US" b="1" u="sng" dirty="0" smtClean="0">
                <a:solidFill>
                  <a:schemeClr val="bg2">
                    <a:lumMod val="10000"/>
                  </a:schemeClr>
                </a:solidFill>
              </a:rPr>
              <a:t>Criticism of societies and the recognition of the absurdity of life. </a:t>
            </a:r>
          </a:p>
          <a:p>
            <a:pPr marL="658368" lvl="2" indent="0">
              <a:buNone/>
            </a:pPr>
            <a:endParaRPr lang="en-US" sz="1600" b="1" u="sng" dirty="0" smtClean="0">
              <a:solidFill>
                <a:schemeClr val="bg2">
                  <a:lumMod val="10000"/>
                </a:schemeClr>
              </a:solidFill>
            </a:endParaRPr>
          </a:p>
          <a:p>
            <a:pPr lvl="1">
              <a:buFont typeface="Arial" pitchFamily="34" charset="0"/>
              <a:buChar char="•"/>
            </a:pPr>
            <a:r>
              <a:rPr lang="en-US" sz="2400" b="1" u="sng" dirty="0" smtClean="0">
                <a:solidFill>
                  <a:schemeClr val="bg2">
                    <a:lumMod val="10000"/>
                  </a:schemeClr>
                </a:solidFill>
              </a:rPr>
              <a:t>Theme Three:</a:t>
            </a:r>
          </a:p>
          <a:p>
            <a:pPr lvl="2">
              <a:buFont typeface="Arial" pitchFamily="34" charset="0"/>
              <a:buChar char="•"/>
            </a:pPr>
            <a:r>
              <a:rPr lang="en-US" b="1" u="sng" dirty="0" smtClean="0">
                <a:solidFill>
                  <a:schemeClr val="bg2">
                    <a:lumMod val="10000"/>
                  </a:schemeClr>
                </a:solidFill>
              </a:rPr>
              <a:t>A longing for another life that is either better or different than the one being lived.</a:t>
            </a:r>
          </a:p>
          <a:p>
            <a:pPr marL="82296" indent="0">
              <a:buNone/>
            </a:pPr>
            <a:endParaRPr lang="en-US" b="1" dirty="0"/>
          </a:p>
        </p:txBody>
      </p:sp>
      <p:pic>
        <p:nvPicPr>
          <p:cNvPr id="3077" name="Picture 5" descr="C:\Users\lgallicchio\AppData\Local\Microsoft\Windows\Temporary Internet Files\Content.IE5\ADH1AU3J\MC900437563[1].wmf"/>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7543800" y="196226"/>
            <a:ext cx="1300156" cy="132777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txBox="1">
            <a:spLocks/>
          </p:cNvSpPr>
          <p:nvPr/>
        </p:nvSpPr>
        <p:spPr>
          <a:xfrm>
            <a:off x="1219200" y="152400"/>
            <a:ext cx="8229600" cy="1143000"/>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b="1" dirty="0" smtClean="0">
                <a:solidFill>
                  <a:schemeClr val="bg2">
                    <a:lumMod val="10000"/>
                  </a:schemeClr>
                </a:solidFill>
              </a:rPr>
              <a:t>Realism Theater</a:t>
            </a:r>
            <a:endParaRPr lang="en-US" b="1" dirty="0">
              <a:solidFill>
                <a:schemeClr val="bg2">
                  <a:lumMod val="1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498080" cy="1143000"/>
          </a:xfrm>
        </p:spPr>
        <p:txBody>
          <a:bodyPr/>
          <a:lstStyle/>
          <a:p>
            <a:pPr algn="l"/>
            <a:r>
              <a:rPr lang="en-US" b="1" dirty="0" smtClean="0">
                <a:solidFill>
                  <a:schemeClr val="bg2">
                    <a:lumMod val="10000"/>
                  </a:schemeClr>
                </a:solidFill>
              </a:rPr>
              <a:t>Henrik Ibsen</a:t>
            </a:r>
            <a:endParaRPr lang="en-US" b="1" dirty="0">
              <a:solidFill>
                <a:schemeClr val="bg2">
                  <a:lumMod val="10000"/>
                </a:schemeClr>
              </a:solidFill>
            </a:endParaRPr>
          </a:p>
        </p:txBody>
      </p:sp>
      <p:pic>
        <p:nvPicPr>
          <p:cNvPr id="1026" name="Picture 2" descr="http://upload.wikimedia.org/wikipedia/commons/thumb/c/cf/Ibsen-by-Bergen.jpg/250px-Ibsen-by-Bergen.jpg">
            <a:hlinkClick r:id="rId3"/>
          </p:cNvPr>
          <p:cNvPicPr>
            <a:picLocks noChangeAspect="1" noChangeArrowheads="1"/>
          </p:cNvPicPr>
          <p:nvPr/>
        </p:nvPicPr>
        <p:blipFill>
          <a:blip r:embed="rId4" cstate="print"/>
          <a:srcRect/>
          <a:stretch>
            <a:fillRect/>
          </a:stretch>
        </p:blipFill>
        <p:spPr bwMode="auto">
          <a:xfrm>
            <a:off x="6629400" y="152400"/>
            <a:ext cx="2309091" cy="2438400"/>
          </a:xfrm>
          <a:prstGeom prst="rect">
            <a:avLst/>
          </a:prstGeom>
          <a:noFill/>
        </p:spPr>
      </p:pic>
      <p:sp>
        <p:nvSpPr>
          <p:cNvPr id="4" name="TextBox 3"/>
          <p:cNvSpPr txBox="1"/>
          <p:nvPr/>
        </p:nvSpPr>
        <p:spPr>
          <a:xfrm>
            <a:off x="1295400" y="1495485"/>
            <a:ext cx="8077200" cy="4524315"/>
          </a:xfrm>
          <a:prstGeom prst="rect">
            <a:avLst/>
          </a:prstGeom>
          <a:noFill/>
        </p:spPr>
        <p:txBody>
          <a:bodyPr wrap="square" rtlCol="0">
            <a:spAutoFit/>
          </a:bodyPr>
          <a:lstStyle/>
          <a:p>
            <a:pPr>
              <a:buFont typeface="Arial" pitchFamily="34" charset="0"/>
              <a:buChar char="•"/>
            </a:pPr>
            <a:r>
              <a:rPr lang="en-US" sz="2400" b="1" u="sng" dirty="0" smtClean="0">
                <a:solidFill>
                  <a:schemeClr val="bg2">
                    <a:lumMod val="10000"/>
                  </a:schemeClr>
                </a:solidFill>
              </a:rPr>
              <a:t>1828 – </a:t>
            </a:r>
            <a:r>
              <a:rPr lang="en-US" sz="2400" b="1" u="sng" dirty="0" smtClean="0">
                <a:solidFill>
                  <a:schemeClr val="bg2">
                    <a:lumMod val="10000"/>
                  </a:schemeClr>
                </a:solidFill>
              </a:rPr>
              <a:t>1906</a:t>
            </a:r>
          </a:p>
          <a:p>
            <a:pPr>
              <a:buFont typeface="Arial" pitchFamily="34" charset="0"/>
              <a:buChar char="•"/>
            </a:pPr>
            <a:endParaRPr lang="en-US" sz="1600" b="1" u="sng" dirty="0" smtClean="0">
              <a:solidFill>
                <a:schemeClr val="bg2">
                  <a:lumMod val="10000"/>
                </a:schemeClr>
              </a:solidFill>
            </a:endParaRPr>
          </a:p>
          <a:p>
            <a:pPr>
              <a:buFont typeface="Arial" pitchFamily="34" charset="0"/>
              <a:buChar char="•"/>
            </a:pPr>
            <a:r>
              <a:rPr lang="en-US" sz="2400" b="1" dirty="0" smtClean="0">
                <a:solidFill>
                  <a:schemeClr val="bg2">
                    <a:lumMod val="10000"/>
                  </a:schemeClr>
                </a:solidFill>
              </a:rPr>
              <a:t>Born in </a:t>
            </a:r>
            <a:r>
              <a:rPr lang="en-US" sz="2400" b="1" u="sng" dirty="0" smtClean="0">
                <a:solidFill>
                  <a:schemeClr val="bg2">
                    <a:lumMod val="10000"/>
                  </a:schemeClr>
                </a:solidFill>
              </a:rPr>
              <a:t>Norway</a:t>
            </a:r>
          </a:p>
          <a:p>
            <a:pPr>
              <a:buFont typeface="Arial" pitchFamily="34" charset="0"/>
              <a:buChar char="•"/>
            </a:pPr>
            <a:endParaRPr lang="en-US" sz="1600" b="1" u="sng" dirty="0" smtClean="0">
              <a:solidFill>
                <a:schemeClr val="bg2">
                  <a:lumMod val="10000"/>
                </a:schemeClr>
              </a:solidFill>
            </a:endParaRPr>
          </a:p>
          <a:p>
            <a:pPr>
              <a:buFont typeface="Arial" pitchFamily="34" charset="0"/>
              <a:buChar char="•"/>
            </a:pPr>
            <a:r>
              <a:rPr lang="en-US" sz="2400" b="1" dirty="0" smtClean="0">
                <a:solidFill>
                  <a:schemeClr val="bg2">
                    <a:lumMod val="10000"/>
                  </a:schemeClr>
                </a:solidFill>
              </a:rPr>
              <a:t>His </a:t>
            </a:r>
            <a:r>
              <a:rPr lang="en-US" sz="2400" b="1" u="sng" dirty="0" smtClean="0">
                <a:solidFill>
                  <a:schemeClr val="bg2">
                    <a:lumMod val="10000"/>
                  </a:schemeClr>
                </a:solidFill>
              </a:rPr>
              <a:t>plays attacked society’s values </a:t>
            </a:r>
            <a:r>
              <a:rPr lang="en-US" sz="2400" b="1" dirty="0" smtClean="0">
                <a:solidFill>
                  <a:schemeClr val="bg2">
                    <a:lumMod val="10000"/>
                  </a:schemeClr>
                </a:solidFill>
              </a:rPr>
              <a:t>and dealt with unconventional subjects within the form of the well-made play (cause-and-effect structure). </a:t>
            </a:r>
            <a:endParaRPr lang="en-US" sz="2400" b="1" dirty="0" smtClean="0">
              <a:solidFill>
                <a:schemeClr val="bg2">
                  <a:lumMod val="10000"/>
                </a:schemeClr>
              </a:solidFill>
            </a:endParaRPr>
          </a:p>
          <a:p>
            <a:pPr>
              <a:buFont typeface="Arial" pitchFamily="34" charset="0"/>
              <a:buChar char="•"/>
            </a:pPr>
            <a:endParaRPr lang="en-US" sz="1600" b="1" u="sng" dirty="0" smtClean="0">
              <a:solidFill>
                <a:schemeClr val="bg2">
                  <a:lumMod val="10000"/>
                </a:schemeClr>
              </a:solidFill>
            </a:endParaRPr>
          </a:p>
          <a:p>
            <a:pPr>
              <a:buFont typeface="Arial" pitchFamily="34" charset="0"/>
              <a:buChar char="•"/>
            </a:pPr>
            <a:r>
              <a:rPr lang="en-US" sz="2400" b="1" u="sng" dirty="0" smtClean="0">
                <a:solidFill>
                  <a:schemeClr val="bg2">
                    <a:lumMod val="10000"/>
                  </a:schemeClr>
                </a:solidFill>
              </a:rPr>
              <a:t>Wrote about controversial topics of the time </a:t>
            </a:r>
          </a:p>
          <a:p>
            <a:pPr lvl="1"/>
            <a:r>
              <a:rPr lang="en-US" sz="2400" b="1" u="sng" dirty="0" smtClean="0">
                <a:solidFill>
                  <a:schemeClr val="bg2">
                    <a:lumMod val="10000"/>
                  </a:schemeClr>
                </a:solidFill>
              </a:rPr>
              <a:t>(STDs, marriage issues, roles of women in society)</a:t>
            </a:r>
          </a:p>
          <a:p>
            <a:pPr>
              <a:buFont typeface="Arial" pitchFamily="34" charset="0"/>
              <a:buChar char="•"/>
            </a:pPr>
            <a:r>
              <a:rPr lang="en-US" sz="2400" b="1" dirty="0">
                <a:solidFill>
                  <a:schemeClr val="bg2">
                    <a:lumMod val="10000"/>
                  </a:schemeClr>
                </a:solidFill>
              </a:rPr>
              <a:t> </a:t>
            </a:r>
            <a:r>
              <a:rPr lang="en-US" sz="2400" b="1" dirty="0" smtClean="0">
                <a:solidFill>
                  <a:schemeClr val="bg2">
                    <a:lumMod val="10000"/>
                  </a:schemeClr>
                </a:solidFill>
              </a:rPr>
              <a:t>James Joyce said Ibsen’s work </a:t>
            </a:r>
            <a:r>
              <a:rPr lang="en-US" sz="2400" b="1" dirty="0"/>
              <a:t>"has provoked more discussion and criticism that of any other living man." </a:t>
            </a:r>
            <a:r>
              <a:rPr lang="en-US" sz="2400" b="1" u="sng" dirty="0" smtClean="0">
                <a:solidFill>
                  <a:schemeClr val="bg2">
                    <a:lumMod val="10000"/>
                  </a:schemeClr>
                </a:solidFill>
              </a:rPr>
              <a:t> </a:t>
            </a:r>
          </a:p>
          <a:p>
            <a:pPr>
              <a:buFont typeface="Arial" pitchFamily="34" charset="0"/>
              <a:buChar char="•"/>
            </a:pPr>
            <a:r>
              <a:rPr lang="en-US" sz="2400" b="1" u="sng" dirty="0" smtClean="0">
                <a:solidFill>
                  <a:schemeClr val="bg2">
                    <a:lumMod val="10000"/>
                  </a:schemeClr>
                </a:solidFill>
              </a:rPr>
              <a:t>Famous work: </a:t>
            </a:r>
            <a:r>
              <a:rPr lang="en-US" sz="2400" b="1" i="1" u="sng" dirty="0" smtClean="0">
                <a:solidFill>
                  <a:schemeClr val="bg2">
                    <a:lumMod val="10000"/>
                  </a:schemeClr>
                </a:solidFill>
              </a:rPr>
              <a:t>A Doll’s House </a:t>
            </a:r>
            <a:r>
              <a:rPr lang="en-US" sz="2400" b="1" u="sng" dirty="0" smtClean="0">
                <a:solidFill>
                  <a:schemeClr val="bg2">
                    <a:lumMod val="10000"/>
                  </a:schemeClr>
                </a:solidFill>
              </a:rPr>
              <a:t>(1879).  </a:t>
            </a:r>
          </a:p>
        </p:txBody>
      </p:sp>
    </p:spTree>
    <p:extLst>
      <p:ext uri="{BB962C8B-B14F-4D97-AF65-F5344CB8AC3E}">
        <p14:creationId xmlns:p14="http://schemas.microsoft.com/office/powerpoint/2010/main" xmlns="" val="13985977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712" y="-76200"/>
            <a:ext cx="7866888" cy="1143000"/>
          </a:xfrm>
        </p:spPr>
        <p:txBody>
          <a:bodyPr>
            <a:normAutofit/>
          </a:bodyPr>
          <a:lstStyle/>
          <a:p>
            <a:r>
              <a:rPr lang="en-US" sz="3600" b="1" i="1" dirty="0" smtClean="0"/>
              <a:t>A Doll’s </a:t>
            </a:r>
            <a:r>
              <a:rPr lang="en-US" sz="3600" b="1" i="1" dirty="0" smtClean="0"/>
              <a:t>House </a:t>
            </a:r>
            <a:r>
              <a:rPr lang="en-US" sz="2800" b="1" dirty="0" smtClean="0"/>
              <a:t>- </a:t>
            </a:r>
            <a:r>
              <a:rPr lang="en-US" sz="2800" dirty="0" smtClean="0"/>
              <a:t>Background Knowledge</a:t>
            </a:r>
            <a:endParaRPr lang="en-US" sz="2800" dirty="0"/>
          </a:p>
        </p:txBody>
      </p:sp>
      <p:sp>
        <p:nvSpPr>
          <p:cNvPr id="3" name="Content Placeholder 2"/>
          <p:cNvSpPr>
            <a:spLocks noGrp="1"/>
          </p:cNvSpPr>
          <p:nvPr>
            <p:ph idx="1"/>
          </p:nvPr>
        </p:nvSpPr>
        <p:spPr>
          <a:xfrm>
            <a:off x="990600" y="914400"/>
            <a:ext cx="5486400" cy="5715000"/>
          </a:xfrm>
        </p:spPr>
        <p:txBody>
          <a:bodyPr>
            <a:normAutofit fontScale="92500" lnSpcReduction="10000"/>
          </a:bodyPr>
          <a:lstStyle/>
          <a:p>
            <a:pPr>
              <a:buFont typeface="Arial" pitchFamily="34" charset="0"/>
              <a:buChar char="•"/>
            </a:pPr>
            <a:r>
              <a:rPr lang="en-US" sz="2800" b="1" dirty="0" smtClean="0"/>
              <a:t>Major Idea: Gender Roles in Victorian England </a:t>
            </a:r>
          </a:p>
          <a:p>
            <a:pPr lvl="1">
              <a:buNone/>
            </a:pPr>
            <a:r>
              <a:rPr lang="en-US" sz="2400" b="1" dirty="0" smtClean="0"/>
              <a:t>  “</a:t>
            </a:r>
            <a:r>
              <a:rPr lang="en-US" sz="2400" b="1" dirty="0" smtClean="0"/>
              <a:t>In terms of gender ideology, the accession of Victoria (as a Queen) was something of a paradox. Traditionally, women were defined physically and intellectually as the 'weaker' sex, in all ways subordinate to male authority. In private life women were subject to fathers, husbands, brothers even adult sons. Publicly, men dominated all decision-making in political, legal and economic affairs.” </a:t>
            </a:r>
            <a:r>
              <a:rPr lang="en-US" sz="1500" b="1" u="sng" dirty="0" smtClean="0">
                <a:hlinkClick r:id="rId3"/>
              </a:rPr>
              <a:t>http://www.vam.ac.uk/collections/periods_styles/19thcentury/gender_health/gender_ideology/index.html</a:t>
            </a:r>
            <a:r>
              <a:rPr lang="en-US" sz="1500" b="1" dirty="0" smtClean="0"/>
              <a:t> </a:t>
            </a:r>
            <a:endParaRPr lang="en-US" sz="1500" b="1" dirty="0" smtClean="0">
              <a:solidFill>
                <a:schemeClr val="accent6">
                  <a:lumMod val="75000"/>
                </a:schemeClr>
              </a:solidFill>
            </a:endParaRPr>
          </a:p>
          <a:p>
            <a:pPr>
              <a:buFont typeface="Arial" pitchFamily="34" charset="0"/>
              <a:buChar char="•"/>
            </a:pPr>
            <a:r>
              <a:rPr lang="en-US" sz="2800" b="1" dirty="0" smtClean="0"/>
              <a:t>Famous Work:  </a:t>
            </a:r>
            <a:r>
              <a:rPr lang="en-US" sz="2800" b="1" i="1" dirty="0" smtClean="0"/>
              <a:t>A Doll’s House</a:t>
            </a:r>
          </a:p>
          <a:p>
            <a:endParaRPr lang="en-US" b="1"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9400" y="2895600"/>
            <a:ext cx="2244217"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97832" y="914400"/>
            <a:ext cx="2241368" cy="176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199376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8305800" cy="1143000"/>
          </a:xfrm>
        </p:spPr>
        <p:txBody>
          <a:bodyPr>
            <a:normAutofit fontScale="90000"/>
          </a:bodyPr>
          <a:lstStyle/>
          <a:p>
            <a:r>
              <a:rPr lang="en-US" sz="3600" dirty="0" smtClean="0"/>
              <a:t>Why </a:t>
            </a:r>
            <a:r>
              <a:rPr lang="en-US" sz="3600" dirty="0" smtClean="0"/>
              <a:t>does </a:t>
            </a:r>
            <a:r>
              <a:rPr lang="en-US" sz="3600" b="1" i="1" dirty="0" smtClean="0"/>
              <a:t>A Doll’s House </a:t>
            </a:r>
            <a:r>
              <a:rPr lang="en-US" sz="3600" dirty="0" smtClean="0"/>
              <a:t>still impact us today?</a:t>
            </a:r>
            <a:endParaRPr lang="en-US" sz="3600" dirty="0"/>
          </a:p>
        </p:txBody>
      </p:sp>
      <p:sp>
        <p:nvSpPr>
          <p:cNvPr id="3" name="Content Placeholder 2"/>
          <p:cNvSpPr>
            <a:spLocks noGrp="1"/>
          </p:cNvSpPr>
          <p:nvPr>
            <p:ph idx="1"/>
          </p:nvPr>
        </p:nvSpPr>
        <p:spPr>
          <a:xfrm>
            <a:off x="1143000" y="1066800"/>
            <a:ext cx="7790688" cy="5105400"/>
          </a:xfrm>
        </p:spPr>
        <p:txBody>
          <a:bodyPr>
            <a:normAutofit lnSpcReduction="10000"/>
          </a:bodyPr>
          <a:lstStyle/>
          <a:p>
            <a:r>
              <a:rPr lang="en-US" sz="2800" b="1" dirty="0" smtClean="0"/>
              <a:t>Objective: </a:t>
            </a:r>
          </a:p>
          <a:p>
            <a:pPr lvl="1"/>
            <a:r>
              <a:rPr lang="en-US" sz="2400" b="1" dirty="0" smtClean="0"/>
              <a:t>Demonstrate your knowledge of the impact of these plays on Victorian and Contemporary society</a:t>
            </a:r>
          </a:p>
          <a:p>
            <a:r>
              <a:rPr lang="en-US" sz="2800" b="1" dirty="0" smtClean="0"/>
              <a:t>Assignment:</a:t>
            </a:r>
          </a:p>
          <a:p>
            <a:pPr lvl="1"/>
            <a:r>
              <a:rPr lang="en-US" sz="2400" b="1" dirty="0" smtClean="0"/>
              <a:t>Read the summary of the play and answer the corresponding questions on your handout </a:t>
            </a:r>
          </a:p>
          <a:p>
            <a:pPr lvl="2"/>
            <a:r>
              <a:rPr lang="en-US" sz="2000" b="1" dirty="0" smtClean="0"/>
              <a:t>Note: Some of the questions are </a:t>
            </a:r>
          </a:p>
          <a:p>
            <a:pPr lvl="3"/>
            <a:r>
              <a:rPr lang="en-US" sz="1600" b="1" dirty="0" smtClean="0"/>
              <a:t>comprehension questions </a:t>
            </a:r>
          </a:p>
          <a:p>
            <a:pPr lvl="4"/>
            <a:r>
              <a:rPr lang="en-US" sz="1600" b="1" dirty="0" smtClean="0"/>
              <a:t>(Do you understand the text?) </a:t>
            </a:r>
          </a:p>
          <a:p>
            <a:pPr lvl="3"/>
            <a:r>
              <a:rPr lang="en-US" sz="1600" b="1" dirty="0" smtClean="0"/>
              <a:t>while others require you to analyze the impact of the play </a:t>
            </a:r>
          </a:p>
          <a:p>
            <a:pPr lvl="4"/>
            <a:r>
              <a:rPr lang="en-US" sz="1600" b="1" dirty="0" smtClean="0"/>
              <a:t>(Do we still struggle with the same issues discussed in the play?)</a:t>
            </a:r>
          </a:p>
          <a:p>
            <a:r>
              <a:rPr lang="en-US" sz="2800" b="1" dirty="0" smtClean="0"/>
              <a:t>Time Allotment: </a:t>
            </a:r>
          </a:p>
          <a:p>
            <a:pPr lvl="1"/>
            <a:r>
              <a:rPr lang="en-US" sz="2400" b="1" dirty="0" smtClean="0"/>
              <a:t>12 minutes</a:t>
            </a:r>
            <a:endParaRPr lang="en-US" sz="2400" b="1" dirty="0"/>
          </a:p>
        </p:txBody>
      </p:sp>
    </p:spTree>
    <p:extLst>
      <p:ext uri="{BB962C8B-B14F-4D97-AF65-F5344CB8AC3E}">
        <p14:creationId xmlns:p14="http://schemas.microsoft.com/office/powerpoint/2010/main" xmlns="" val="36671123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1143000"/>
          </a:xfrm>
        </p:spPr>
        <p:txBody>
          <a:bodyPr/>
          <a:lstStyle/>
          <a:p>
            <a:r>
              <a:rPr lang="en-US" b="1" dirty="0" smtClean="0"/>
              <a:t>Theater Viewing Guide</a:t>
            </a:r>
            <a:endParaRPr lang="en-US" b="1" dirty="0"/>
          </a:p>
        </p:txBody>
      </p:sp>
      <p:sp>
        <p:nvSpPr>
          <p:cNvPr id="3" name="Content Placeholder 2"/>
          <p:cNvSpPr>
            <a:spLocks noGrp="1"/>
          </p:cNvSpPr>
          <p:nvPr>
            <p:ph idx="1"/>
          </p:nvPr>
        </p:nvSpPr>
        <p:spPr>
          <a:xfrm>
            <a:off x="1435608" y="1219200"/>
            <a:ext cx="7498080" cy="4800600"/>
          </a:xfrm>
        </p:spPr>
        <p:txBody>
          <a:bodyPr/>
          <a:lstStyle/>
          <a:p>
            <a:r>
              <a:rPr lang="en-US" b="1" dirty="0" smtClean="0"/>
              <a:t>Name of work: Doll’s House</a:t>
            </a:r>
          </a:p>
          <a:p>
            <a:r>
              <a:rPr lang="en-US" b="1" dirty="0" smtClean="0"/>
              <a:t>Author: Henrik Ibsen</a:t>
            </a:r>
          </a:p>
          <a:p>
            <a:r>
              <a:rPr lang="en-US" b="1" dirty="0" smtClean="0"/>
              <a:t>Date: 1879</a:t>
            </a:r>
          </a:p>
          <a:p>
            <a:r>
              <a:rPr lang="en-US" b="1" dirty="0" smtClean="0"/>
              <a:t>Place: Norway</a:t>
            </a:r>
          </a:p>
          <a:p>
            <a:r>
              <a:rPr lang="en-US" b="1" dirty="0" smtClean="0"/>
              <a:t>Director: Ibsen</a:t>
            </a:r>
          </a:p>
          <a:p>
            <a:r>
              <a:rPr lang="en-US" b="1" dirty="0" smtClean="0"/>
              <a:t>Genre: Drama</a:t>
            </a:r>
          </a:p>
          <a:p>
            <a:r>
              <a:rPr lang="en-US" b="1" dirty="0" smtClean="0"/>
              <a:t>Main Performers: </a:t>
            </a:r>
            <a:r>
              <a:rPr lang="en-US" b="1" dirty="0" err="1" smtClean="0"/>
              <a:t>Torvald</a:t>
            </a:r>
            <a:r>
              <a:rPr lang="en-US" b="1" dirty="0" smtClean="0"/>
              <a:t>, Nora, </a:t>
            </a:r>
            <a:r>
              <a:rPr lang="en-US" b="1" dirty="0" err="1" smtClean="0"/>
              <a:t>Krogstad</a:t>
            </a:r>
            <a:r>
              <a:rPr lang="en-US" b="1" dirty="0" smtClean="0"/>
              <a:t>, Ms. Linde, Dr. Rank</a:t>
            </a:r>
            <a:endParaRPr lang="en-US" b="1" dirty="0"/>
          </a:p>
        </p:txBody>
      </p:sp>
    </p:spTree>
    <p:extLst>
      <p:ext uri="{BB962C8B-B14F-4D97-AF65-F5344CB8AC3E}">
        <p14:creationId xmlns:p14="http://schemas.microsoft.com/office/powerpoint/2010/main" xmlns="" val="4087195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838200"/>
            <a:ext cx="7543800" cy="5943600"/>
          </a:xfrm>
        </p:spPr>
        <p:txBody>
          <a:bodyPr>
            <a:normAutofit/>
          </a:bodyPr>
          <a:lstStyle/>
          <a:p>
            <a:r>
              <a:rPr lang="en-US" sz="2400" b="1" dirty="0" smtClean="0"/>
              <a:t>What </a:t>
            </a:r>
            <a:r>
              <a:rPr lang="en-US" sz="2400" b="1" dirty="0" smtClean="0"/>
              <a:t>Realist theater theme(s) relate to this clip? Explain by citing evidence from the clip. </a:t>
            </a:r>
          </a:p>
          <a:p>
            <a:pPr lvl="1"/>
            <a:r>
              <a:rPr lang="en-US" sz="1800" b="1" dirty="0" smtClean="0"/>
              <a:t>Use must site one of the three Realist theater themes we discussed last class. </a:t>
            </a:r>
          </a:p>
          <a:p>
            <a:r>
              <a:rPr lang="en-US" sz="2400" b="1" dirty="0" smtClean="0"/>
              <a:t>One character in this clip resembles Nora. Identify this character and explain how she is similar to Nora from </a:t>
            </a:r>
            <a:r>
              <a:rPr lang="en-US" sz="2400" b="1" i="1" dirty="0" smtClean="0"/>
              <a:t>A Doll’s House. </a:t>
            </a:r>
            <a:endParaRPr lang="en-US" sz="2400" b="1" dirty="0" smtClean="0"/>
          </a:p>
          <a:p>
            <a:pPr>
              <a:buNone/>
            </a:pPr>
            <a:endParaRPr lang="en-US" sz="3600" b="1" dirty="0" smtClean="0"/>
          </a:p>
        </p:txBody>
      </p:sp>
      <p:sp>
        <p:nvSpPr>
          <p:cNvPr id="4" name="TextBox 3"/>
          <p:cNvSpPr txBox="1"/>
          <p:nvPr/>
        </p:nvSpPr>
        <p:spPr>
          <a:xfrm>
            <a:off x="2209800" y="4038600"/>
            <a:ext cx="4114800" cy="1815882"/>
          </a:xfrm>
          <a:prstGeom prst="rect">
            <a:avLst/>
          </a:prstGeom>
          <a:noFill/>
        </p:spPr>
        <p:txBody>
          <a:bodyPr wrap="square" rtlCol="0">
            <a:spAutoFit/>
          </a:bodyPr>
          <a:lstStyle/>
          <a:p>
            <a:pPr algn="r"/>
            <a:r>
              <a:rPr lang="en-US" sz="2400" b="1" i="1" dirty="0" smtClean="0"/>
              <a:t>Fried Green </a:t>
            </a:r>
            <a:r>
              <a:rPr lang="en-US" sz="2400" b="1" i="1" dirty="0" smtClean="0"/>
              <a:t>Tomatoes </a:t>
            </a:r>
            <a:r>
              <a:rPr lang="en-US" sz="2400" b="1" dirty="0" smtClean="0"/>
              <a:t>clip</a:t>
            </a:r>
            <a:endParaRPr lang="en-US" sz="2400" b="1" dirty="0" smtClean="0"/>
          </a:p>
          <a:p>
            <a:pPr algn="r"/>
            <a:r>
              <a:rPr lang="en-US" sz="2000" b="1" dirty="0" smtClean="0">
                <a:hlinkClick r:id="rId3"/>
              </a:rPr>
              <a:t>http://www.reelz.com/trailer-clips/36727/fried-green-tomatoes-trailer/</a:t>
            </a:r>
            <a:endParaRPr lang="en-US" sz="2000" b="1" dirty="0" smtClean="0"/>
          </a:p>
          <a:p>
            <a:pPr algn="r"/>
            <a:endParaRPr lang="en-US" sz="2800" b="1" dirty="0"/>
          </a:p>
        </p:txBody>
      </p:sp>
      <p:pic>
        <p:nvPicPr>
          <p:cNvPr id="5122" name="Picture 2" descr="http://i.neoseeker.com/boxshots/TW92aWVzL0RyYW1h/fried_green_tomatoes_frontcover_large_sCV0y2Vyu9u1ZGD.jpg"/>
          <p:cNvPicPr>
            <a:picLocks noChangeAspect="1" noChangeArrowheads="1"/>
          </p:cNvPicPr>
          <p:nvPr/>
        </p:nvPicPr>
        <p:blipFill>
          <a:blip r:embed="rId4" cstate="print"/>
          <a:srcRect l="3137" t="8815" r="5895" b="3030"/>
          <a:stretch>
            <a:fillRect/>
          </a:stretch>
        </p:blipFill>
        <p:spPr bwMode="auto">
          <a:xfrm>
            <a:off x="6400800" y="3476297"/>
            <a:ext cx="2286000" cy="3153103"/>
          </a:xfrm>
          <a:prstGeom prst="rect">
            <a:avLst/>
          </a:prstGeom>
          <a:noFill/>
        </p:spPr>
      </p:pic>
      <p:sp>
        <p:nvSpPr>
          <p:cNvPr id="9" name="Title 1"/>
          <p:cNvSpPr>
            <a:spLocks noGrp="1"/>
          </p:cNvSpPr>
          <p:nvPr>
            <p:ph type="title"/>
          </p:nvPr>
        </p:nvSpPr>
        <p:spPr>
          <a:xfrm>
            <a:off x="1124712" y="-76200"/>
            <a:ext cx="7866888" cy="1143000"/>
          </a:xfrm>
        </p:spPr>
        <p:txBody>
          <a:bodyPr>
            <a:normAutofit/>
          </a:bodyPr>
          <a:lstStyle/>
          <a:p>
            <a:r>
              <a:rPr lang="en-US" sz="3600" b="1" i="1" dirty="0" smtClean="0"/>
              <a:t>A Doll’s </a:t>
            </a:r>
            <a:r>
              <a:rPr lang="en-US" sz="3600" b="1" i="1" dirty="0" smtClean="0"/>
              <a:t>House </a:t>
            </a:r>
            <a:r>
              <a:rPr lang="en-US" sz="2800" b="1" dirty="0" smtClean="0"/>
              <a:t>- </a:t>
            </a:r>
            <a:r>
              <a:rPr lang="en-US" sz="2800" dirty="0" smtClean="0"/>
              <a:t>Modernized</a:t>
            </a:r>
            <a:endParaRPr lang="en-US" sz="2800" dirty="0"/>
          </a:p>
        </p:txBody>
      </p:sp>
    </p:spTree>
    <p:extLst>
      <p:ext uri="{BB962C8B-B14F-4D97-AF65-F5344CB8AC3E}">
        <p14:creationId xmlns:p14="http://schemas.microsoft.com/office/powerpoint/2010/main" xmlns="" val="2206907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5867400"/>
          </a:xfrm>
        </p:spPr>
        <p:txBody>
          <a:bodyPr>
            <a:normAutofit fontScale="77500" lnSpcReduction="20000"/>
          </a:bodyPr>
          <a:lstStyle/>
          <a:p>
            <a:r>
              <a:rPr lang="en-US" b="1" dirty="0" smtClean="0"/>
              <a:t>Assignment: </a:t>
            </a:r>
          </a:p>
          <a:p>
            <a:pPr lvl="1"/>
            <a:r>
              <a:rPr lang="en-US" b="1" dirty="0"/>
              <a:t>In class we read a section from </a:t>
            </a:r>
            <a:r>
              <a:rPr lang="en-US" b="1" dirty="0" err="1"/>
              <a:t>Henrik</a:t>
            </a:r>
            <a:r>
              <a:rPr lang="en-US" b="1" dirty="0"/>
              <a:t> Ibsen’s, </a:t>
            </a:r>
            <a:r>
              <a:rPr lang="en-US" b="1" i="1" dirty="0"/>
              <a:t>A Doll’s House</a:t>
            </a:r>
            <a:r>
              <a:rPr lang="en-US" b="1" dirty="0"/>
              <a:t>.  This play debuted in 1879 and caused much controversy when, at the end of the play, the lead character, Nora, decides to leave her husband, </a:t>
            </a:r>
            <a:r>
              <a:rPr lang="en-US" b="1" dirty="0" err="1"/>
              <a:t>Helmer</a:t>
            </a:r>
            <a:r>
              <a:rPr lang="en-US" b="1" dirty="0"/>
              <a:t>.  </a:t>
            </a:r>
          </a:p>
          <a:p>
            <a:pPr lvl="1"/>
            <a:r>
              <a:rPr lang="en-US" b="1" dirty="0" smtClean="0"/>
              <a:t>Your assignment is to formulate an opinion on Nora’s actions. </a:t>
            </a:r>
          </a:p>
          <a:p>
            <a:pPr lvl="1"/>
            <a:r>
              <a:rPr lang="en-US" b="1" dirty="0" smtClean="0"/>
              <a:t>You must chose from the following scenarios:</a:t>
            </a:r>
          </a:p>
          <a:p>
            <a:pPr lvl="2"/>
            <a:r>
              <a:rPr lang="en-US" b="1" dirty="0" smtClean="0"/>
              <a:t>“Nora is a wife and mother above all else, and she shouldn’t have left.”</a:t>
            </a:r>
          </a:p>
          <a:p>
            <a:pPr lvl="2"/>
            <a:r>
              <a:rPr lang="en-US" b="1" dirty="0" smtClean="0"/>
              <a:t>“Nora is a human and can leave if and when she chooses.”</a:t>
            </a:r>
          </a:p>
          <a:p>
            <a:pPr lvl="2"/>
            <a:r>
              <a:rPr lang="en-US" b="1" dirty="0" smtClean="0"/>
              <a:t>“ Nora can leave for a while, but needs to come back when she’s found herself.” </a:t>
            </a:r>
          </a:p>
          <a:p>
            <a:pPr lvl="2"/>
            <a:r>
              <a:rPr lang="en-US" b="1" dirty="0" smtClean="0"/>
              <a:t>“ Nora should continue to live in the house as brother and sister with </a:t>
            </a:r>
            <a:r>
              <a:rPr lang="en-US" b="1" dirty="0" err="1" smtClean="0"/>
              <a:t>Torvald</a:t>
            </a:r>
            <a:r>
              <a:rPr lang="en-US" b="1" dirty="0" smtClean="0"/>
              <a:t> to “keep up appearances” and be there for her children.” </a:t>
            </a:r>
          </a:p>
          <a:p>
            <a:r>
              <a:rPr lang="en-US" b="1" dirty="0" smtClean="0"/>
              <a:t>On an index card provided, select one of the options above and support your opinion using facts gained from the reading or class discussion. </a:t>
            </a:r>
            <a:endParaRPr lang="en-US" b="1" dirty="0"/>
          </a:p>
        </p:txBody>
      </p:sp>
      <p:sp>
        <p:nvSpPr>
          <p:cNvPr id="5" name="Title 1"/>
          <p:cNvSpPr>
            <a:spLocks noGrp="1"/>
          </p:cNvSpPr>
          <p:nvPr>
            <p:ph type="title"/>
          </p:nvPr>
        </p:nvSpPr>
        <p:spPr>
          <a:xfrm>
            <a:off x="1124712" y="-76200"/>
            <a:ext cx="7866888" cy="1143000"/>
          </a:xfrm>
        </p:spPr>
        <p:txBody>
          <a:bodyPr>
            <a:normAutofit/>
          </a:bodyPr>
          <a:lstStyle/>
          <a:p>
            <a:r>
              <a:rPr lang="en-US" sz="3600" b="1" i="1" dirty="0" smtClean="0"/>
              <a:t>A Doll’s </a:t>
            </a:r>
            <a:r>
              <a:rPr lang="en-US" sz="3600" b="1" i="1" dirty="0" smtClean="0"/>
              <a:t>House </a:t>
            </a:r>
            <a:r>
              <a:rPr lang="en-US" sz="2800" b="1" dirty="0" smtClean="0"/>
              <a:t>– </a:t>
            </a:r>
            <a:r>
              <a:rPr lang="en-US" sz="2800" dirty="0" smtClean="0"/>
              <a:t>Four Corner activity</a:t>
            </a:r>
            <a:endParaRPr lang="en-US" sz="2800" dirty="0"/>
          </a:p>
        </p:txBody>
      </p:sp>
    </p:spTree>
    <p:extLst>
      <p:ext uri="{BB962C8B-B14F-4D97-AF65-F5344CB8AC3E}">
        <p14:creationId xmlns:p14="http://schemas.microsoft.com/office/powerpoint/2010/main" xmlns="" val="4191343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4425</TotalTime>
  <Words>1565</Words>
  <Application>Microsoft Office PowerPoint</Application>
  <PresentationFormat>On-screen Show (4:3)</PresentationFormat>
  <Paragraphs>170</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Solstice</vt:lpstr>
      <vt:lpstr>Slide 1</vt:lpstr>
      <vt:lpstr>Slide 2</vt:lpstr>
      <vt:lpstr>Slide 3</vt:lpstr>
      <vt:lpstr>Henrik Ibsen</vt:lpstr>
      <vt:lpstr>A Doll’s House - Background Knowledge</vt:lpstr>
      <vt:lpstr>Why does A Doll’s House still impact us today?</vt:lpstr>
      <vt:lpstr>Theater Viewing Guide</vt:lpstr>
      <vt:lpstr>A Doll’s House - Modernized</vt:lpstr>
      <vt:lpstr>A Doll’s House – Four Corner activity</vt:lpstr>
      <vt:lpstr>A Doll’s House – Four Corner activity</vt:lpstr>
      <vt:lpstr>George Bernard Shaw</vt:lpstr>
      <vt:lpstr>Pygmalion</vt:lpstr>
      <vt:lpstr>Pygmalion - Characters</vt:lpstr>
      <vt:lpstr>Pygmalion - Language</vt:lpstr>
      <vt:lpstr>Evaluation: A Doll’s House, Pygmalion, and Women’s Rights in a Victorian Society</vt:lpstr>
      <vt:lpstr>Reader’s Theater Why does Pygmalion still impact us today?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Age of Realism</dc:title>
  <dc:creator>Sarah Carman</dc:creator>
  <cp:lastModifiedBy>MelCase</cp:lastModifiedBy>
  <cp:revision>297</cp:revision>
  <cp:lastPrinted>2012-03-13T13:32:13Z</cp:lastPrinted>
  <dcterms:created xsi:type="dcterms:W3CDTF">2010-02-09T23:01:06Z</dcterms:created>
  <dcterms:modified xsi:type="dcterms:W3CDTF">2017-03-06T02:47:27Z</dcterms:modified>
</cp:coreProperties>
</file>