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handoutMasterIdLst>
    <p:handoutMasterId r:id="rId19"/>
  </p:handoutMasterIdLst>
  <p:sldIdLst>
    <p:sldId id="309" r:id="rId2"/>
    <p:sldId id="323" r:id="rId3"/>
    <p:sldId id="324" r:id="rId4"/>
    <p:sldId id="325" r:id="rId5"/>
    <p:sldId id="381" r:id="rId6"/>
    <p:sldId id="326" r:id="rId7"/>
    <p:sldId id="327" r:id="rId8"/>
    <p:sldId id="412" r:id="rId9"/>
    <p:sldId id="413" r:id="rId10"/>
    <p:sldId id="414" r:id="rId11"/>
    <p:sldId id="328" r:id="rId12"/>
    <p:sldId id="329" r:id="rId13"/>
    <p:sldId id="330" r:id="rId14"/>
    <p:sldId id="411" r:id="rId15"/>
    <p:sldId id="332" r:id="rId16"/>
    <p:sldId id="393" r:id="rId17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8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5" autoAdjust="0"/>
    <p:restoredTop sz="94709" autoAdjust="0"/>
  </p:normalViewPr>
  <p:slideViewPr>
    <p:cSldViewPr>
      <p:cViewPr varScale="1">
        <p:scale>
          <a:sx n="59" d="100"/>
          <a:sy n="59" d="100"/>
        </p:scale>
        <p:origin x="84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2337" cy="464185"/>
          </a:xfrm>
          <a:prstGeom prst="rect">
            <a:avLst/>
          </a:prstGeom>
        </p:spPr>
        <p:txBody>
          <a:bodyPr vert="horz" lIns="92690" tIns="46347" rIns="92690" bIns="463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5" y="3"/>
            <a:ext cx="3032337" cy="464185"/>
          </a:xfrm>
          <a:prstGeom prst="rect">
            <a:avLst/>
          </a:prstGeom>
        </p:spPr>
        <p:txBody>
          <a:bodyPr vert="horz" lIns="92690" tIns="46347" rIns="92690" bIns="46347" rtlCol="0"/>
          <a:lstStyle>
            <a:lvl1pPr algn="r">
              <a:defRPr sz="1200"/>
            </a:lvl1pPr>
          </a:lstStyle>
          <a:p>
            <a:fld id="{FA4C5AAE-647A-4CD8-8CB1-8D4AE6FA7803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7903"/>
            <a:ext cx="3032337" cy="464185"/>
          </a:xfrm>
          <a:prstGeom prst="rect">
            <a:avLst/>
          </a:prstGeom>
        </p:spPr>
        <p:txBody>
          <a:bodyPr vert="horz" lIns="92690" tIns="46347" rIns="92690" bIns="463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5" y="8817903"/>
            <a:ext cx="3032337" cy="464185"/>
          </a:xfrm>
          <a:prstGeom prst="rect">
            <a:avLst/>
          </a:prstGeom>
        </p:spPr>
        <p:txBody>
          <a:bodyPr vert="horz" lIns="92690" tIns="46347" rIns="92690" bIns="46347" rtlCol="0" anchor="b"/>
          <a:lstStyle>
            <a:lvl1pPr algn="r">
              <a:defRPr sz="1200"/>
            </a:lvl1pPr>
          </a:lstStyle>
          <a:p>
            <a:fld id="{D3C8FF40-F54B-437F-B695-75776A33A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2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2337" cy="464185"/>
          </a:xfrm>
          <a:prstGeom prst="rect">
            <a:avLst/>
          </a:prstGeom>
        </p:spPr>
        <p:txBody>
          <a:bodyPr vert="horz" lIns="92690" tIns="46347" rIns="92690" bIns="463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5" y="3"/>
            <a:ext cx="3032337" cy="464185"/>
          </a:xfrm>
          <a:prstGeom prst="rect">
            <a:avLst/>
          </a:prstGeom>
        </p:spPr>
        <p:txBody>
          <a:bodyPr vert="horz" lIns="92690" tIns="46347" rIns="92690" bIns="46347" rtlCol="0"/>
          <a:lstStyle>
            <a:lvl1pPr algn="r">
              <a:defRPr sz="1200"/>
            </a:lvl1pPr>
          </a:lstStyle>
          <a:p>
            <a:fld id="{AA16A620-0D15-45E5-9C25-FB47AC44E1AF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90" tIns="46347" rIns="92690" bIns="463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9"/>
            <a:ext cx="5598160" cy="4177665"/>
          </a:xfrm>
          <a:prstGeom prst="rect">
            <a:avLst/>
          </a:prstGeom>
        </p:spPr>
        <p:txBody>
          <a:bodyPr vert="horz" lIns="92690" tIns="46347" rIns="92690" bIns="463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903"/>
            <a:ext cx="3032337" cy="464185"/>
          </a:xfrm>
          <a:prstGeom prst="rect">
            <a:avLst/>
          </a:prstGeom>
        </p:spPr>
        <p:txBody>
          <a:bodyPr vert="horz" lIns="92690" tIns="46347" rIns="92690" bIns="463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5" y="8817903"/>
            <a:ext cx="3032337" cy="464185"/>
          </a:xfrm>
          <a:prstGeom prst="rect">
            <a:avLst/>
          </a:prstGeom>
        </p:spPr>
        <p:txBody>
          <a:bodyPr vert="horz" lIns="92690" tIns="46347" rIns="92690" bIns="46347" rtlCol="0" anchor="b"/>
          <a:lstStyle>
            <a:lvl1pPr algn="r">
              <a:defRPr sz="1200"/>
            </a:lvl1pPr>
          </a:lstStyle>
          <a:p>
            <a:fld id="{08F4B1FD-D89C-4F5E-8DE6-4481AC3E9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B1FD-D89C-4F5E-8DE6-4481AC3E92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50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0288C-0DC7-4E8B-B33B-1915913B6C0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Painting hung in the ampitheater of the Jefferson Medical College in Philadelphia where the painting hung until it was sold in 2006. 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All people in this painting can be identified by historians</a:t>
            </a:r>
          </a:p>
        </p:txBody>
      </p:sp>
    </p:spTree>
    <p:extLst>
      <p:ext uri="{BB962C8B-B14F-4D97-AF65-F5344CB8AC3E}">
        <p14:creationId xmlns:p14="http://schemas.microsoft.com/office/powerpoint/2010/main" val="357501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B1FD-D89C-4F5E-8DE6-4481AC3E92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92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885BC-FC03-419C-A21C-B542E842AAB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0840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B2EC3-E02D-44D3-A7B8-B9F640F0324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7319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16812-319A-45DD-93BB-37DAFF30F32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– women’s liberation; how? </a:t>
            </a:r>
            <a:r>
              <a:rPr lang="en-US" smtClean="0"/>
              <a:t>NOT IDEALIZED!</a:t>
            </a:r>
          </a:p>
        </p:txBody>
      </p:sp>
    </p:spTree>
    <p:extLst>
      <p:ext uri="{BB962C8B-B14F-4D97-AF65-F5344CB8AC3E}">
        <p14:creationId xmlns:p14="http://schemas.microsoft.com/office/powerpoint/2010/main" val="4253467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878CB-60B5-47DF-B254-07910D55D94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– women’s liberation; how?</a:t>
            </a:r>
          </a:p>
        </p:txBody>
      </p:sp>
    </p:spTree>
    <p:extLst>
      <p:ext uri="{BB962C8B-B14F-4D97-AF65-F5344CB8AC3E}">
        <p14:creationId xmlns:p14="http://schemas.microsoft.com/office/powerpoint/2010/main" val="240600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Compare/contrast  Renaissance </a:t>
            </a:r>
            <a:r>
              <a:rPr lang="en-US" dirty="0" err="1" smtClean="0"/>
              <a:t>idelized</a:t>
            </a:r>
            <a:r>
              <a:rPr lang="en-US" baseline="0" dirty="0" smtClean="0"/>
              <a:t> beauty vs. Realist </a:t>
            </a:r>
            <a:r>
              <a:rPr lang="en-US" baseline="0" smtClean="0"/>
              <a:t>“real” beauty.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B1FD-D89C-4F5E-8DE6-4481AC3E92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2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A54D6-B2AD-4F37-AE4A-A22D9F64E68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37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385FA-FD5E-469E-BF8D-CF82A193BD7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358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40C04-B3D2-4035-B0CD-ADCB082974E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“It represents a small town funeral and yet reproduces the funerals of all small towns. </a:t>
            </a:r>
          </a:p>
        </p:txBody>
      </p:sp>
    </p:spTree>
    <p:extLst>
      <p:ext uri="{BB962C8B-B14F-4D97-AF65-F5344CB8AC3E}">
        <p14:creationId xmlns:p14="http://schemas.microsoft.com/office/powerpoint/2010/main" val="170798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DD2E71-1DB0-452D-ACC2-E43E0E42BC0A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18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258C2-82AB-422C-954E-F0C96A3F3BF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8902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34EF6-BDDE-40EF-8018-6802279B62A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061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B1FD-D89C-4F5E-8DE6-4481AC3E92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45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39045-2B43-4281-A09C-C5DCD61B521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276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724E-BAEB-4CBD-A5A4-CA1E1599044C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7E724E-BAEB-4CBD-A5A4-CA1E1599044C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1C1A799-3BEA-47DC-B3A5-12D4E3247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upload.wikimedia.org/wikipedia/commons/6/6a/Manet,_Edouard_-_Olympia,_186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9248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</a:rPr>
              <a:t>Realism Visual Arts</a:t>
            </a:r>
            <a:endParaRPr lang="en-US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43000" y="990600"/>
            <a:ext cx="7772400" cy="5715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Objective: </a:t>
            </a:r>
            <a:r>
              <a:rPr lang="en-US" sz="2400" u="sng" dirty="0" smtClean="0">
                <a:solidFill>
                  <a:schemeClr val="bg2">
                    <a:lumMod val="10000"/>
                  </a:schemeClr>
                </a:solidFill>
              </a:rPr>
              <a:t>a truthful objective, scientific, view of the world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Artists wanted to show society as it really was 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(not “Romanticized”)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Scenes of industrial cities, physical labor,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real people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who complete the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real work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. 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Artist was thought of as a </a:t>
            </a:r>
            <a:r>
              <a:rPr lang="en-US" sz="2400" u="sng" dirty="0" smtClean="0">
                <a:solidFill>
                  <a:schemeClr val="bg2">
                    <a:lumMod val="10000"/>
                  </a:schemeClr>
                </a:solidFill>
              </a:rPr>
              <a:t>scientific observer of detail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Movement was </a:t>
            </a:r>
            <a:r>
              <a:rPr lang="en-US" sz="2400" u="sng" dirty="0" smtClean="0">
                <a:solidFill>
                  <a:schemeClr val="bg2">
                    <a:lumMod val="10000"/>
                  </a:schemeClr>
                </a:solidFill>
              </a:rPr>
              <a:t>heavily influenced by the invention of the camera</a:t>
            </a:r>
            <a:endParaRPr lang="en-US" sz="2400" u="sng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3122" name="Picture 2" descr="http://www.public.asu.edu/~jacquies/Courbet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4431956" cy="2743200"/>
          </a:xfrm>
          <a:prstGeom prst="rect">
            <a:avLst/>
          </a:prstGeom>
          <a:noFill/>
        </p:spPr>
      </p:pic>
      <p:pic>
        <p:nvPicPr>
          <p:cNvPr id="133124" name="Picture 4" descr="http://watchingshadowsonthewall.files.wordpress.com/2010/07/brady-federal-dead-battle-gettysbu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0"/>
            <a:ext cx="3958440" cy="304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620000" cy="838200"/>
          </a:xfrm>
        </p:spPr>
        <p:txBody>
          <a:bodyPr/>
          <a:lstStyle/>
          <a:p>
            <a:pPr algn="l" eaLnBrk="1" hangingPunct="1"/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</a:rPr>
              <a:t>The Gross Clinic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90599" y="990600"/>
            <a:ext cx="8171873" cy="5486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600" b="1" u="sng" dirty="0" smtClean="0">
                <a:solidFill>
                  <a:schemeClr val="bg2">
                    <a:lumMod val="10000"/>
                  </a:schemeClr>
                </a:solidFill>
              </a:rPr>
              <a:t>Dr. Gross, a Pennsylvania doctor, is a pioneer surgeon who is demonstrating a daring procedure</a:t>
            </a:r>
          </a:p>
          <a:p>
            <a:pPr eaLnBrk="1" hangingPunct="1"/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Physician is relatively emotionless; the patient’s mother is very upset</a:t>
            </a:r>
          </a:p>
          <a:p>
            <a:pPr eaLnBrk="1" hangingPunct="1"/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Attendants hold </a:t>
            </a:r>
            <a:r>
              <a:rPr lang="en-US" sz="2600" b="1" dirty="0" err="1" smtClean="0">
                <a:solidFill>
                  <a:schemeClr val="bg2">
                    <a:lumMod val="10000"/>
                  </a:schemeClr>
                </a:solidFill>
              </a:rPr>
              <a:t>chlorophorm</a:t>
            </a:r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 and the bloody incision- very important! Why?</a:t>
            </a:r>
          </a:p>
          <a:p>
            <a:pPr eaLnBrk="1" hangingPunct="1"/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Symbolizes the people’s faith in scientific and medical progress</a:t>
            </a:r>
          </a:p>
          <a:p>
            <a:pPr lvl="1"/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</a:rPr>
              <a:t>The light focuses on Dr. Gross’ head (his brain) and on the dissected leg. </a:t>
            </a:r>
          </a:p>
          <a:p>
            <a:pPr lvl="1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Patient suffered from osteomyelitis (a bone infection)</a:t>
            </a:r>
          </a:p>
          <a:p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u="sng" dirty="0" smtClean="0">
                <a:solidFill>
                  <a:schemeClr val="bg2">
                    <a:lumMod val="10000"/>
                  </a:schemeClr>
                </a:solidFill>
              </a:rPr>
              <a:t>This painting is controversial because of its graphic nature and also because the surgery itself is controversial (they would have amputated rather than done procedure). </a:t>
            </a:r>
          </a:p>
          <a:p>
            <a:pPr eaLnBrk="1" hangingPunct="1"/>
            <a:r>
              <a:rPr lang="en-US" sz="2600" b="1" i="1" dirty="0" smtClean="0">
                <a:solidFill>
                  <a:schemeClr val="bg2">
                    <a:lumMod val="10000"/>
                  </a:schemeClr>
                </a:solidFill>
              </a:rPr>
              <a:t>“It is a picture that even strong men find difficult to look at long, if they can look at all.”</a:t>
            </a:r>
          </a:p>
          <a:p>
            <a:pPr eaLnBrk="1" hangingPunct="1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36646927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14338" grpId="0"/>
      <p:bldP spid="1433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92" y="1847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</a:rPr>
              <a:t>Édouard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</a:rPr>
              <a:t>Manet</a:t>
            </a:r>
            <a:endParaRPr lang="en-US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"/>
            <a:ext cx="2381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6483" y="997089"/>
            <a:ext cx="70769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1832 – 1883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Born in Paris, France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(frequently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visited and studied at the Louvre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when he was young).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Painted “</a:t>
            </a: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modern-life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” </a:t>
            </a: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subjects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He began as a Realist but made the transition to Impressionism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His two most famous paintings are thought to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have marked the beginning of Modern art.</a:t>
            </a:r>
          </a:p>
          <a:p>
            <a:pPr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sz="2400" b="1" i="1" dirty="0" smtClean="0">
                <a:solidFill>
                  <a:schemeClr val="bg2">
                    <a:lumMod val="10000"/>
                  </a:schemeClr>
                </a:solidFill>
              </a:rPr>
              <a:t> The Luncheon on the Grass</a:t>
            </a:r>
          </a:p>
          <a:p>
            <a:pPr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2">
                    <a:lumMod val="10000"/>
                  </a:schemeClr>
                </a:solidFill>
              </a:rPr>
              <a:t>Olympia</a:t>
            </a:r>
            <a:endParaRPr lang="en-US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u="sng" dirty="0" smtClean="0">
                <a:solidFill>
                  <a:schemeClr val="bg2">
                    <a:lumMod val="10000"/>
                  </a:schemeClr>
                </a:solidFill>
              </a:rPr>
              <a:t>The Luncheon on the Grass </a:t>
            </a:r>
            <a:r>
              <a:rPr lang="en-US" sz="4000" b="1" u="sng" dirty="0">
                <a:solidFill>
                  <a:schemeClr val="bg2">
                    <a:lumMod val="10000"/>
                  </a:schemeClr>
                </a:solidFill>
              </a:rPr>
              <a:t>1863</a:t>
            </a:r>
            <a:r>
              <a:rPr lang="en-US" sz="4000" b="1" i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i="1" u="sng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4000" b="1" i="1" u="sng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4000" b="1" i="1" u="sng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4000" b="1" i="1" u="sng" dirty="0" smtClean="0">
                <a:solidFill>
                  <a:schemeClr val="bg2">
                    <a:lumMod val="10000"/>
                  </a:schemeClr>
                </a:solidFill>
              </a:rPr>
              <a:t>Le </a:t>
            </a:r>
            <a:r>
              <a:rPr lang="en-US" sz="4000" b="1" i="1" u="sng" dirty="0" err="1">
                <a:solidFill>
                  <a:schemeClr val="bg2">
                    <a:lumMod val="10000"/>
                  </a:schemeClr>
                </a:solidFill>
              </a:rPr>
              <a:t>déjeuner</a:t>
            </a:r>
            <a:r>
              <a:rPr lang="en-US" sz="4000" b="1" i="1" u="sng" dirty="0">
                <a:solidFill>
                  <a:schemeClr val="bg2">
                    <a:lumMod val="10000"/>
                  </a:schemeClr>
                </a:solidFill>
              </a:rPr>
              <a:t> sur </a:t>
            </a:r>
            <a:r>
              <a:rPr lang="en-US" sz="4000" b="1" i="1" u="sng" dirty="0" err="1" smtClean="0">
                <a:solidFill>
                  <a:schemeClr val="bg2">
                    <a:lumMod val="10000"/>
                  </a:schemeClr>
                </a:solidFill>
              </a:rPr>
              <a:t>l'herbe</a:t>
            </a:r>
            <a:r>
              <a:rPr lang="en-US" sz="4000" b="1" i="1" u="sng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40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4000" b="1" i="1" dirty="0" smtClean="0"/>
              <a:t/>
            </a:r>
            <a:br>
              <a:rPr lang="en-US" sz="4000" b="1" i="1" dirty="0" smtClean="0"/>
            </a:br>
            <a:endParaRPr lang="en-US" sz="4000" b="1" i="1" dirty="0" smtClean="0"/>
          </a:p>
        </p:txBody>
      </p:sp>
      <p:pic>
        <p:nvPicPr>
          <p:cNvPr id="16388" name="Picture 4" descr="758px-Manet%2C_Edouard_-_Le_D%C3%A9jeuner_sur_l%27Herbe_%28The_Picnic%29_%281%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11729"/>
            <a:ext cx="70386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69871" y="1257787"/>
            <a:ext cx="5105400" cy="5334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Models from real life</a:t>
            </a:r>
          </a:p>
          <a:p>
            <a:pPr lvl="1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Woman is a combination of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</a:rPr>
              <a:t>Manet’s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 wife and favorite model.</a:t>
            </a:r>
          </a:p>
          <a:p>
            <a:pPr lvl="1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Men are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</a:rPr>
              <a:t>Manet’s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 brother and brother-in-law.</a:t>
            </a:r>
          </a:p>
          <a:p>
            <a:pPr eaLnBrk="1" hangingPunct="1"/>
            <a:r>
              <a:rPr lang="en-US" sz="2800" u="sng" dirty="0" smtClean="0">
                <a:solidFill>
                  <a:schemeClr val="bg2">
                    <a:lumMod val="10000"/>
                  </a:schemeClr>
                </a:solidFill>
              </a:rPr>
              <a:t>Nude is </a:t>
            </a:r>
            <a:r>
              <a:rPr lang="en-US" sz="2800" u="sng" dirty="0" err="1" smtClean="0">
                <a:solidFill>
                  <a:schemeClr val="bg2">
                    <a:lumMod val="10000"/>
                  </a:schemeClr>
                </a:solidFill>
              </a:rPr>
              <a:t>unidealized</a:t>
            </a:r>
            <a:r>
              <a:rPr lang="en-US" sz="2800" u="sng" dirty="0" smtClean="0">
                <a:solidFill>
                  <a:schemeClr val="bg2">
                    <a:lumMod val="10000"/>
                  </a:schemeClr>
                </a:solidFill>
              </a:rPr>
              <a:t> and unabashed</a:t>
            </a:r>
          </a:p>
          <a:p>
            <a:pPr lvl="1" eaLnBrk="1" hangingPunct="1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Without shame, </a:t>
            </a:r>
            <a:r>
              <a:rPr lang="en-US" sz="2400" u="sng" dirty="0" smtClean="0">
                <a:solidFill>
                  <a:schemeClr val="bg2">
                    <a:lumMod val="10000"/>
                  </a:schemeClr>
                </a:solidFill>
              </a:rPr>
              <a:t>the woman sits at a picnic with two FULLY clothed men.</a:t>
            </a:r>
          </a:p>
          <a:p>
            <a:pPr eaLnBrk="1" hangingPunct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Nothing is idealized…</a:t>
            </a:r>
          </a:p>
          <a:p>
            <a:pPr lvl="1" eaLnBrk="1" hangingPunct="1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Ordinary men with a promiscuous woman in the park</a:t>
            </a:r>
          </a:p>
          <a:p>
            <a:pPr eaLnBrk="1" hangingPunct="1"/>
            <a:r>
              <a:rPr lang="en-US" sz="2800" u="sng" dirty="0" smtClean="0">
                <a:solidFill>
                  <a:schemeClr val="bg2">
                    <a:lumMod val="10000"/>
                  </a:schemeClr>
                </a:solidFill>
              </a:rPr>
              <a:t>Flattening of forms, loose manner of composition</a:t>
            </a:r>
          </a:p>
          <a:p>
            <a:pPr lvl="1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These characteristics were some of the objections critics had to this piece. 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17412" name="Picture 4" descr="758px-Manet%2C_Edouard_-_Le_D%C3%A9jeuner_sur_l%27Herbe_%28The_Picnic%29_%281%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809" y="1236016"/>
            <a:ext cx="2802391" cy="265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990600" y="3924787"/>
            <a:ext cx="3200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A commonplace woman of the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demione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, as naked as can be, shamelessly lolls between two dandies dressed to the teeth The latter look like schoolboys on a holiday, perpetrating an outrage to play the man, This is a young man’s practical joke- a shameful, open sore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.“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u="sng" dirty="0" smtClean="0">
                <a:solidFill>
                  <a:schemeClr val="bg2">
                    <a:lumMod val="10000"/>
                  </a:schemeClr>
                </a:solidFill>
              </a:rPr>
              <a:t>The Luncheon on the Grass </a:t>
            </a:r>
            <a:r>
              <a:rPr lang="en-US" sz="4000" b="1" u="sng" dirty="0">
                <a:solidFill>
                  <a:schemeClr val="bg2">
                    <a:lumMod val="10000"/>
                  </a:schemeClr>
                </a:solidFill>
              </a:rPr>
              <a:t>1863</a:t>
            </a:r>
            <a:r>
              <a:rPr lang="en-US" sz="4000" b="1" i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i="1" u="sng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4000" b="1" i="1" u="sng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4000" b="1" i="1" u="sng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4000" b="1" i="1" u="sng" dirty="0" smtClean="0">
                <a:solidFill>
                  <a:schemeClr val="bg2">
                    <a:lumMod val="10000"/>
                  </a:schemeClr>
                </a:solidFill>
              </a:rPr>
              <a:t>Le </a:t>
            </a:r>
            <a:r>
              <a:rPr lang="en-US" sz="4000" b="1" i="1" u="sng" dirty="0" err="1">
                <a:solidFill>
                  <a:schemeClr val="bg2">
                    <a:lumMod val="10000"/>
                  </a:schemeClr>
                </a:solidFill>
              </a:rPr>
              <a:t>déjeuner</a:t>
            </a:r>
            <a:r>
              <a:rPr lang="en-US" sz="4000" b="1" i="1" u="sng" dirty="0">
                <a:solidFill>
                  <a:schemeClr val="bg2">
                    <a:lumMod val="10000"/>
                  </a:schemeClr>
                </a:solidFill>
              </a:rPr>
              <a:t> sur </a:t>
            </a:r>
            <a:r>
              <a:rPr lang="en-US" sz="4000" b="1" i="1" u="sng" dirty="0" err="1" smtClean="0">
                <a:solidFill>
                  <a:schemeClr val="bg2">
                    <a:lumMod val="10000"/>
                  </a:schemeClr>
                </a:solidFill>
              </a:rPr>
              <a:t>l'herbe</a:t>
            </a:r>
            <a:r>
              <a:rPr lang="en-US" sz="4000" b="1" i="1" u="sng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40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4000" b="1" i="1" dirty="0" smtClean="0"/>
              <a:t/>
            </a:r>
            <a:br>
              <a:rPr lang="en-US" sz="4000" b="1" i="1" dirty="0" smtClean="0"/>
            </a:br>
            <a:endParaRPr lang="en-US" sz="40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174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8229600" cy="140092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</a:rPr>
              <a:t>Olympia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 1863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18436" name="Picture 4" descr="800px-Manet%2C_Edouard_-_Olympia%2C_1863"/>
          <p:cNvPicPr>
            <a:picLocks noChangeAspect="1" noChangeArrowheads="1"/>
          </p:cNvPicPr>
          <p:nvPr/>
        </p:nvPicPr>
        <p:blipFill rotWithShape="1">
          <a:blip r:embed="rId3" cstate="print"/>
          <a:srcRect t="3181"/>
          <a:stretch/>
        </p:blipFill>
        <p:spPr bwMode="auto">
          <a:xfrm>
            <a:off x="1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20634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184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152400"/>
            <a:ext cx="5410200" cy="670560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This is an image of a woman of his time--           a courtesan</a:t>
            </a:r>
          </a:p>
          <a:p>
            <a:pPr lvl="1"/>
            <a:r>
              <a:rPr lang="en-US" sz="1800" b="1" u="sng" dirty="0" smtClean="0">
                <a:solidFill>
                  <a:schemeClr val="bg2">
                    <a:lumMod val="10000"/>
                  </a:schemeClr>
                </a:solidFill>
              </a:rPr>
              <a:t>“Olympia” was the professional name for prostitutes</a:t>
            </a:r>
          </a:p>
          <a:p>
            <a:r>
              <a:rPr lang="en-US" sz="1800" b="1" u="sng" dirty="0" smtClean="0">
                <a:solidFill>
                  <a:schemeClr val="bg2">
                    <a:lumMod val="10000"/>
                  </a:schemeClr>
                </a:solidFill>
              </a:rPr>
              <a:t>Formal Composition</a:t>
            </a:r>
          </a:p>
          <a:p>
            <a:pPr lvl="1"/>
            <a:r>
              <a:rPr lang="en-US" sz="1800" b="1" u="sng" dirty="0" smtClean="0">
                <a:solidFill>
                  <a:schemeClr val="bg2">
                    <a:lumMod val="10000"/>
                  </a:schemeClr>
                </a:solidFill>
              </a:rPr>
              <a:t>quickly, in rough brushstrokes</a:t>
            </a:r>
          </a:p>
          <a:p>
            <a:r>
              <a:rPr lang="en-US" sz="1800" b="1" u="sng" dirty="0" smtClean="0">
                <a:solidFill>
                  <a:schemeClr val="bg2">
                    <a:lumMod val="10000"/>
                  </a:schemeClr>
                </a:solidFill>
              </a:rPr>
              <a:t>No carefully constructed perspective</a:t>
            </a:r>
          </a:p>
          <a:p>
            <a:pPr lvl="1"/>
            <a:r>
              <a:rPr lang="en-US" sz="1800" b="1" dirty="0" err="1" smtClean="0">
                <a:solidFill>
                  <a:schemeClr val="bg2">
                    <a:lumMod val="10000"/>
                  </a:schemeClr>
                </a:solidFill>
              </a:rPr>
              <a:t>Manet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 offers a picture frame flattened into two planes</a:t>
            </a:r>
          </a:p>
          <a:p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Body is a commodity. </a:t>
            </a:r>
          </a:p>
          <a:p>
            <a:pPr lvl="1"/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While middle-and- upper class gentlemen of the time may frequent courtesans and prostitutes, they do not want to be confronted with one in a painting gallery.</a:t>
            </a:r>
          </a:p>
          <a:p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A real woman, flaws and all, with an independent spirit.</a:t>
            </a:r>
          </a:p>
          <a:p>
            <a:pPr lvl="1"/>
            <a:r>
              <a:rPr lang="en-US" sz="1800" b="1" u="sng" dirty="0" smtClean="0">
                <a:solidFill>
                  <a:schemeClr val="bg2">
                    <a:lumMod val="10000"/>
                  </a:schemeClr>
                </a:solidFill>
              </a:rPr>
              <a:t>Shamelessness and look of defiance shocked viewers</a:t>
            </a:r>
          </a:p>
          <a:p>
            <a:pPr lvl="1"/>
            <a:r>
              <a:rPr lang="en-US" sz="1800" b="1" u="sng" dirty="0" smtClean="0">
                <a:solidFill>
                  <a:schemeClr val="bg2">
                    <a:lumMod val="10000"/>
                  </a:schemeClr>
                </a:solidFill>
              </a:rPr>
              <a:t>She is not idealized (no s-curve)</a:t>
            </a:r>
          </a:p>
          <a:p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Reference to racial divisions</a:t>
            </a:r>
          </a:p>
          <a:p>
            <a:pPr lvl="1"/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The maid serves the courtesan. </a:t>
            </a:r>
          </a:p>
          <a:p>
            <a:r>
              <a:rPr lang="en-US" sz="1800" b="1" u="sng" dirty="0" smtClean="0">
                <a:solidFill>
                  <a:schemeClr val="bg2">
                    <a:lumMod val="10000"/>
                  </a:schemeClr>
                </a:solidFill>
              </a:rPr>
              <a:t>A black maid and prostitute evoked moral depravity, inferiority, and animalistic sexuality</a:t>
            </a:r>
          </a:p>
        </p:txBody>
      </p:sp>
      <p:pic>
        <p:nvPicPr>
          <p:cNvPr id="19459" name="Picture 4" descr="800px-Manet%2C_Edouard_-_Olympia%2C_18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90600"/>
            <a:ext cx="374624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46956" y="3690878"/>
            <a:ext cx="36630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“a courtesan with dirty hands and wrinkled feet… her body has the livid tint of a cadaver displayed in the morgue; her outlines are drawn in charcoal and her greenish, bloodshot eyes appear to be provoking the public, protected all the while by a hideous </a:t>
            </a:r>
            <a:r>
              <a:rPr lang="en-US" sz="2000" b="1" i="1" dirty="0" err="1">
                <a:solidFill>
                  <a:srgbClr val="0070C0"/>
                </a:solidFill>
              </a:rPr>
              <a:t>Negress</a:t>
            </a:r>
            <a:r>
              <a:rPr lang="en-US" sz="2000" b="1" i="1" dirty="0">
                <a:solidFill>
                  <a:srgbClr val="0070C0"/>
                </a:solidFill>
              </a:rPr>
              <a:t>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1945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45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45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45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45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4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44815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File:Manet, Edouard - Olympia, 186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5448938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4576" y="1447800"/>
            <a:ext cx="3036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Venus of </a:t>
            </a:r>
            <a:r>
              <a:rPr lang="en-US" sz="3200" b="1" i="1" dirty="0" err="1" smtClean="0"/>
              <a:t>Urbino</a:t>
            </a:r>
            <a:endParaRPr lang="en-US" sz="3200" b="1" i="1" dirty="0" smtClean="0"/>
          </a:p>
          <a:p>
            <a:r>
              <a:rPr lang="en-US" sz="2800" b="1" dirty="0" smtClean="0"/>
              <a:t>Titian, 1538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4572000"/>
            <a:ext cx="2303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Olympia</a:t>
            </a:r>
          </a:p>
          <a:p>
            <a:r>
              <a:rPr lang="en-US" sz="2800" b="1" dirty="0" err="1" smtClean="0"/>
              <a:t>Manet</a:t>
            </a:r>
            <a:r>
              <a:rPr lang="en-US" sz="2800" b="1" dirty="0" smtClean="0"/>
              <a:t>, 1863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44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49810"/>
            <a:ext cx="49530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Gaustave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Courbet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9906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1819-1877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French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</a:rPr>
              <a:t>“Father of Realist movement”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Despised labels </a:t>
            </a:r>
          </a:p>
          <a:p>
            <a:pPr>
              <a:lnSpc>
                <a:spcPct val="80000"/>
              </a:lnSpc>
              <a:buNone/>
            </a:pPr>
            <a:endParaRPr lang="en-US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Famous works: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	-Burial at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Ornans</a:t>
            </a:r>
            <a:endParaRPr lang="en-US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	-Interior of My Studio</a:t>
            </a: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Technical elements: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Simple and direct methods of construction</a:t>
            </a:r>
          </a:p>
          <a:p>
            <a:pPr lvl="1">
              <a:lnSpc>
                <a:spcPct val="80000"/>
              </a:lnSpc>
            </a:pPr>
            <a:r>
              <a:rPr lang="en-US" sz="1600" b="1" u="sng" dirty="0" smtClean="0">
                <a:solidFill>
                  <a:schemeClr val="bg2">
                    <a:lumMod val="10000"/>
                  </a:schemeClr>
                </a:solidFill>
              </a:rPr>
              <a:t>Somber palette applied with palette knife</a:t>
            </a:r>
            <a:endParaRPr lang="en-US" sz="2000" b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Addressed </a:t>
            </a: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</a:rPr>
              <a:t>social and controversial issues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through his art.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Many of his works were considered pornographic.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</a:rPr>
              <a:t>His style encompassed the spontaneity, irregularity, and harshness of real life.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5124" name="Picture 4" descr="Gustave_Courb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8600"/>
            <a:ext cx="2929812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800px-Orn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486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Burial at </a:t>
            </a:r>
            <a:r>
              <a:rPr lang="en-US" sz="2000" i="1" dirty="0" err="1" smtClean="0">
                <a:solidFill>
                  <a:schemeClr val="bg2">
                    <a:lumMod val="10000"/>
                  </a:schemeClr>
                </a:solidFill>
              </a:rPr>
              <a:t>Ornans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           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Gustave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Courbet                 1850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</a:rPr>
              <a:t>Burial at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</a:rPr>
              <a:t>Ornans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</a:rPr>
              <a:t>Burial at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</a:rPr>
              <a:t>Ornans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164771" y="1219200"/>
            <a:ext cx="7772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No heroism/exalted truth</a:t>
            </a:r>
          </a:p>
          <a:p>
            <a:pPr lvl="1">
              <a:buFont typeface="Arial" charset="0"/>
              <a:buChar char="•"/>
            </a:pP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</a:rPr>
              <a:t>It’s a small town funeral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. There is no glorification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Incarnation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of Socialism= funeral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goers</a:t>
            </a: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Even though the painting is divided into </a:t>
            </a: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</a:rPr>
              <a:t>three groups of people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, each group is equal in social status. </a:t>
            </a: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</a:rPr>
              <a:t>There is no social hierarchy.</a:t>
            </a: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Also, these individuals, who were once not permitted to be the subject of fine art, are now able to be the subjects. 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Scale of a history painting</a:t>
            </a: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History painters are paintings that are extremely large and depict a historic event. </a:t>
            </a:r>
          </a:p>
          <a:p>
            <a:pPr lvl="1">
              <a:buFont typeface="Arial" charset="0"/>
              <a:buChar char="•"/>
            </a:pP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</a:rPr>
              <a:t>This </a:t>
            </a:r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</a:rPr>
              <a:t>large canvas is dedicated to the average </a:t>
            </a: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</a:rPr>
              <a:t>people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Subject’s ordinariness and anti-heroic composition outraged critics</a:t>
            </a:r>
          </a:p>
          <a:p>
            <a:pPr>
              <a:buFont typeface="Arial" charset="0"/>
              <a:buChar char="•"/>
            </a:pP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</a:rPr>
              <a:t>This image lacks bright color.</a:t>
            </a:r>
          </a:p>
          <a:p>
            <a:pPr lvl="1">
              <a:buFont typeface="Arial" charset="0"/>
              <a:buChar char="•"/>
            </a:pP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</a:rPr>
              <a:t>Courbet used color to symbolize the mundane realities of life and death.  </a:t>
            </a:r>
            <a:endParaRPr lang="en-US" sz="20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721667"/>
            <a:ext cx="843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was in reality the burial of Romanticism.”</a:t>
            </a:r>
            <a:endParaRPr lang="en-US" sz="2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C:\Documents and Settings\cbroderick\Desktop\Age of isms\Paris\Paris Pictures\Musee d'Orsay\DSC054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" r="4762"/>
          <a:stretch/>
        </p:blipFill>
        <p:spPr>
          <a:xfrm>
            <a:off x="0" y="-1"/>
            <a:ext cx="9144000" cy="6858001"/>
          </a:xfr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</a:rPr>
              <a:t>Burial at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</a:rPr>
              <a:t>Ornans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4232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11932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i="1" dirty="0" smtClean="0">
                <a:solidFill>
                  <a:schemeClr val="bg2">
                    <a:lumMod val="10000"/>
                  </a:schemeClr>
                </a:solidFill>
              </a:rPr>
              <a:t>Interior of My Studio – </a:t>
            </a:r>
            <a:br>
              <a:rPr lang="en-US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b="1" i="1" dirty="0" smtClean="0">
                <a:solidFill>
                  <a:schemeClr val="bg2">
                    <a:lumMod val="10000"/>
                  </a:schemeClr>
                </a:solidFill>
              </a:rPr>
              <a:t>Seven Years of My Life as an Artist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(1855)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courbet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2063"/>
            <a:ext cx="914400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10242" grpId="0"/>
      <p:bldP spid="102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04900"/>
            <a:ext cx="91440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en-US" sz="2800" b="1" u="sng" dirty="0" smtClean="0">
                <a:solidFill>
                  <a:schemeClr val="bg2">
                    <a:lumMod val="10000"/>
                  </a:schemeClr>
                </a:solidFill>
              </a:rPr>
              <a:t>Fantasy Self-Portrait”</a:t>
            </a:r>
          </a:p>
          <a:p>
            <a:pPr lvl="1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Even though this painting depicts Courbet and other individuals present in a realistic manner, the organization of the composition is a figment of Courbet’s imagination. </a:t>
            </a:r>
          </a:p>
          <a:p>
            <a:pPr eaLnBrk="1" hangingPunct="1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Courbet central character</a:t>
            </a:r>
          </a:p>
          <a:p>
            <a:pPr lvl="1"/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</a:rPr>
              <a:t>Courbet unites this otherwise divided painting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. This painting is divided into three sections.</a:t>
            </a:r>
          </a:p>
          <a:p>
            <a:pPr lvl="2"/>
            <a:r>
              <a:rPr lang="en-US" sz="1600" b="1" u="sng" dirty="0" smtClean="0">
                <a:solidFill>
                  <a:schemeClr val="bg2">
                    <a:lumMod val="10000"/>
                  </a:schemeClr>
                </a:solidFill>
              </a:rPr>
              <a:t>The individuals to his left are peasants, a hunter, a priest, a mother and child who represent life in his hometown. Courbet’s art is made for these people.</a:t>
            </a:r>
          </a:p>
          <a:p>
            <a:pPr lvl="2"/>
            <a:r>
              <a:rPr lang="en-US" sz="1600" b="1" u="sng" dirty="0" smtClean="0">
                <a:solidFill>
                  <a:schemeClr val="bg2">
                    <a:lumMod val="10000"/>
                  </a:schemeClr>
                </a:solidFill>
              </a:rPr>
              <a:t>The individuals to his right are critics, clients, and intellectuals. These are the people who criticize his work; he DOES NOT create his work for them. </a:t>
            </a:r>
          </a:p>
          <a:p>
            <a:pPr eaLnBrk="1" hangingPunct="1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Small child</a:t>
            </a:r>
          </a:p>
          <a:p>
            <a:pPr lvl="1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The small child represents innocence.</a:t>
            </a:r>
          </a:p>
          <a:p>
            <a:pPr eaLnBrk="1" hangingPunct="1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Nude model</a:t>
            </a:r>
          </a:p>
          <a:p>
            <a:pPr lvl="1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The nude model represents nature. </a:t>
            </a:r>
            <a:endParaRPr lang="en-US" sz="2000" b="1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11932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i="1" dirty="0" smtClean="0">
                <a:solidFill>
                  <a:schemeClr val="bg2">
                    <a:lumMod val="10000"/>
                  </a:schemeClr>
                </a:solidFill>
              </a:rPr>
              <a:t>Interior of My Studio – </a:t>
            </a:r>
            <a:br>
              <a:rPr lang="en-US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b="1" i="1" dirty="0" smtClean="0">
                <a:solidFill>
                  <a:schemeClr val="bg2">
                    <a:lumMod val="10000"/>
                  </a:schemeClr>
                </a:solidFill>
              </a:rPr>
              <a:t>Seven Years of My Life as an Artist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(1855)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1126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588" y="762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4400" smtClean="0">
                <a:solidFill>
                  <a:schemeClr val="bg2">
                    <a:lumMod val="10000"/>
                  </a:schemeClr>
                </a:solidFill>
              </a:rPr>
              <a:t>Thomas Eakins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56032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914400"/>
            <a:ext cx="88392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1844 – 1916</a:t>
            </a:r>
          </a:p>
          <a:p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Born in </a:t>
            </a: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Philadelphia, PA</a:t>
            </a:r>
          </a:p>
          <a:p>
            <a:pPr>
              <a:buFont typeface="Arial" pitchFamily="34" charset="0"/>
              <a:buChar char="•"/>
            </a:pPr>
            <a:endParaRPr lang="en-US" sz="2400" b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 A painter, photographer,</a:t>
            </a:r>
          </a:p>
          <a:p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sculptor, and professor</a:t>
            </a:r>
          </a:p>
          <a:p>
            <a:endParaRPr lang="en-US" sz="2400" b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 Commonly used nude subjects </a:t>
            </a:r>
          </a:p>
          <a:p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(was fired from his teaching position for using a nude</a:t>
            </a:r>
          </a:p>
          <a:p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model in a drawing class in front of a female student)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en-US" sz="2400" b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Had an interest in and was an innovator in 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the subject of </a:t>
            </a: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motion photography.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He used 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photographs to paint his subjects.</a:t>
            </a:r>
          </a:p>
          <a:p>
            <a:endParaRPr lang="en-US" sz="2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68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29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</a:rPr>
              <a:t>The Gross Clinic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1876</a:t>
            </a:r>
          </a:p>
        </p:txBody>
      </p:sp>
      <p:pic>
        <p:nvPicPr>
          <p:cNvPr id="13316" name="Picture 4" descr="469px-EakinsTheGrossCli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834" y="0"/>
            <a:ext cx="5369165" cy="686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247469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133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4485</TotalTime>
  <Words>1031</Words>
  <Application>Microsoft Office PowerPoint</Application>
  <PresentationFormat>On-screen Show (4:3)</PresentationFormat>
  <Paragraphs>164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Verdana</vt:lpstr>
      <vt:lpstr>Wingdings</vt:lpstr>
      <vt:lpstr>Wingdings 2</vt:lpstr>
      <vt:lpstr>Solstice</vt:lpstr>
      <vt:lpstr>Realism Visual Arts</vt:lpstr>
      <vt:lpstr>Gaustave Courbet</vt:lpstr>
      <vt:lpstr>Burial at Ornans  </vt:lpstr>
      <vt:lpstr>Burial at Ornans  </vt:lpstr>
      <vt:lpstr>Burial at Ornans  </vt:lpstr>
      <vt:lpstr>Interior of My Studio –  Seven Years of My Life as an Artist (1855)</vt:lpstr>
      <vt:lpstr>Interior of My Studio –  Seven Years of My Life as an Artist (1855)</vt:lpstr>
      <vt:lpstr>Thomas Eakins</vt:lpstr>
      <vt:lpstr>The Gross Clinic 1876</vt:lpstr>
      <vt:lpstr>The Gross Clinic</vt:lpstr>
      <vt:lpstr>  Édouard Manet</vt:lpstr>
      <vt:lpstr>The Luncheon on the Grass 1863  (Le déjeuner sur l'herbe)  </vt:lpstr>
      <vt:lpstr>The Luncheon on the Grass 1863  (Le déjeuner sur l'herbe)  </vt:lpstr>
      <vt:lpstr>Olympia 1863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Realism</dc:title>
  <dc:creator>Sarah Carman</dc:creator>
  <cp:lastModifiedBy>McDonald, Benjamin</cp:lastModifiedBy>
  <cp:revision>309</cp:revision>
  <cp:lastPrinted>2012-03-13T13:32:13Z</cp:lastPrinted>
  <dcterms:created xsi:type="dcterms:W3CDTF">2010-02-09T23:01:06Z</dcterms:created>
  <dcterms:modified xsi:type="dcterms:W3CDTF">2017-03-02T20:12:50Z</dcterms:modified>
</cp:coreProperties>
</file>