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4"/>
  </p:notesMasterIdLst>
  <p:handoutMasterIdLst>
    <p:handoutMasterId r:id="rId35"/>
  </p:handoutMasterIdLst>
  <p:sldIdLst>
    <p:sldId id="436" r:id="rId2"/>
    <p:sldId id="479" r:id="rId3"/>
    <p:sldId id="477" r:id="rId4"/>
    <p:sldId id="463" r:id="rId5"/>
    <p:sldId id="438" r:id="rId6"/>
    <p:sldId id="486" r:id="rId7"/>
    <p:sldId id="439" r:id="rId8"/>
    <p:sldId id="440" r:id="rId9"/>
    <p:sldId id="260" r:id="rId10"/>
    <p:sldId id="425" r:id="rId11"/>
    <p:sldId id="387" r:id="rId12"/>
    <p:sldId id="426" r:id="rId13"/>
    <p:sldId id="465" r:id="rId14"/>
    <p:sldId id="482" r:id="rId15"/>
    <p:sldId id="377" r:id="rId16"/>
    <p:sldId id="378" r:id="rId17"/>
    <p:sldId id="467" r:id="rId18"/>
    <p:sldId id="379" r:id="rId19"/>
    <p:sldId id="468" r:id="rId20"/>
    <p:sldId id="380" r:id="rId21"/>
    <p:sldId id="469" r:id="rId22"/>
    <p:sldId id="381" r:id="rId23"/>
    <p:sldId id="487" r:id="rId24"/>
    <p:sldId id="470" r:id="rId25"/>
    <p:sldId id="382" r:id="rId26"/>
    <p:sldId id="471" r:id="rId27"/>
    <p:sldId id="446" r:id="rId28"/>
    <p:sldId id="383" r:id="rId29"/>
    <p:sldId id="476" r:id="rId30"/>
    <p:sldId id="473" r:id="rId31"/>
    <p:sldId id="480" r:id="rId32"/>
    <p:sldId id="464" r:id="rId33"/>
  </p:sldIdLst>
  <p:sldSz cx="9144000" cy="6858000" type="screen4x3"/>
  <p:notesSz cx="7010400" cy="9296400"/>
  <p:embeddedFontLst>
    <p:embeddedFont>
      <p:font typeface="Comic Sans MS" panose="030F0702030302020204" pitchFamily="66" charset="0"/>
      <p:regular r:id="rId36"/>
      <p:bold r:id="rId37"/>
    </p:embeddedFont>
    <p:embeddedFont>
      <p:font typeface="GriffinOne" panose="020B0604020202020204"/>
      <p:regular r:id="rId38"/>
    </p:embeddedFont>
    <p:embeddedFont>
      <p:font typeface="PressWriter Symbols" panose="020B0604020202020204"/>
      <p:regular r:id="rId39"/>
    </p:embeddedFont>
    <p:embeddedFont>
      <p:font typeface="BlackChancery" panose="020B0604020202020204"/>
      <p:regular r:id="rId40"/>
    </p:embeddedFont>
    <p:embeddedFont>
      <p:font typeface="FSC Symbol" panose="020B0604020202020204"/>
      <p:regular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CC9900"/>
    <a:srgbClr val="A62800"/>
    <a:srgbClr val="CC66FF"/>
    <a:srgbClr val="684500"/>
    <a:srgbClr val="006800"/>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356" autoAdjust="0"/>
  </p:normalViewPr>
  <p:slideViewPr>
    <p:cSldViewPr>
      <p:cViewPr>
        <p:scale>
          <a:sx n="50" d="100"/>
          <a:sy n="50" d="100"/>
        </p:scale>
        <p:origin x="558" y="75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1250"/>
    </p:cViewPr>
  </p:sorterViewPr>
  <p:notesViewPr>
    <p:cSldViewPr>
      <p:cViewPr varScale="1">
        <p:scale>
          <a:sx n="52" d="100"/>
          <a:sy n="52" d="100"/>
        </p:scale>
        <p:origin x="-13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138243"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138244"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138245"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D1EA06BC-A4A5-43BE-84C4-8E28A3F79093}" type="slidenum">
              <a:rPr lang="en-US"/>
              <a:pPr/>
              <a:t>‹#›</a:t>
            </a:fld>
            <a:endParaRPr lang="en-US"/>
          </a:p>
        </p:txBody>
      </p:sp>
    </p:spTree>
    <p:extLst>
      <p:ext uri="{BB962C8B-B14F-4D97-AF65-F5344CB8AC3E}">
        <p14:creationId xmlns:p14="http://schemas.microsoft.com/office/powerpoint/2010/main" val="1423221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264195"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264197" name="Rectangle 5"/>
          <p:cNvSpPr>
            <a:spLocks noGrp="1" noChangeArrowheads="1"/>
          </p:cNvSpPr>
          <p:nvPr>
            <p:ph type="body" sz="quarter" idx="3"/>
          </p:nvPr>
        </p:nvSpPr>
        <p:spPr bwMode="auto">
          <a:xfrm>
            <a:off x="701675" y="4414838"/>
            <a:ext cx="5607050" cy="4183062"/>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4198"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264199"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53FD3BA7-8CA7-4AFE-B7A4-54B930F779C4}" type="slidenum">
              <a:rPr lang="en-US"/>
              <a:pPr/>
              <a:t>‹#›</a:t>
            </a:fld>
            <a:endParaRPr lang="en-US"/>
          </a:p>
        </p:txBody>
      </p:sp>
    </p:spTree>
    <p:extLst>
      <p:ext uri="{BB962C8B-B14F-4D97-AF65-F5344CB8AC3E}">
        <p14:creationId xmlns:p14="http://schemas.microsoft.com/office/powerpoint/2010/main" val="2451978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AB7F4837-1446-43EA-A69F-684EB83EDB8C}" type="slidenum">
              <a:rPr lang="en-US"/>
              <a:pPr/>
              <a:t>1</a:t>
            </a:fld>
            <a:endParaRPr lang="en-US"/>
          </a:p>
        </p:txBody>
      </p:sp>
    </p:spTree>
    <p:extLst>
      <p:ext uri="{BB962C8B-B14F-4D97-AF65-F5344CB8AC3E}">
        <p14:creationId xmlns:p14="http://schemas.microsoft.com/office/powerpoint/2010/main" val="47964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4036" name="Slide Number Placeholder 3"/>
          <p:cNvSpPr>
            <a:spLocks noGrp="1"/>
          </p:cNvSpPr>
          <p:nvPr>
            <p:ph type="sldNum" sz="quarter" idx="5"/>
          </p:nvPr>
        </p:nvSpPr>
        <p:spPr>
          <a:noFill/>
        </p:spPr>
        <p:txBody>
          <a:bodyPr/>
          <a:lstStyle/>
          <a:p>
            <a:fld id="{8576CB46-B079-4A2C-A386-A84AB7F89625}" type="slidenum">
              <a:rPr lang="en-US"/>
              <a:pPr/>
              <a:t>12</a:t>
            </a:fld>
            <a:endParaRPr lang="en-US"/>
          </a:p>
        </p:txBody>
      </p:sp>
    </p:spTree>
    <p:extLst>
      <p:ext uri="{BB962C8B-B14F-4D97-AF65-F5344CB8AC3E}">
        <p14:creationId xmlns:p14="http://schemas.microsoft.com/office/powerpoint/2010/main" val="132951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D82F297-A036-4824-8229-7337F20BBE8E}"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0563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B20DD98-A6E2-449A-9901-30904DA1CA91}" type="slidenum">
              <a:rPr lang="en-US"/>
              <a:pPr/>
              <a:t>16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5729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8D8C01-F8A9-4966-9E57-034939B91A84}"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410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0BEED3-9EC6-4161-8324-3AE08744EACA}" type="slidenum">
              <a:rPr lang="en-US"/>
              <a:pPr/>
              <a:t>18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2258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526896F-A087-4BE9-A9D1-737E35F6FFEE}"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5109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5C16E47-A128-4F6D-B3A1-9E18EA3B0AB7}" type="slidenum">
              <a:rPr lang="en-US"/>
              <a:pPr/>
              <a:t>20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0417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4F0538F-9D91-4C9A-8D0B-D3A13419B2AF}" type="slidenum">
              <a:rPr lang="en-US"/>
              <a:pPr/>
              <a:t>21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1316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0DD8FD2-C82B-4C4B-B7BE-BE6A462E4C25}" type="slidenum">
              <a:rPr lang="en-US"/>
              <a:pPr/>
              <a:t>22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51736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0DD8FD2-C82B-4C4B-B7BE-BE6A462E4C25}" type="slidenum">
              <a:rPr lang="en-US"/>
              <a:pPr/>
              <a:t>23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9321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784082D8-EEE1-42FF-B59D-E7CB6AB5EF3A}" type="slidenum">
              <a:rPr lang="en-US"/>
              <a:pPr/>
              <a:t>3</a:t>
            </a:fld>
            <a:endParaRPr lang="en-US"/>
          </a:p>
        </p:txBody>
      </p:sp>
    </p:spTree>
    <p:extLst>
      <p:ext uri="{BB962C8B-B14F-4D97-AF65-F5344CB8AC3E}">
        <p14:creationId xmlns:p14="http://schemas.microsoft.com/office/powerpoint/2010/main" val="874768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9283EE-2243-4E89-A53C-4E4653233744}" type="slidenum">
              <a:rPr lang="en-US"/>
              <a:pPr/>
              <a:t>24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1019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D74370-D19B-4DDF-BDEE-718ED3AFE2D6}" type="slidenum">
              <a:rPr lang="en-US"/>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58054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2262B86-B495-4608-8416-2FC7C586C7EB}" type="slidenum">
              <a:rPr lang="en-US"/>
              <a:pPr/>
              <a:t>26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88640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2C246F-AFFB-46AD-AA8D-2A4DC4204083}" type="slidenum">
              <a:rPr lang="en-US"/>
              <a:pPr/>
              <a:t>27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3176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F163CA7-99F5-4111-9EF6-D66AA56DA1D5}"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14784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Arial" pitchFamily="34" charset="0"/>
              </a:rPr>
              <a:t>Venus and Mars by Botticelli, 1483</a:t>
            </a:r>
          </a:p>
        </p:txBody>
      </p:sp>
      <p:sp>
        <p:nvSpPr>
          <p:cNvPr id="59396" name="Slide Number Placeholder 3"/>
          <p:cNvSpPr>
            <a:spLocks noGrp="1"/>
          </p:cNvSpPr>
          <p:nvPr>
            <p:ph type="sldNum" sz="quarter" idx="5"/>
          </p:nvPr>
        </p:nvSpPr>
        <p:spPr>
          <a:noFill/>
        </p:spPr>
        <p:txBody>
          <a:bodyPr/>
          <a:lstStyle/>
          <a:p>
            <a:fld id="{9FC7CE52-E2C4-48D5-AA08-E23B0657294F}" type="slidenum">
              <a:rPr lang="en-US"/>
              <a:pPr/>
              <a:t>30</a:t>
            </a:fld>
            <a:endParaRPr lang="en-US"/>
          </a:p>
        </p:txBody>
      </p:sp>
    </p:spTree>
    <p:extLst>
      <p:ext uri="{BB962C8B-B14F-4D97-AF65-F5344CB8AC3E}">
        <p14:creationId xmlns:p14="http://schemas.microsoft.com/office/powerpoint/2010/main" val="159902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ED66AC31-16AD-46D3-9707-1836A0429D52}" type="slidenum">
              <a:rPr lang="en-US"/>
              <a:pPr/>
              <a:t>32</a:t>
            </a:fld>
            <a:endParaRPr lang="en-US"/>
          </a:p>
        </p:txBody>
      </p:sp>
    </p:spTree>
    <p:extLst>
      <p:ext uri="{BB962C8B-B14F-4D97-AF65-F5344CB8AC3E}">
        <p14:creationId xmlns:p14="http://schemas.microsoft.com/office/powerpoint/2010/main" val="195212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08300F18-ADCC-4D8A-9BC4-17A69F27FCC1}" type="slidenum">
              <a:rPr lang="en-US"/>
              <a:pPr/>
              <a:t>4</a:t>
            </a:fld>
            <a:endParaRPr lang="en-US"/>
          </a:p>
        </p:txBody>
      </p:sp>
    </p:spTree>
    <p:extLst>
      <p:ext uri="{BB962C8B-B14F-4D97-AF65-F5344CB8AC3E}">
        <p14:creationId xmlns:p14="http://schemas.microsoft.com/office/powerpoint/2010/main" val="401800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C6BB229C-51AC-4796-AFC7-A8906D3A760A}" type="slidenum">
              <a:rPr lang="en-US"/>
              <a:pPr/>
              <a:t>5</a:t>
            </a:fld>
            <a:endParaRPr lang="en-US"/>
          </a:p>
        </p:txBody>
      </p:sp>
    </p:spTree>
    <p:extLst>
      <p:ext uri="{BB962C8B-B14F-4D97-AF65-F5344CB8AC3E}">
        <p14:creationId xmlns:p14="http://schemas.microsoft.com/office/powerpoint/2010/main" val="340387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80C47066-1656-45E6-B7F9-4DA649E8A0F3}" type="slidenum">
              <a:rPr lang="en-US"/>
              <a:pPr/>
              <a:t>7</a:t>
            </a:fld>
            <a:endParaRPr lang="en-US"/>
          </a:p>
        </p:txBody>
      </p:sp>
    </p:spTree>
    <p:extLst>
      <p:ext uri="{BB962C8B-B14F-4D97-AF65-F5344CB8AC3E}">
        <p14:creationId xmlns:p14="http://schemas.microsoft.com/office/powerpoint/2010/main" val="279314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0964" name="Slide Number Placeholder 3"/>
          <p:cNvSpPr>
            <a:spLocks noGrp="1"/>
          </p:cNvSpPr>
          <p:nvPr>
            <p:ph type="sldNum" sz="quarter" idx="5"/>
          </p:nvPr>
        </p:nvSpPr>
        <p:spPr>
          <a:noFill/>
        </p:spPr>
        <p:txBody>
          <a:bodyPr/>
          <a:lstStyle/>
          <a:p>
            <a:fld id="{8CC8B3F2-B300-4A24-8F09-D7BF377713D9}" type="slidenum">
              <a:rPr lang="en-US"/>
              <a:pPr/>
              <a:t>8</a:t>
            </a:fld>
            <a:endParaRPr lang="en-US"/>
          </a:p>
        </p:txBody>
      </p:sp>
    </p:spTree>
    <p:extLst>
      <p:ext uri="{BB962C8B-B14F-4D97-AF65-F5344CB8AC3E}">
        <p14:creationId xmlns:p14="http://schemas.microsoft.com/office/powerpoint/2010/main" val="3754911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C5166B0-7916-4A27-899C-13EE3F19805F}" type="slidenum">
              <a:rPr lang="en-US"/>
              <a:pPr/>
              <a:t>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4320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7E5F77A1-B4E9-4A12-817E-EA2E9C78D035}" type="slidenum">
              <a:rPr lang="en-US"/>
              <a:pPr/>
              <a:t>10</a:t>
            </a:fld>
            <a:endParaRPr lang="en-US"/>
          </a:p>
        </p:txBody>
      </p:sp>
    </p:spTree>
    <p:extLst>
      <p:ext uri="{BB962C8B-B14F-4D97-AF65-F5344CB8AC3E}">
        <p14:creationId xmlns:p14="http://schemas.microsoft.com/office/powerpoint/2010/main" val="3772897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512961E-A124-450F-A20B-5494B36A4712}" type="slidenum">
              <a:rPr lang="en-US"/>
              <a:pPr/>
              <a:t>11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2196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advTm="180000">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Tm="180000">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Tm="180000">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Tm="180000">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180000">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Tm="180000">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Tm="180000">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90466" name="Rectangle 2"/>
          <p:cNvSpPr>
            <a:spLocks noGrp="1" noChangeArrowheads="1"/>
          </p:cNvSpPr>
          <p:nvPr>
            <p:ph type="title"/>
          </p:nvPr>
        </p:nvSpPr>
        <p:spPr bwMode="auto">
          <a:xfrm>
            <a:off x="457200" y="228600"/>
            <a:ext cx="8229600" cy="792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3716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advTm="180000">
    <p:sndAc>
      <p:endSnd/>
    </p:sndAc>
  </p:transition>
  <p:timing>
    <p:tnLst>
      <p:par>
        <p:cTn id="1" dur="indefinite" restart="never" nodeType="tmRoot"/>
      </p:par>
    </p:tnLst>
  </p:timing>
  <p:txStyles>
    <p:titleStyle>
      <a:lvl1pPr algn="ctr" rtl="0" eaLnBrk="0" fontAlgn="base" hangingPunct="0">
        <a:spcBef>
          <a:spcPct val="0"/>
        </a:spcBef>
        <a:spcAft>
          <a:spcPct val="0"/>
        </a:spcAft>
        <a:defRPr sz="4800" b="1">
          <a:solidFill>
            <a:srgbClr val="CC33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2pPr>
      <a:lvl3pPr algn="ctr" rtl="0" eaLnBrk="0" fontAlgn="base" hangingPunct="0">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3pPr>
      <a:lvl4pPr algn="ctr" rtl="0" eaLnBrk="0" fontAlgn="base" hangingPunct="0">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4pPr>
      <a:lvl5pPr algn="ctr" rtl="0" eaLnBrk="0" fontAlgn="base" hangingPunct="0">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5pPr>
      <a:lvl6pPr marL="457200" algn="ctr" rtl="0" fontAlgn="base">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6pPr>
      <a:lvl7pPr marL="914400" algn="ctr" rtl="0" fontAlgn="base">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7pPr>
      <a:lvl8pPr marL="1371600" algn="ctr" rtl="0" fontAlgn="base">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8pPr>
      <a:lvl9pPr marL="1828800" algn="ctr" rtl="0" fontAlgn="base">
        <a:spcBef>
          <a:spcPct val="0"/>
        </a:spcBef>
        <a:spcAft>
          <a:spcPct val="0"/>
        </a:spcAft>
        <a:defRPr sz="4800" b="1">
          <a:solidFill>
            <a:srgbClr val="CC3300"/>
          </a:solidFill>
          <a:effectLst>
            <a:outerShdw blurRad="38100" dist="38100" dir="2700000" algn="tl">
              <a:srgbClr val="C0C0C0"/>
            </a:outerShdw>
          </a:effectLst>
          <a:latin typeface="BlackChancery" pitchFamily="2" charset="0"/>
        </a:defRPr>
      </a:lvl9pPr>
    </p:titleStyle>
    <p:bodyStyle>
      <a:lvl1pPr marL="396875" indent="-396875" algn="l" rtl="0" eaLnBrk="0" fontAlgn="base" hangingPunct="0">
        <a:spcBef>
          <a:spcPct val="20000"/>
        </a:spcBef>
        <a:spcAft>
          <a:spcPct val="0"/>
        </a:spcAft>
        <a:buClr>
          <a:srgbClr val="CC3300"/>
        </a:buClr>
        <a:buFont typeface="PressWriter Symbols" pitchFamily="2" charset="2"/>
        <a:buChar char=""/>
        <a:defRPr sz="2800" b="1">
          <a:solidFill>
            <a:schemeClr val="tx1"/>
          </a:solidFill>
          <a:latin typeface="+mn-lt"/>
          <a:ea typeface="+mn-ea"/>
          <a:cs typeface="+mn-cs"/>
        </a:defRPr>
      </a:lvl1pPr>
      <a:lvl2pPr marL="908050" indent="-396875" algn="l" rtl="0" eaLnBrk="0" fontAlgn="base" hangingPunct="0">
        <a:spcBef>
          <a:spcPct val="20000"/>
        </a:spcBef>
        <a:spcAft>
          <a:spcPct val="0"/>
        </a:spcAft>
        <a:buClr>
          <a:srgbClr val="2C2C86"/>
        </a:buClr>
        <a:buSzPct val="90000"/>
        <a:buFont typeface="GriffinOne" pitchFamily="2" charset="0"/>
        <a:buChar char="/"/>
        <a:defRPr sz="2400" b="1">
          <a:solidFill>
            <a:schemeClr val="tx1"/>
          </a:solidFill>
          <a:latin typeface="+mn-lt"/>
        </a:defRPr>
      </a:lvl2pPr>
      <a:lvl3pPr marL="1431925" indent="-409575" algn="l" rtl="0" eaLnBrk="0" fontAlgn="base" hangingPunct="0">
        <a:spcBef>
          <a:spcPct val="20000"/>
        </a:spcBef>
        <a:spcAft>
          <a:spcPct val="0"/>
        </a:spcAft>
        <a:buClr>
          <a:srgbClr val="990033"/>
        </a:buClr>
        <a:buFont typeface="FSC Symbol" pitchFamily="2" charset="2"/>
        <a:buChar char="¡"/>
        <a:defRPr sz="2000" b="1">
          <a:solidFill>
            <a:schemeClr val="tx1"/>
          </a:solidFill>
          <a:latin typeface="+mn-lt"/>
        </a:defRPr>
      </a:lvl3pPr>
      <a:lvl4pPr marL="1774825" indent="-228600" algn="l" rtl="0" eaLnBrk="0" fontAlgn="base" hangingPunct="0">
        <a:spcBef>
          <a:spcPct val="20000"/>
        </a:spcBef>
        <a:spcAft>
          <a:spcPct val="0"/>
        </a:spcAft>
        <a:buChar char="–"/>
        <a:defRPr b="1">
          <a:solidFill>
            <a:schemeClr val="tx1"/>
          </a:solidFill>
          <a:latin typeface="+mn-lt"/>
        </a:defRPr>
      </a:lvl4pPr>
      <a:lvl5pPr marL="2117725" indent="-228600" algn="l" rtl="0" eaLnBrk="0" fontAlgn="base" hangingPunct="0">
        <a:spcBef>
          <a:spcPct val="20000"/>
        </a:spcBef>
        <a:spcAft>
          <a:spcPct val="0"/>
        </a:spcAft>
        <a:buChar char="»"/>
        <a:defRPr b="1">
          <a:solidFill>
            <a:schemeClr val="tx1"/>
          </a:solidFill>
          <a:latin typeface="+mn-lt"/>
        </a:defRPr>
      </a:lvl5pPr>
      <a:lvl6pPr marL="2574925" indent="-228600" algn="l" rtl="0" fontAlgn="base">
        <a:spcBef>
          <a:spcPct val="20000"/>
        </a:spcBef>
        <a:spcAft>
          <a:spcPct val="0"/>
        </a:spcAft>
        <a:buChar char="»"/>
        <a:defRPr b="1">
          <a:solidFill>
            <a:schemeClr val="tx1"/>
          </a:solidFill>
          <a:latin typeface="+mn-lt"/>
        </a:defRPr>
      </a:lvl6pPr>
      <a:lvl7pPr marL="3032125" indent="-228600" algn="l" rtl="0" fontAlgn="base">
        <a:spcBef>
          <a:spcPct val="20000"/>
        </a:spcBef>
        <a:spcAft>
          <a:spcPct val="0"/>
        </a:spcAft>
        <a:buChar char="»"/>
        <a:defRPr b="1">
          <a:solidFill>
            <a:schemeClr val="tx1"/>
          </a:solidFill>
          <a:latin typeface="+mn-lt"/>
        </a:defRPr>
      </a:lvl7pPr>
      <a:lvl8pPr marL="3489325" indent="-228600" algn="l" rtl="0" fontAlgn="base">
        <a:spcBef>
          <a:spcPct val="20000"/>
        </a:spcBef>
        <a:spcAft>
          <a:spcPct val="0"/>
        </a:spcAft>
        <a:buChar char="»"/>
        <a:defRPr b="1">
          <a:solidFill>
            <a:schemeClr val="tx1"/>
          </a:solidFill>
          <a:latin typeface="+mn-lt"/>
        </a:defRPr>
      </a:lvl8pPr>
      <a:lvl9pPr marL="3946525"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upload.wikimedia.org/wikipedia/commons/6/65/Uffizi_Donatello.jpg" TargetMode="External"/><Relationship Id="rId7" Type="http://schemas.openxmlformats.org/officeDocument/2006/relationships/hyperlink" Target="http://en.wikipedia.org/wiki/File:Michelangelo-Buonarroti1.jp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en.wikipedia.org/wiki/File:Leonardo_self.jpg" TargetMode="External"/><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en.wikipedia.org/wiki/File:Sanzio_00.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0CRX_mqpz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upload.wikimedia.org/wikipedia/commons/7/7d/Venus_and_Mars.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CRX_mqpz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914400" y="2286000"/>
            <a:ext cx="7239000" cy="1447800"/>
          </a:xfrm>
          <a:prstGeom prst="rect">
            <a:avLst/>
          </a:prstGeom>
        </p:spPr>
        <p:txBody>
          <a:bodyPr wrap="none" fromWordArt="1">
            <a:prstTxWarp prst="textPlain">
              <a:avLst>
                <a:gd name="adj" fmla="val 50000"/>
              </a:avLst>
            </a:prstTxWarp>
          </a:bodyPr>
          <a:lstStyle/>
          <a:p>
            <a:pPr algn="ctr">
              <a:defRPr/>
            </a:pPr>
            <a:r>
              <a:rPr lang="en-US" sz="2000" u="sng" kern="10" dirty="0">
                <a:ln w="9525">
                  <a:noFill/>
                  <a:round/>
                  <a:headEnd/>
                  <a:tailEnd/>
                </a:ln>
                <a:solidFill>
                  <a:srgbClr val="000000"/>
                </a:solidFill>
                <a:effectLst>
                  <a:outerShdw dist="35921" dir="2700000" algn="ctr" rotWithShape="0">
                    <a:srgbClr val="C0C0C0">
                      <a:alpha val="79999"/>
                    </a:srgbClr>
                  </a:outerShdw>
                </a:effectLst>
                <a:latin typeface="BlackChancery" panose="020B0604020202020204"/>
              </a:rPr>
              <a:t>The Renaissance</a:t>
            </a:r>
          </a:p>
        </p:txBody>
      </p:sp>
      <p:sp>
        <p:nvSpPr>
          <p:cNvPr id="5123" name="TextBox 2"/>
          <p:cNvSpPr txBox="1">
            <a:spLocks noChangeArrowheads="1"/>
          </p:cNvSpPr>
          <p:nvPr/>
        </p:nvSpPr>
        <p:spPr bwMode="auto">
          <a:xfrm>
            <a:off x="228600" y="3810000"/>
            <a:ext cx="8915400" cy="646331"/>
          </a:xfrm>
          <a:prstGeom prst="rect">
            <a:avLst/>
          </a:prstGeom>
          <a:noFill/>
          <a:ln w="9525">
            <a:noFill/>
            <a:miter lim="800000"/>
            <a:headEnd/>
            <a:tailEnd/>
          </a:ln>
        </p:spPr>
        <p:txBody>
          <a:bodyPr wrap="square">
            <a:spAutoFit/>
          </a:bodyPr>
          <a:lstStyle/>
          <a:p>
            <a:pPr algn="ctr"/>
            <a:r>
              <a:rPr lang="en-US" sz="3600" i="1" dirty="0">
                <a:latin typeface="BlackChancery" panose="020B0604020202020204"/>
              </a:rPr>
              <a:t>Why did this cultural </a:t>
            </a:r>
            <a:r>
              <a:rPr lang="en-US" sz="3600" i="1" dirty="0" smtClean="0">
                <a:latin typeface="BlackChancery" panose="020B0604020202020204"/>
              </a:rPr>
              <a:t>revolution </a:t>
            </a:r>
            <a:r>
              <a:rPr lang="en-US" sz="3600" i="1" dirty="0">
                <a:latin typeface="BlackChancery" panose="020B0604020202020204"/>
              </a:rPr>
              <a:t>start in Italy? </a:t>
            </a:r>
          </a:p>
        </p:txBody>
      </p:sp>
      <p:pic>
        <p:nvPicPr>
          <p:cNvPr id="4" name="Picture 5" descr="C:\Documents and Settings\lgallicchio\Local Settings\Temporary Internet Files\Content.IE5\YS8UTJKI\MC900332117[1].wmf"/>
          <p:cNvPicPr>
            <a:picLocks noChangeAspect="1" noChangeArrowheads="1"/>
          </p:cNvPicPr>
          <p:nvPr/>
        </p:nvPicPr>
        <p:blipFill>
          <a:blip r:embed="rId3" cstate="print"/>
          <a:srcRect/>
          <a:stretch>
            <a:fillRect/>
          </a:stretch>
        </p:blipFill>
        <p:spPr bwMode="auto">
          <a:xfrm>
            <a:off x="6589737" y="228118"/>
            <a:ext cx="2020863" cy="1906588"/>
          </a:xfrm>
          <a:prstGeom prst="rect">
            <a:avLst/>
          </a:prstGeom>
          <a:noFill/>
          <a:ln w="9525">
            <a:noFill/>
            <a:miter lim="800000"/>
            <a:headEnd/>
            <a:tailEnd/>
          </a:ln>
        </p:spPr>
      </p:pic>
      <p:pic>
        <p:nvPicPr>
          <p:cNvPr id="5" name="Picture 6" descr="C:\Documents and Settings\lgallicchio\Local Settings\Temporary Internet Files\Content.IE5\IJVH26DA\MC900410905[1].wmf"/>
          <p:cNvPicPr>
            <a:picLocks noChangeAspect="1" noChangeArrowheads="1"/>
          </p:cNvPicPr>
          <p:nvPr/>
        </p:nvPicPr>
        <p:blipFill>
          <a:blip r:embed="rId4" cstate="print"/>
          <a:srcRect/>
          <a:stretch>
            <a:fillRect/>
          </a:stretch>
        </p:blipFill>
        <p:spPr bwMode="auto">
          <a:xfrm>
            <a:off x="455238" y="4800600"/>
            <a:ext cx="2211762" cy="1828800"/>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33400" y="609600"/>
            <a:ext cx="8229600" cy="792163"/>
          </a:xfrm>
        </p:spPr>
        <p:txBody>
          <a:bodyPr/>
          <a:lstStyle/>
          <a:p>
            <a:pPr eaLnBrk="1" hangingPunct="1">
              <a:defRPr/>
            </a:pPr>
            <a:r>
              <a:rPr lang="en-US" u="sng" dirty="0" smtClean="0"/>
              <a:t>New Techniques</a:t>
            </a:r>
            <a:br>
              <a:rPr lang="en-US" u="sng" dirty="0" smtClean="0"/>
            </a:br>
            <a:endParaRPr lang="en-US" sz="3200" u="sng" dirty="0" smtClean="0"/>
          </a:p>
        </p:txBody>
      </p:sp>
      <p:sp>
        <p:nvSpPr>
          <p:cNvPr id="10243" name="Rectangle 3"/>
          <p:cNvSpPr>
            <a:spLocks noGrp="1" noChangeArrowheads="1"/>
          </p:cNvSpPr>
          <p:nvPr>
            <p:ph type="body" sz="half" idx="1"/>
          </p:nvPr>
        </p:nvSpPr>
        <p:spPr>
          <a:xfrm>
            <a:off x="76200" y="1600200"/>
            <a:ext cx="9067800" cy="5638800"/>
          </a:xfrm>
        </p:spPr>
        <p:txBody>
          <a:bodyPr/>
          <a:lstStyle/>
          <a:p>
            <a:pPr eaLnBrk="1" hangingPunct="1"/>
            <a:r>
              <a:rPr lang="en-US" sz="2400" u="sng" dirty="0" smtClean="0"/>
              <a:t>A. Fresco</a:t>
            </a:r>
          </a:p>
          <a:p>
            <a:pPr lvl="1" eaLnBrk="1" hangingPunct="1"/>
            <a:r>
              <a:rPr lang="en-US" sz="2000" u="sng" dirty="0" smtClean="0"/>
              <a:t>Painting done on fresh, wet plaster with water based paints </a:t>
            </a:r>
          </a:p>
          <a:p>
            <a:pPr eaLnBrk="1" hangingPunct="1"/>
            <a:r>
              <a:rPr lang="en-US" sz="2400" u="sng" dirty="0" smtClean="0"/>
              <a:t>B. Perspective</a:t>
            </a:r>
          </a:p>
          <a:p>
            <a:pPr lvl="1" eaLnBrk="1" hangingPunct="1"/>
            <a:r>
              <a:rPr lang="en-US" sz="2000" u="sng" dirty="0" smtClean="0"/>
              <a:t>Organization of outdoor space </a:t>
            </a:r>
            <a:r>
              <a:rPr lang="en-US" sz="2000" dirty="0" smtClean="0"/>
              <a:t>and light through geometry – 3D</a:t>
            </a:r>
          </a:p>
          <a:p>
            <a:pPr eaLnBrk="1" hangingPunct="1"/>
            <a:r>
              <a:rPr lang="en-US" sz="2400" u="sng" dirty="0" smtClean="0"/>
              <a:t>C. Human anatomy and movement	</a:t>
            </a:r>
          </a:p>
          <a:p>
            <a:pPr lvl="1" eaLnBrk="1" hangingPunct="1"/>
            <a:r>
              <a:rPr lang="en-US" sz="2000" u="sng" dirty="0" smtClean="0"/>
              <a:t>Realism</a:t>
            </a:r>
            <a:r>
              <a:rPr lang="en-US" sz="2000" dirty="0" smtClean="0"/>
              <a:t> of humans</a:t>
            </a:r>
          </a:p>
          <a:p>
            <a:pPr eaLnBrk="1" hangingPunct="1"/>
            <a:r>
              <a:rPr lang="en-US" sz="2400" u="sng" dirty="0" smtClean="0"/>
              <a:t>D. Sculpture</a:t>
            </a:r>
            <a:r>
              <a:rPr lang="en-US" sz="2400" dirty="0" smtClean="0"/>
              <a:t>	</a:t>
            </a:r>
          </a:p>
          <a:p>
            <a:pPr lvl="1" eaLnBrk="1" hangingPunct="1"/>
            <a:r>
              <a:rPr lang="en-US" sz="2000" dirty="0" smtClean="0"/>
              <a:t>Donatello- </a:t>
            </a:r>
            <a:r>
              <a:rPr lang="en-US" sz="2000" u="sng" dirty="0" smtClean="0"/>
              <a:t>Greek and Roman influence</a:t>
            </a:r>
          </a:p>
          <a:p>
            <a:pPr eaLnBrk="1" hangingPunct="1"/>
            <a:r>
              <a:rPr lang="en-US" sz="2400" u="sng" dirty="0" smtClean="0"/>
              <a:t>E. Architecture</a:t>
            </a:r>
          </a:p>
          <a:p>
            <a:pPr lvl="1" eaLnBrk="1" hangingPunct="1"/>
            <a:r>
              <a:rPr lang="en-US" sz="2000" dirty="0" smtClean="0"/>
              <a:t>Brunelleschi- focused on </a:t>
            </a:r>
            <a:r>
              <a:rPr lang="en-US" sz="2000" u="sng" dirty="0" smtClean="0"/>
              <a:t>human needs not divine</a:t>
            </a:r>
          </a:p>
          <a:p>
            <a:pPr eaLnBrk="1" hangingPunct="1"/>
            <a:endParaRPr lang="en-US" sz="2400" u="sng" dirty="0" smtClean="0"/>
          </a:p>
        </p:txBody>
      </p:sp>
    </p:spTree>
  </p:cSld>
  <p:clrMapOvr>
    <a:masterClrMapping/>
  </p:clrMapOvr>
  <p:transition advTm="180000">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sz="5400" smtClean="0"/>
              <a:t>Art and Patronage</a:t>
            </a:r>
          </a:p>
        </p:txBody>
      </p:sp>
      <p:sp>
        <p:nvSpPr>
          <p:cNvPr id="187395" name="Rectangle 3"/>
          <p:cNvSpPr>
            <a:spLocks noGrp="1" noChangeArrowheads="1"/>
          </p:cNvSpPr>
          <p:nvPr>
            <p:ph type="body" idx="1"/>
          </p:nvPr>
        </p:nvSpPr>
        <p:spPr>
          <a:xfrm>
            <a:off x="533400" y="1219200"/>
            <a:ext cx="8229600" cy="3733800"/>
          </a:xfrm>
          <a:noFill/>
        </p:spPr>
        <p:txBody>
          <a:bodyPr/>
          <a:lstStyle/>
          <a:p>
            <a:pPr eaLnBrk="1" hangingPunct="1"/>
            <a:r>
              <a:rPr lang="en-US" sz="2400" dirty="0" smtClean="0"/>
              <a:t>Italians were willing to spend a lot of money on art.</a:t>
            </a:r>
          </a:p>
          <a:p>
            <a:pPr lvl="1" eaLnBrk="1" hangingPunct="1"/>
            <a:r>
              <a:rPr lang="en-US" sz="2000" u="sng" dirty="0" smtClean="0"/>
              <a:t>Art communicated social, political, and spiritual values.</a:t>
            </a:r>
          </a:p>
          <a:p>
            <a:pPr lvl="1" eaLnBrk="1" hangingPunct="1"/>
            <a:r>
              <a:rPr lang="en-US" sz="2000" dirty="0" smtClean="0"/>
              <a:t>Italian banking &amp; international trade interests had the money.</a:t>
            </a:r>
          </a:p>
          <a:p>
            <a:pPr eaLnBrk="1" hangingPunct="1"/>
            <a:r>
              <a:rPr lang="en-US" sz="2400" dirty="0" smtClean="0"/>
              <a:t>Public art in Florence was organized and supported by guilds</a:t>
            </a:r>
            <a:r>
              <a:rPr lang="en-US" dirty="0" smtClean="0"/>
              <a:t>.</a:t>
            </a:r>
          </a:p>
        </p:txBody>
      </p:sp>
      <p:sp>
        <p:nvSpPr>
          <p:cNvPr id="187396" name="AutoShape 4"/>
          <p:cNvSpPr>
            <a:spLocks noChangeArrowheads="1"/>
          </p:cNvSpPr>
          <p:nvPr/>
        </p:nvSpPr>
        <p:spPr bwMode="auto">
          <a:xfrm>
            <a:off x="4267200" y="3657600"/>
            <a:ext cx="533400" cy="685800"/>
          </a:xfrm>
          <a:prstGeom prst="downArrow">
            <a:avLst>
              <a:gd name="adj1" fmla="val 50000"/>
              <a:gd name="adj2" fmla="val 50000"/>
            </a:avLst>
          </a:prstGeom>
          <a:solidFill>
            <a:srgbClr val="CC3300"/>
          </a:solidFill>
          <a:ln w="9525">
            <a:noFill/>
            <a:miter lim="800000"/>
            <a:headEnd/>
            <a:tailEnd/>
          </a:ln>
          <a:effectLst>
            <a:prstShdw prst="shdw17" dist="17961" dir="2700000">
              <a:srgbClr val="7A1F00"/>
            </a:prstShdw>
          </a:effectLst>
        </p:spPr>
        <p:txBody>
          <a:bodyPr vert="eaVert" wrap="none" anchor="ctr"/>
          <a:lstStyle/>
          <a:p>
            <a:endParaRPr lang="en-US"/>
          </a:p>
        </p:txBody>
      </p:sp>
      <p:sp>
        <p:nvSpPr>
          <p:cNvPr id="187397" name="Text Box 5"/>
          <p:cNvSpPr txBox="1">
            <a:spLocks noChangeArrowheads="1"/>
          </p:cNvSpPr>
          <p:nvPr/>
        </p:nvSpPr>
        <p:spPr bwMode="auto">
          <a:xfrm>
            <a:off x="228600" y="4267200"/>
            <a:ext cx="8915400" cy="2308324"/>
          </a:xfrm>
          <a:prstGeom prst="rect">
            <a:avLst/>
          </a:prstGeom>
          <a:noFill/>
          <a:ln w="9525">
            <a:noFill/>
            <a:miter lim="800000"/>
            <a:headEnd/>
            <a:tailEnd/>
          </a:ln>
        </p:spPr>
        <p:txBody>
          <a:bodyPr>
            <a:spAutoFit/>
          </a:bodyPr>
          <a:lstStyle/>
          <a:p>
            <a:pPr>
              <a:spcBef>
                <a:spcPct val="50000"/>
              </a:spcBef>
            </a:pPr>
            <a:r>
              <a:rPr lang="en-US" sz="2400" b="1" dirty="0" smtClean="0">
                <a:latin typeface="Comic Sans MS" pitchFamily="66" charset="0"/>
              </a:rPr>
              <a:t>The consumption </a:t>
            </a:r>
            <a:r>
              <a:rPr lang="en-US" sz="2400" b="1" dirty="0">
                <a:latin typeface="Comic Sans MS" pitchFamily="66" charset="0"/>
              </a:rPr>
              <a:t>of art was used as </a:t>
            </a:r>
            <a:r>
              <a:rPr lang="en-US" sz="2400" b="1" dirty="0" smtClean="0">
                <a:latin typeface="Comic Sans MS" pitchFamily="66" charset="0"/>
              </a:rPr>
              <a:t>a </a:t>
            </a:r>
            <a:r>
              <a:rPr lang="en-US" sz="2400" b="1" dirty="0">
                <a:latin typeface="Comic Sans MS" pitchFamily="66" charset="0"/>
              </a:rPr>
              <a:t>form of competition for social &amp; political status!</a:t>
            </a:r>
          </a:p>
          <a:p>
            <a:pPr>
              <a:spcBef>
                <a:spcPct val="50000"/>
              </a:spcBef>
            </a:pPr>
            <a:r>
              <a:rPr lang="en-US" sz="2400" b="1" i="1" u="sng" dirty="0" smtClean="0">
                <a:latin typeface="Comic Sans MS" pitchFamily="66" charset="0"/>
              </a:rPr>
              <a:t>Patronage was a display of wealth = public art!</a:t>
            </a:r>
          </a:p>
          <a:p>
            <a:pPr>
              <a:spcBef>
                <a:spcPct val="50000"/>
              </a:spcBef>
            </a:pPr>
            <a:r>
              <a:rPr lang="en-US" sz="2400" dirty="0" smtClean="0">
                <a:latin typeface="Comic Sans MS" pitchFamily="66" charset="0"/>
              </a:rPr>
              <a:t>Yes, it educated the masses but it also displayed who had money! Donated by…….</a:t>
            </a:r>
            <a:endParaRPr lang="en-US" sz="2400" dirty="0">
              <a:latin typeface="Comic Sans MS" pitchFamily="66" charset="0"/>
            </a:endParaRPr>
          </a:p>
        </p:txBody>
      </p:sp>
    </p:spTree>
  </p:cSld>
  <p:clrMapOvr>
    <a:masterClrMapping/>
  </p:clrMapOvr>
  <p:transition advTm="180000">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pPr eaLnBrk="1" hangingPunct="1">
              <a:defRPr/>
            </a:pPr>
            <a:r>
              <a:rPr lang="en-US" smtClean="0"/>
              <a:t>Masters of High Renaissance</a:t>
            </a:r>
          </a:p>
        </p:txBody>
      </p:sp>
      <p:sp>
        <p:nvSpPr>
          <p:cNvPr id="11267" name="Rectangle 3"/>
          <p:cNvSpPr>
            <a:spLocks noGrp="1" noChangeArrowheads="1"/>
          </p:cNvSpPr>
          <p:nvPr>
            <p:ph type="body" sz="half" idx="1"/>
          </p:nvPr>
        </p:nvSpPr>
        <p:spPr>
          <a:xfrm>
            <a:off x="0" y="1066800"/>
            <a:ext cx="5791200" cy="5257800"/>
          </a:xfrm>
        </p:spPr>
        <p:txBody>
          <a:bodyPr/>
          <a:lstStyle/>
          <a:p>
            <a:pPr eaLnBrk="1" hangingPunct="1"/>
            <a:r>
              <a:rPr lang="en-US" sz="2000" dirty="0" smtClean="0"/>
              <a:t>Donatello</a:t>
            </a:r>
          </a:p>
          <a:p>
            <a:pPr lvl="1" eaLnBrk="1" hangingPunct="1"/>
            <a:r>
              <a:rPr lang="en-US" sz="1800" dirty="0" smtClean="0"/>
              <a:t>Reinvented the free-standing nude in </a:t>
            </a:r>
          </a:p>
          <a:p>
            <a:pPr lvl="1" eaLnBrk="1" hangingPunct="1">
              <a:buFont typeface="GriffinOne" pitchFamily="2" charset="0"/>
              <a:buNone/>
            </a:pPr>
            <a:r>
              <a:rPr lang="en-US" sz="1800" dirty="0" smtClean="0"/>
              <a:t>classical style</a:t>
            </a:r>
          </a:p>
          <a:p>
            <a:pPr lvl="1" eaLnBrk="1" hangingPunct="1">
              <a:buFont typeface="GriffinOne" pitchFamily="2" charset="0"/>
              <a:buNone/>
            </a:pPr>
            <a:endParaRPr lang="en-US" sz="1800" dirty="0" smtClean="0"/>
          </a:p>
          <a:p>
            <a:pPr eaLnBrk="1" hangingPunct="1"/>
            <a:r>
              <a:rPr lang="en-US" sz="2000" dirty="0" smtClean="0"/>
              <a:t>Leonardo da Vinci</a:t>
            </a:r>
          </a:p>
          <a:p>
            <a:pPr lvl="1" eaLnBrk="1" hangingPunct="1"/>
            <a:r>
              <a:rPr lang="en-US" sz="1800" dirty="0" smtClean="0"/>
              <a:t>Masters realistic painting, dissected human bodies, goal to create idealized forms that capture the perfection of nature</a:t>
            </a:r>
          </a:p>
          <a:p>
            <a:pPr eaLnBrk="1" hangingPunct="1"/>
            <a:endParaRPr lang="en-US" sz="2000" dirty="0" smtClean="0"/>
          </a:p>
          <a:p>
            <a:pPr eaLnBrk="1" hangingPunct="1"/>
            <a:r>
              <a:rPr lang="en-US" sz="2000" dirty="0" smtClean="0"/>
              <a:t>Michelangelo</a:t>
            </a:r>
          </a:p>
          <a:p>
            <a:pPr lvl="1" eaLnBrk="1" hangingPunct="1"/>
            <a:r>
              <a:rPr lang="en-US" sz="1800" dirty="0" smtClean="0"/>
              <a:t>Accomplished painter, sculptor, architect</a:t>
            </a:r>
          </a:p>
          <a:p>
            <a:pPr eaLnBrk="1" hangingPunct="1"/>
            <a:endParaRPr lang="en-US" sz="2000" dirty="0" smtClean="0"/>
          </a:p>
          <a:p>
            <a:pPr eaLnBrk="1" hangingPunct="1"/>
            <a:r>
              <a:rPr lang="en-US" sz="2000" dirty="0" smtClean="0"/>
              <a:t>Raphael</a:t>
            </a:r>
          </a:p>
          <a:p>
            <a:pPr lvl="1" eaLnBrk="1" hangingPunct="1"/>
            <a:r>
              <a:rPr lang="en-US" sz="1800" dirty="0" smtClean="0"/>
              <a:t>Admired for </a:t>
            </a:r>
            <a:r>
              <a:rPr lang="en-US" sz="1800" dirty="0" err="1" smtClean="0"/>
              <a:t>Madonnas</a:t>
            </a:r>
            <a:r>
              <a:rPr lang="en-US" sz="1800" dirty="0" smtClean="0"/>
              <a:t> and frescoes in Vatican palace</a:t>
            </a:r>
          </a:p>
        </p:txBody>
      </p:sp>
      <p:pic>
        <p:nvPicPr>
          <p:cNvPr id="11268" name="Picture 6" descr="File:Uffizi Donatello.jpg">
            <a:hlinkClick r:id="rId3"/>
          </p:cNvPr>
          <p:cNvPicPr>
            <a:picLocks noChangeAspect="1" noChangeArrowheads="1"/>
          </p:cNvPicPr>
          <p:nvPr/>
        </p:nvPicPr>
        <p:blipFill>
          <a:blip r:embed="rId4" cstate="print"/>
          <a:srcRect l="28572" t="5333" r="25714" b="58667"/>
          <a:stretch>
            <a:fillRect/>
          </a:stretch>
        </p:blipFill>
        <p:spPr bwMode="auto">
          <a:xfrm>
            <a:off x="5638800" y="838200"/>
            <a:ext cx="1828800" cy="2057400"/>
          </a:xfrm>
          <a:prstGeom prst="rect">
            <a:avLst/>
          </a:prstGeom>
          <a:noFill/>
          <a:ln w="9525">
            <a:noFill/>
            <a:miter lim="800000"/>
            <a:headEnd/>
            <a:tailEnd/>
          </a:ln>
        </p:spPr>
      </p:pic>
      <p:pic>
        <p:nvPicPr>
          <p:cNvPr id="11269" name="Picture 8" descr="http://upload.wikimedia.org/wikipedia/commons/thumb/b/ba/Leonardo_self.jpg/220px-Leonardo_self.jpg">
            <a:hlinkClick r:id="rId5"/>
          </p:cNvPr>
          <p:cNvPicPr>
            <a:picLocks noChangeAspect="1" noChangeArrowheads="1"/>
          </p:cNvPicPr>
          <p:nvPr/>
        </p:nvPicPr>
        <p:blipFill>
          <a:blip r:embed="rId6" cstate="print"/>
          <a:srcRect/>
          <a:stretch>
            <a:fillRect/>
          </a:stretch>
        </p:blipFill>
        <p:spPr bwMode="auto">
          <a:xfrm>
            <a:off x="7048500" y="1219200"/>
            <a:ext cx="2095500" cy="3286125"/>
          </a:xfrm>
          <a:prstGeom prst="rect">
            <a:avLst/>
          </a:prstGeom>
          <a:noFill/>
          <a:ln w="9525">
            <a:noFill/>
            <a:miter lim="800000"/>
            <a:headEnd/>
            <a:tailEnd/>
          </a:ln>
        </p:spPr>
      </p:pic>
      <p:pic>
        <p:nvPicPr>
          <p:cNvPr id="11270" name="Picture 10" descr="http://upload.wikimedia.org/wikipedia/commons/thumb/c/ca/Michelangelo-Buonarroti1.jpg/220px-Michelangelo-Buonarroti1.jpg">
            <a:hlinkClick r:id="rId7"/>
          </p:cNvPr>
          <p:cNvPicPr>
            <a:picLocks noChangeAspect="1" noChangeArrowheads="1"/>
          </p:cNvPicPr>
          <p:nvPr/>
        </p:nvPicPr>
        <p:blipFill>
          <a:blip r:embed="rId8" cstate="print"/>
          <a:srcRect/>
          <a:stretch>
            <a:fillRect/>
          </a:stretch>
        </p:blipFill>
        <p:spPr bwMode="auto">
          <a:xfrm>
            <a:off x="5638800" y="2819400"/>
            <a:ext cx="2095500" cy="2705100"/>
          </a:xfrm>
          <a:prstGeom prst="rect">
            <a:avLst/>
          </a:prstGeom>
          <a:noFill/>
          <a:ln w="9525">
            <a:noFill/>
            <a:miter lim="800000"/>
            <a:headEnd/>
            <a:tailEnd/>
          </a:ln>
        </p:spPr>
      </p:pic>
      <p:pic>
        <p:nvPicPr>
          <p:cNvPr id="11271" name="Picture 12" descr="http://upload.wikimedia.org/wikipedia/commons/thumb/9/94/Sanzio_00.jpg/220px-Sanzio_00.jpg">
            <a:hlinkClick r:id="rId9"/>
          </p:cNvPr>
          <p:cNvPicPr>
            <a:picLocks noChangeAspect="1" noChangeArrowheads="1"/>
          </p:cNvPicPr>
          <p:nvPr/>
        </p:nvPicPr>
        <p:blipFill>
          <a:blip r:embed="rId10" cstate="print"/>
          <a:srcRect/>
          <a:stretch>
            <a:fillRect/>
          </a:stretch>
        </p:blipFill>
        <p:spPr bwMode="auto">
          <a:xfrm>
            <a:off x="7048500" y="4038600"/>
            <a:ext cx="2095500" cy="2828925"/>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792163"/>
          </a:xfrm>
        </p:spPr>
        <p:txBody>
          <a:bodyPr/>
          <a:lstStyle/>
          <a:p>
            <a:pPr>
              <a:defRPr/>
            </a:pPr>
            <a:r>
              <a:rPr lang="en-US" sz="4400" dirty="0" smtClean="0"/>
              <a:t>Masters of the Italian </a:t>
            </a:r>
            <a:r>
              <a:rPr lang="en-US" sz="4400" dirty="0" smtClean="0"/>
              <a:t>Renaissance?</a:t>
            </a:r>
            <a:endParaRPr lang="en-US" sz="4400" dirty="0"/>
          </a:p>
        </p:txBody>
      </p:sp>
      <p:pic>
        <p:nvPicPr>
          <p:cNvPr id="12291" name="Picture 2" descr="http://www.planetvideo.com.au/blog/2009/08/29/ninja_turtles.jpg"/>
          <p:cNvPicPr>
            <a:picLocks noChangeAspect="1" noChangeArrowheads="1"/>
          </p:cNvPicPr>
          <p:nvPr/>
        </p:nvPicPr>
        <p:blipFill>
          <a:blip r:embed="rId2" cstate="print"/>
          <a:srcRect/>
          <a:stretch>
            <a:fillRect/>
          </a:stretch>
        </p:blipFill>
        <p:spPr bwMode="auto">
          <a:xfrm>
            <a:off x="2029433" y="1524000"/>
            <a:ext cx="5085133" cy="4724400"/>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Characteristics Carousel </a:t>
            </a:r>
            <a:br>
              <a:rPr lang="en-US" dirty="0" smtClean="0"/>
            </a:br>
            <a:r>
              <a:rPr lang="en-US" sz="2400" dirty="0" smtClean="0"/>
              <a:t>Page 20 in your notebook</a:t>
            </a:r>
            <a:endParaRPr lang="en-US" sz="2400" dirty="0"/>
          </a:p>
        </p:txBody>
      </p:sp>
      <p:sp>
        <p:nvSpPr>
          <p:cNvPr id="15363" name="Content Placeholder 2"/>
          <p:cNvSpPr>
            <a:spLocks noGrp="1"/>
          </p:cNvSpPr>
          <p:nvPr>
            <p:ph idx="1"/>
          </p:nvPr>
        </p:nvSpPr>
        <p:spPr>
          <a:xfrm>
            <a:off x="0" y="990600"/>
            <a:ext cx="9144000" cy="5257800"/>
          </a:xfrm>
        </p:spPr>
        <p:txBody>
          <a:bodyPr/>
          <a:lstStyle/>
          <a:p>
            <a:r>
              <a:rPr lang="en-US" dirty="0" smtClean="0"/>
              <a:t>Objective:</a:t>
            </a:r>
          </a:p>
          <a:p>
            <a:pPr lvl="1"/>
            <a:r>
              <a:rPr lang="en-US" dirty="0" smtClean="0"/>
              <a:t>To learn about the SIX characteristics of Renaissance Art </a:t>
            </a:r>
          </a:p>
          <a:p>
            <a:pPr lvl="1">
              <a:buFont typeface="GriffinOne" pitchFamily="2" charset="0"/>
              <a:buNone/>
            </a:pPr>
            <a:endParaRPr lang="en-US" dirty="0" smtClean="0"/>
          </a:p>
          <a:p>
            <a:r>
              <a:rPr lang="en-US" dirty="0" smtClean="0"/>
              <a:t>Directions:</a:t>
            </a:r>
          </a:p>
          <a:p>
            <a:pPr lvl="1"/>
            <a:r>
              <a:rPr lang="en-US" dirty="0" smtClean="0"/>
              <a:t>In pairs, you will be assigned a </a:t>
            </a:r>
            <a:r>
              <a:rPr lang="en-US" dirty="0" smtClean="0">
                <a:solidFill>
                  <a:srgbClr val="7030A0"/>
                </a:solidFill>
              </a:rPr>
              <a:t>C</a:t>
            </a:r>
            <a:r>
              <a:rPr lang="en-US" dirty="0" smtClean="0">
                <a:solidFill>
                  <a:srgbClr val="FFFF00"/>
                </a:solidFill>
              </a:rPr>
              <a:t>O</a:t>
            </a:r>
            <a:r>
              <a:rPr lang="en-US" dirty="0" smtClean="0">
                <a:solidFill>
                  <a:srgbClr val="00B050"/>
                </a:solidFill>
              </a:rPr>
              <a:t>L</a:t>
            </a:r>
            <a:r>
              <a:rPr lang="en-US" dirty="0" smtClean="0">
                <a:solidFill>
                  <a:srgbClr val="00B0F0"/>
                </a:solidFill>
              </a:rPr>
              <a:t>O</a:t>
            </a:r>
            <a:r>
              <a:rPr lang="en-US" dirty="0" smtClean="0">
                <a:solidFill>
                  <a:srgbClr val="FF0000"/>
                </a:solidFill>
              </a:rPr>
              <a:t>R</a:t>
            </a:r>
            <a:r>
              <a:rPr lang="en-US" dirty="0" smtClean="0"/>
              <a:t>ED</a:t>
            </a:r>
            <a:r>
              <a:rPr lang="en-US" dirty="0" smtClean="0">
                <a:solidFill>
                  <a:srgbClr val="FF0000"/>
                </a:solidFill>
              </a:rPr>
              <a:t> poster</a:t>
            </a:r>
          </a:p>
          <a:p>
            <a:pPr lvl="1"/>
            <a:r>
              <a:rPr lang="en-US" dirty="0" smtClean="0"/>
              <a:t>You will have 5 minutes to get the required information from each poster to complete your learning guide. </a:t>
            </a:r>
          </a:p>
          <a:p>
            <a:pPr lvl="1"/>
            <a:r>
              <a:rPr lang="en-US" dirty="0" smtClean="0"/>
              <a:t>You must </a:t>
            </a:r>
            <a:r>
              <a:rPr lang="en-US" u="sng" dirty="0" smtClean="0"/>
              <a:t>DRAW ON YOUR LEARNING GUIDE </a:t>
            </a:r>
            <a:r>
              <a:rPr lang="en-US" dirty="0" smtClean="0"/>
              <a:t>in order to receive credit</a:t>
            </a:r>
          </a:p>
          <a:p>
            <a:r>
              <a:rPr lang="en-US" dirty="0" smtClean="0"/>
              <a:t>Time Allowed: 30 minutes</a:t>
            </a:r>
          </a:p>
        </p:txBody>
      </p:sp>
    </p:spTree>
    <p:extLst>
      <p:ext uri="{BB962C8B-B14F-4D97-AF65-F5344CB8AC3E}">
        <p14:creationId xmlns:p14="http://schemas.microsoft.com/office/powerpoint/2010/main" val="2975773193"/>
      </p:ext>
    </p:extLst>
  </p:cSld>
  <p:clrMapOvr>
    <a:masterClrMapping/>
  </p:clrMapOvr>
  <p:transition advTm="180000">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descr="Trellis"/>
          <p:cNvSpPr>
            <a:spLocks noChangeArrowheads="1" noChangeShapeType="1" noTextEdit="1"/>
          </p:cNvSpPr>
          <p:nvPr/>
        </p:nvSpPr>
        <p:spPr bwMode="auto">
          <a:xfrm>
            <a:off x="1371600" y="1219200"/>
            <a:ext cx="6553200" cy="4495800"/>
          </a:xfrm>
          <a:prstGeom prst="rect">
            <a:avLst/>
          </a:prstGeom>
        </p:spPr>
        <p:txBody>
          <a:bodyPr wrap="none" fromWordArt="1">
            <a:prstTxWarp prst="textPlain">
              <a:avLst>
                <a:gd name="adj" fmla="val 50000"/>
              </a:avLst>
            </a:prstTxWarp>
          </a:bodyPr>
          <a:lstStyle/>
          <a:p>
            <a:pPr algn="ctr"/>
            <a:r>
              <a:rPr lang="en-US" sz="3600" kern="1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Characteristics</a:t>
            </a:r>
          </a:p>
          <a:p>
            <a:pPr algn="ctr"/>
            <a:r>
              <a:rPr lang="en-US" sz="3600" kern="1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of</a:t>
            </a:r>
          </a:p>
          <a:p>
            <a:pPr algn="ctr"/>
            <a:r>
              <a:rPr lang="en-US" sz="3600" kern="1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Renaissance Art</a:t>
            </a:r>
          </a:p>
        </p:txBody>
      </p:sp>
    </p:spTree>
  </p:cSld>
  <p:clrMapOvr>
    <a:masterClrMapping/>
  </p:clrMapOvr>
  <p:transition advTm="180000">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2971800" y="152400"/>
            <a:ext cx="6172200" cy="800100"/>
          </a:xfrm>
          <a:prstGeom prst="rect">
            <a:avLst/>
          </a:prstGeom>
          <a:noFill/>
          <a:ln w="9525">
            <a:noFill/>
            <a:miter lim="800000"/>
            <a:headEnd/>
            <a:tailEnd/>
          </a:ln>
          <a:effectLst/>
        </p:spPr>
        <p:txBody>
          <a:bodyPr>
            <a:spAutoFit/>
          </a:bodyPr>
          <a:lstStyle/>
          <a:p>
            <a:pPr algn="ctr">
              <a:spcBef>
                <a:spcPct val="50000"/>
              </a:spcBef>
            </a:pPr>
            <a:r>
              <a:rPr lang="en-US" sz="4600" b="1">
                <a:solidFill>
                  <a:srgbClr val="BA2C00"/>
                </a:solidFill>
                <a:effectLst>
                  <a:outerShdw blurRad="38100" dist="38100" dir="2700000" algn="tl">
                    <a:srgbClr val="C0C0C0"/>
                  </a:outerShdw>
                </a:effectLst>
                <a:latin typeface="BlackChancery" pitchFamily="2" charset="0"/>
              </a:rPr>
              <a:t>1. </a:t>
            </a:r>
            <a:r>
              <a:rPr lang="en-US" sz="4000" b="1">
                <a:solidFill>
                  <a:srgbClr val="BA2C00"/>
                </a:solidFill>
                <a:effectLst>
                  <a:outerShdw blurRad="38100" dist="38100" dir="2700000" algn="tl">
                    <a:srgbClr val="C0C0C0"/>
                  </a:outerShdw>
                </a:effectLst>
                <a:latin typeface="Comic Sans MS" pitchFamily="66" charset="0"/>
              </a:rPr>
              <a:t>Realism &amp; Expression</a:t>
            </a:r>
            <a:endParaRPr lang="en-US" sz="4600" b="1">
              <a:solidFill>
                <a:srgbClr val="BA2C00"/>
              </a:solidFill>
              <a:effectLst>
                <a:outerShdw blurRad="38100" dist="38100" dir="2700000" algn="tl">
                  <a:srgbClr val="C0C0C0"/>
                </a:outerShdw>
              </a:effectLst>
              <a:latin typeface="Comic Sans MS" pitchFamily="66" charset="0"/>
            </a:endParaRPr>
          </a:p>
        </p:txBody>
      </p:sp>
      <p:sp>
        <p:nvSpPr>
          <p:cNvPr id="177156" name="Text Box 4"/>
          <p:cNvSpPr txBox="1">
            <a:spLocks noChangeArrowheads="1"/>
          </p:cNvSpPr>
          <p:nvPr/>
        </p:nvSpPr>
        <p:spPr bwMode="auto">
          <a:xfrm>
            <a:off x="3200400" y="855663"/>
            <a:ext cx="5943600" cy="6002337"/>
          </a:xfrm>
          <a:prstGeom prst="rect">
            <a:avLst/>
          </a:prstGeom>
          <a:noFill/>
          <a:ln w="9525">
            <a:noFill/>
            <a:miter lim="800000"/>
            <a:headEnd/>
            <a:tailEnd/>
          </a:ln>
          <a:effectLst/>
        </p:spPr>
        <p:txBody>
          <a:bodyPr>
            <a:spAutoFit/>
          </a:bodyPr>
          <a:lstStyle/>
          <a:p>
            <a:pPr marL="457200" indent="-457200">
              <a:spcBef>
                <a:spcPct val="50000"/>
              </a:spcBef>
              <a:buClr>
                <a:srgbClr val="CC3300"/>
              </a:buClr>
              <a:buFont typeface="PressWriter Symbols" pitchFamily="2" charset="2"/>
              <a:buChar char=""/>
              <a:defRPr/>
            </a:pPr>
            <a:r>
              <a:rPr lang="en-US" sz="2400" b="1" dirty="0" err="1">
                <a:solidFill>
                  <a:schemeClr val="tx2"/>
                </a:solidFill>
                <a:effectLst>
                  <a:outerShdw blurRad="38100" dist="38100" dir="2700000" algn="tl">
                    <a:srgbClr val="C0C0C0"/>
                  </a:outerShdw>
                </a:effectLst>
                <a:latin typeface="Comic Sans MS" pitchFamily="66" charset="0"/>
              </a:rPr>
              <a:t>i</a:t>
            </a:r>
            <a:r>
              <a:rPr lang="en-US" sz="2400" b="1" dirty="0">
                <a:solidFill>
                  <a:schemeClr val="tx2"/>
                </a:solidFill>
                <a:effectLst>
                  <a:outerShdw blurRad="38100" dist="38100" dir="2700000" algn="tl">
                    <a:srgbClr val="C0C0C0"/>
                  </a:outerShdw>
                </a:effectLst>
                <a:latin typeface="Comic Sans MS" pitchFamily="66" charset="0"/>
              </a:rPr>
              <a:t>) Realism: </a:t>
            </a:r>
            <a:r>
              <a:rPr lang="en-US" sz="2400" b="1" u="sng" dirty="0">
                <a:solidFill>
                  <a:schemeClr val="tx2"/>
                </a:solidFill>
                <a:effectLst>
                  <a:outerShdw blurRad="38100" dist="38100" dir="2700000" algn="tl">
                    <a:srgbClr val="C0C0C0"/>
                  </a:outerShdw>
                </a:effectLst>
                <a:latin typeface="Comic Sans MS" pitchFamily="66" charset="0"/>
              </a:rPr>
              <a:t>showing scenes as they actually appear</a:t>
            </a:r>
          </a:p>
          <a:p>
            <a:pPr marL="457200" indent="-457200">
              <a:spcBef>
                <a:spcPct val="50000"/>
              </a:spcBef>
              <a:buClr>
                <a:srgbClr val="CC3300"/>
              </a:buClr>
              <a:buFont typeface="PressWriter Symbols" pitchFamily="2" charset="2"/>
              <a:buChar char=""/>
              <a:defRPr/>
            </a:pPr>
            <a:r>
              <a:rPr lang="en-US" sz="2400" b="1" dirty="0">
                <a:solidFill>
                  <a:schemeClr val="tx2"/>
                </a:solidFill>
                <a:effectLst>
                  <a:outerShdw blurRad="38100" dist="38100" dir="2700000" algn="tl">
                    <a:srgbClr val="C0C0C0"/>
                  </a:outerShdw>
                </a:effectLst>
                <a:latin typeface="Comic Sans MS" pitchFamily="66" charset="0"/>
              </a:rPr>
              <a:t>ii) Expression is different depending on the individual and the scene</a:t>
            </a:r>
          </a:p>
          <a:p>
            <a:pPr marL="914400" lvl="1" indent="-457200">
              <a:spcBef>
                <a:spcPct val="50000"/>
              </a:spcBef>
              <a:buClr>
                <a:srgbClr val="CC3300"/>
              </a:buClr>
              <a:buFont typeface="PressWriter Symbols" pitchFamily="2" charset="2"/>
              <a:buChar char=""/>
              <a:defRPr/>
            </a:pPr>
            <a:r>
              <a:rPr lang="en-US" sz="2400" b="1" u="sng" dirty="0">
                <a:solidFill>
                  <a:schemeClr val="tx2"/>
                </a:solidFill>
                <a:effectLst>
                  <a:outerShdw blurRad="38100" dist="38100" dir="2700000" algn="tl">
                    <a:srgbClr val="C0C0C0"/>
                  </a:outerShdw>
                </a:effectLst>
                <a:latin typeface="Comic Sans MS" pitchFamily="66" charset="0"/>
              </a:rPr>
              <a:t>The emotions showed matched the subject or story told</a:t>
            </a:r>
          </a:p>
          <a:p>
            <a:pPr marL="457200" indent="-457200">
              <a:spcBef>
                <a:spcPct val="50000"/>
              </a:spcBef>
              <a:buClr>
                <a:srgbClr val="CC3300"/>
              </a:buClr>
              <a:buFont typeface="PressWriter Symbols" pitchFamily="2" charset="2"/>
              <a:buChar char=""/>
              <a:defRPr/>
            </a:pPr>
            <a:r>
              <a:rPr lang="en-US" sz="2400" b="1" dirty="0">
                <a:solidFill>
                  <a:schemeClr val="tx2"/>
                </a:solidFill>
                <a:effectLst>
                  <a:outerShdw blurRad="38100" dist="38100" dir="2700000" algn="tl">
                    <a:srgbClr val="C0C0C0"/>
                  </a:outerShdw>
                </a:effectLst>
                <a:latin typeface="Comic Sans MS" pitchFamily="66" charset="0"/>
              </a:rPr>
              <a:t>iii) </a:t>
            </a:r>
            <a:r>
              <a:rPr lang="en-US" sz="2400" b="1" u="sng" dirty="0">
                <a:solidFill>
                  <a:srgbClr val="FF0000"/>
                </a:solidFill>
                <a:effectLst>
                  <a:outerShdw blurRad="38100" dist="38100" dir="2700000" algn="tl">
                    <a:srgbClr val="C0C0C0"/>
                  </a:outerShdw>
                </a:effectLst>
                <a:latin typeface="Comic Sans MS" pitchFamily="66" charset="0"/>
              </a:rPr>
              <a:t>First nudes since</a:t>
            </a:r>
            <a:br>
              <a:rPr lang="en-US" sz="2400" b="1" u="sng" dirty="0">
                <a:solidFill>
                  <a:srgbClr val="FF0000"/>
                </a:solidFill>
                <a:effectLst>
                  <a:outerShdw blurRad="38100" dist="38100" dir="2700000" algn="tl">
                    <a:srgbClr val="C0C0C0"/>
                  </a:outerShdw>
                </a:effectLst>
                <a:latin typeface="Comic Sans MS" pitchFamily="66" charset="0"/>
              </a:rPr>
            </a:br>
            <a:r>
              <a:rPr lang="en-US" sz="2400" b="1" u="sng" dirty="0">
                <a:solidFill>
                  <a:srgbClr val="FF0000"/>
                </a:solidFill>
                <a:effectLst>
                  <a:outerShdw blurRad="38100" dist="38100" dir="2700000" algn="tl">
                    <a:srgbClr val="C0C0C0"/>
                  </a:outerShdw>
                </a:effectLst>
                <a:latin typeface="Comic Sans MS" pitchFamily="66" charset="0"/>
              </a:rPr>
              <a:t>classical times.</a:t>
            </a:r>
          </a:p>
          <a:p>
            <a:pPr marL="457200" indent="-457200">
              <a:spcBef>
                <a:spcPct val="50000"/>
              </a:spcBef>
              <a:buClr>
                <a:srgbClr val="CC3300"/>
              </a:buClr>
              <a:buFont typeface="PressWriter Symbols" pitchFamily="2" charset="2"/>
              <a:buChar char=""/>
              <a:defRPr/>
            </a:pPr>
            <a:r>
              <a:rPr lang="en-US" sz="2400" b="1" dirty="0">
                <a:solidFill>
                  <a:schemeClr val="tx2"/>
                </a:solidFill>
                <a:effectLst>
                  <a:outerShdw blurRad="38100" dist="38100" dir="2700000" algn="tl">
                    <a:srgbClr val="C0C0C0"/>
                  </a:outerShdw>
                </a:effectLst>
                <a:latin typeface="Comic Sans MS" pitchFamily="66" charset="0"/>
              </a:rPr>
              <a:t>iv) </a:t>
            </a:r>
            <a:r>
              <a:rPr lang="en-US" sz="2400" b="1" i="1" dirty="0">
                <a:solidFill>
                  <a:schemeClr val="tx2"/>
                </a:solidFill>
                <a:effectLst>
                  <a:outerShdw blurRad="38100" dist="38100" dir="2700000" algn="tl">
                    <a:srgbClr val="C0C0C0"/>
                  </a:outerShdw>
                </a:effectLst>
                <a:latin typeface="Comic Sans MS" pitchFamily="66" charset="0"/>
              </a:rPr>
              <a:t>Expulsion from</a:t>
            </a:r>
            <a:br>
              <a:rPr lang="en-US" sz="2400" b="1" i="1" dirty="0">
                <a:solidFill>
                  <a:schemeClr val="tx2"/>
                </a:solidFill>
                <a:effectLst>
                  <a:outerShdw blurRad="38100" dist="38100" dir="2700000" algn="tl">
                    <a:srgbClr val="C0C0C0"/>
                  </a:outerShdw>
                </a:effectLst>
                <a:latin typeface="Comic Sans MS" pitchFamily="66" charset="0"/>
              </a:rPr>
            </a:br>
            <a:r>
              <a:rPr lang="en-US" sz="2400" b="1" i="1" dirty="0">
                <a:solidFill>
                  <a:schemeClr val="tx2"/>
                </a:solidFill>
                <a:effectLst>
                  <a:outerShdw blurRad="38100" dist="38100" dir="2700000" algn="tl">
                    <a:srgbClr val="C0C0C0"/>
                  </a:outerShdw>
                </a:effectLst>
                <a:latin typeface="Comic Sans MS" pitchFamily="66" charset="0"/>
              </a:rPr>
              <a:t>the Garden</a:t>
            </a:r>
          </a:p>
          <a:p>
            <a:pPr marL="914400" lvl="1" indent="-457200">
              <a:spcBef>
                <a:spcPct val="50000"/>
              </a:spcBef>
              <a:buClr>
                <a:srgbClr val="CC3300"/>
              </a:buClr>
              <a:buFont typeface="PressWriter Symbols" pitchFamily="2" charset="2"/>
              <a:buChar char=""/>
              <a:defRPr/>
            </a:pPr>
            <a:r>
              <a:rPr lang="en-US" sz="2400" b="1" dirty="0">
                <a:solidFill>
                  <a:schemeClr val="tx2"/>
                </a:solidFill>
                <a:effectLst>
                  <a:outerShdw blurRad="38100" dist="38100" dir="2700000" algn="tl">
                    <a:srgbClr val="C0C0C0"/>
                  </a:outerShdw>
                </a:effectLst>
                <a:latin typeface="Comic Sans MS" pitchFamily="66" charset="0"/>
              </a:rPr>
              <a:t>Masaccio</a:t>
            </a:r>
          </a:p>
          <a:p>
            <a:pPr marL="914400" lvl="1" indent="-457200">
              <a:spcBef>
                <a:spcPct val="50000"/>
              </a:spcBef>
              <a:buClr>
                <a:srgbClr val="CC3300"/>
              </a:buClr>
              <a:buFont typeface="PressWriter Symbols" pitchFamily="2" charset="2"/>
              <a:buChar char=""/>
              <a:defRPr/>
            </a:pPr>
            <a:r>
              <a:rPr lang="en-US" sz="2400" b="1" dirty="0">
                <a:effectLst>
                  <a:outerShdw blurRad="38100" dist="38100" dir="2700000" algn="tl">
                    <a:srgbClr val="C0C0C0"/>
                  </a:outerShdw>
                </a:effectLst>
                <a:latin typeface="Comic Sans MS" pitchFamily="66" charset="0"/>
              </a:rPr>
              <a:t>1427</a:t>
            </a:r>
          </a:p>
        </p:txBody>
      </p:sp>
      <p:pic>
        <p:nvPicPr>
          <p:cNvPr id="16388" name="Picture 5" descr="Masaccio-Expulsion from the Garden of Eden"/>
          <p:cNvPicPr>
            <a:picLocks noChangeAspect="1" noChangeArrowheads="1"/>
          </p:cNvPicPr>
          <p:nvPr/>
        </p:nvPicPr>
        <p:blipFill>
          <a:blip r:embed="rId3" cstate="print">
            <a:lum contrast="6000"/>
          </a:blip>
          <a:srcRect/>
          <a:stretch>
            <a:fillRect/>
          </a:stretch>
        </p:blipFill>
        <p:spPr bwMode="auto">
          <a:xfrm>
            <a:off x="228600" y="152400"/>
            <a:ext cx="2667000" cy="6477000"/>
          </a:xfrm>
          <a:prstGeom prst="rect">
            <a:avLst/>
          </a:prstGeom>
          <a:noFill/>
          <a:ln w="9525">
            <a:solidFill>
              <a:schemeClr val="tx1"/>
            </a:solid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2971800" y="228600"/>
            <a:ext cx="3200400" cy="1354138"/>
          </a:xfrm>
          <a:prstGeom prst="rect">
            <a:avLst/>
          </a:prstGeom>
          <a:noFill/>
          <a:ln w="9525">
            <a:noFill/>
            <a:miter lim="800000"/>
            <a:headEnd/>
            <a:tailEnd/>
          </a:ln>
          <a:effectLst/>
        </p:spPr>
        <p:txBody>
          <a:bodyPr>
            <a:spAutoFit/>
          </a:bodyPr>
          <a:lstStyle/>
          <a:p>
            <a:pPr algn="ctr">
              <a:spcBef>
                <a:spcPct val="50000"/>
              </a:spcBef>
            </a:pPr>
            <a:r>
              <a:rPr lang="en-US" sz="4600" b="1">
                <a:solidFill>
                  <a:srgbClr val="BA2C00"/>
                </a:solidFill>
                <a:effectLst>
                  <a:outerShdw blurRad="38100" dist="38100" dir="2700000" algn="tl">
                    <a:srgbClr val="C0C0C0"/>
                  </a:outerShdw>
                </a:effectLst>
                <a:latin typeface="BlackChancery" pitchFamily="2" charset="0"/>
              </a:rPr>
              <a:t> </a:t>
            </a:r>
            <a:r>
              <a:rPr lang="en-US" sz="3600" b="1">
                <a:solidFill>
                  <a:srgbClr val="BA2C00"/>
                </a:solidFill>
                <a:effectLst>
                  <a:outerShdw blurRad="38100" dist="38100" dir="2700000" algn="tl">
                    <a:srgbClr val="C0C0C0"/>
                  </a:outerShdw>
                </a:effectLst>
                <a:latin typeface="Comic Sans MS" pitchFamily="66" charset="0"/>
              </a:rPr>
              <a:t>Realism &amp; Expression</a:t>
            </a:r>
            <a:endParaRPr lang="en-US" sz="4600" b="1">
              <a:solidFill>
                <a:srgbClr val="BA2C00"/>
              </a:solidFill>
              <a:effectLst>
                <a:outerShdw blurRad="38100" dist="38100" dir="2700000" algn="tl">
                  <a:srgbClr val="C0C0C0"/>
                </a:outerShdw>
              </a:effectLst>
              <a:latin typeface="Comic Sans MS" pitchFamily="66" charset="0"/>
            </a:endParaRPr>
          </a:p>
        </p:txBody>
      </p:sp>
      <p:pic>
        <p:nvPicPr>
          <p:cNvPr id="17411" name="Picture 5" descr="Masaccio-Expulsion from the Garden of Eden"/>
          <p:cNvPicPr>
            <a:picLocks noChangeAspect="1" noChangeArrowheads="1"/>
          </p:cNvPicPr>
          <p:nvPr/>
        </p:nvPicPr>
        <p:blipFill>
          <a:blip r:embed="rId3" cstate="print">
            <a:lum contrast="6000"/>
          </a:blip>
          <a:srcRect/>
          <a:stretch>
            <a:fillRect/>
          </a:stretch>
        </p:blipFill>
        <p:spPr bwMode="auto">
          <a:xfrm>
            <a:off x="228600" y="228600"/>
            <a:ext cx="2667000" cy="6477000"/>
          </a:xfrm>
          <a:prstGeom prst="rect">
            <a:avLst/>
          </a:prstGeom>
          <a:noFill/>
          <a:ln w="9525">
            <a:solidFill>
              <a:schemeClr val="tx1"/>
            </a:solidFill>
            <a:miter lim="800000"/>
            <a:headEnd/>
            <a:tailEnd/>
          </a:ln>
        </p:spPr>
      </p:pic>
      <p:pic>
        <p:nvPicPr>
          <p:cNvPr id="17412" name="Picture 5" descr="Masaccio-Expulsion from the Garden of Eden"/>
          <p:cNvPicPr>
            <a:picLocks noChangeAspect="1" noChangeArrowheads="1"/>
          </p:cNvPicPr>
          <p:nvPr/>
        </p:nvPicPr>
        <p:blipFill>
          <a:blip r:embed="rId3" cstate="print">
            <a:lum contrast="6000"/>
          </a:blip>
          <a:srcRect/>
          <a:stretch>
            <a:fillRect/>
          </a:stretch>
        </p:blipFill>
        <p:spPr bwMode="auto">
          <a:xfrm>
            <a:off x="5943600" y="228600"/>
            <a:ext cx="2667000" cy="6477000"/>
          </a:xfrm>
          <a:prstGeom prst="rect">
            <a:avLst/>
          </a:prstGeom>
          <a:noFill/>
          <a:ln w="9525">
            <a:solidFill>
              <a:schemeClr val="tx1"/>
            </a:solidFill>
            <a:miter lim="800000"/>
            <a:headEnd/>
            <a:tailEnd/>
          </a:ln>
        </p:spPr>
      </p:pic>
      <p:sp>
        <p:nvSpPr>
          <p:cNvPr id="17413" name="TextBox 5"/>
          <p:cNvSpPr txBox="1">
            <a:spLocks noChangeArrowheads="1"/>
          </p:cNvSpPr>
          <p:nvPr/>
        </p:nvSpPr>
        <p:spPr bwMode="auto">
          <a:xfrm>
            <a:off x="2971800" y="5181600"/>
            <a:ext cx="2971800" cy="1477963"/>
          </a:xfrm>
          <a:prstGeom prst="rect">
            <a:avLst/>
          </a:prstGeom>
          <a:noFill/>
          <a:ln w="9525">
            <a:noFill/>
            <a:miter lim="800000"/>
            <a:headEnd/>
            <a:tailEnd/>
          </a:ln>
        </p:spPr>
        <p:txBody>
          <a:bodyPr>
            <a:spAutoFit/>
          </a:bodyPr>
          <a:lstStyle/>
          <a:p>
            <a:r>
              <a:rPr lang="en-US" b="1"/>
              <a:t>Look at the expressions of Adam and Eve as they get kicked out of the garden of Eden. Are they happy about it?</a:t>
            </a:r>
          </a:p>
        </p:txBody>
      </p:sp>
      <p:sp>
        <p:nvSpPr>
          <p:cNvPr id="9" name="Left Arrow 8"/>
          <p:cNvSpPr/>
          <p:nvPr/>
        </p:nvSpPr>
        <p:spPr>
          <a:xfrm rot="984393" flipV="1">
            <a:off x="5253038" y="1941513"/>
            <a:ext cx="990600" cy="203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7415" name="TextBox 9"/>
          <p:cNvSpPr txBox="1">
            <a:spLocks noChangeArrowheads="1"/>
          </p:cNvSpPr>
          <p:nvPr/>
        </p:nvSpPr>
        <p:spPr bwMode="auto">
          <a:xfrm>
            <a:off x="4267200" y="1524000"/>
            <a:ext cx="1447800" cy="1323975"/>
          </a:xfrm>
          <a:prstGeom prst="rect">
            <a:avLst/>
          </a:prstGeom>
          <a:noFill/>
          <a:ln w="9525">
            <a:noFill/>
            <a:miter lim="800000"/>
            <a:headEnd/>
            <a:tailEnd/>
          </a:ln>
        </p:spPr>
        <p:txBody>
          <a:bodyPr>
            <a:spAutoFit/>
          </a:bodyPr>
          <a:lstStyle/>
          <a:p>
            <a:r>
              <a:rPr lang="en-US" sz="1600"/>
              <a:t>Voice of God expelling Adam and Eve from the Garden. </a:t>
            </a:r>
          </a:p>
        </p:txBody>
      </p:sp>
      <p:sp>
        <p:nvSpPr>
          <p:cNvPr id="11" name="Right Arrow 10"/>
          <p:cNvSpPr/>
          <p:nvPr/>
        </p:nvSpPr>
        <p:spPr>
          <a:xfrm>
            <a:off x="1447800" y="3505200"/>
            <a:ext cx="1828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ectangle 11"/>
          <p:cNvSpPr/>
          <p:nvPr/>
        </p:nvSpPr>
        <p:spPr>
          <a:xfrm>
            <a:off x="3200400" y="32004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Realism is shown through the detail in Adam and Eve’s Anatomy</a:t>
            </a:r>
          </a:p>
        </p:txBody>
      </p:sp>
      <p:sp>
        <p:nvSpPr>
          <p:cNvPr id="13" name="Left Arrow 12"/>
          <p:cNvSpPr/>
          <p:nvPr/>
        </p:nvSpPr>
        <p:spPr>
          <a:xfrm rot="19026028">
            <a:off x="4302125" y="3852863"/>
            <a:ext cx="3282950" cy="273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Block Arc 13"/>
          <p:cNvSpPr/>
          <p:nvPr/>
        </p:nvSpPr>
        <p:spPr>
          <a:xfrm>
            <a:off x="7086600" y="1752600"/>
            <a:ext cx="1371600" cy="685800"/>
          </a:xfrm>
          <a:prstGeom prst="blockArc">
            <a:avLst>
              <a:gd name="adj1" fmla="val 10800004"/>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Block Arc 14"/>
          <p:cNvSpPr/>
          <p:nvPr/>
        </p:nvSpPr>
        <p:spPr>
          <a:xfrm rot="10800000">
            <a:off x="7086600" y="2438400"/>
            <a:ext cx="1371600" cy="83820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Rectangle 18"/>
          <p:cNvSpPr/>
          <p:nvPr/>
        </p:nvSpPr>
        <p:spPr>
          <a:xfrm>
            <a:off x="8305800" y="2057400"/>
            <a:ext cx="152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0" name="Rectangle 19"/>
          <p:cNvSpPr/>
          <p:nvPr/>
        </p:nvSpPr>
        <p:spPr>
          <a:xfrm>
            <a:off x="7086600" y="2057400"/>
            <a:ext cx="152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ransition advTm="180000">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76200" y="76200"/>
            <a:ext cx="8991600" cy="646113"/>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BA2C00"/>
                </a:solidFill>
                <a:effectLst>
                  <a:outerShdw blurRad="38100" dist="38100" dir="2700000" algn="tl">
                    <a:srgbClr val="C0C0C0"/>
                  </a:outerShdw>
                </a:effectLst>
                <a:latin typeface="+mn-lt"/>
              </a:rPr>
              <a:t>2. Perspective</a:t>
            </a:r>
          </a:p>
        </p:txBody>
      </p:sp>
      <p:pic>
        <p:nvPicPr>
          <p:cNvPr id="18435" name="Picture 3" descr="Masaccio-Trinity"/>
          <p:cNvPicPr>
            <a:picLocks noChangeAspect="1" noChangeArrowheads="1"/>
          </p:cNvPicPr>
          <p:nvPr/>
        </p:nvPicPr>
        <p:blipFill>
          <a:blip r:embed="rId3" cstate="print">
            <a:lum bright="6000" contrast="12000"/>
          </a:blip>
          <a:srcRect/>
          <a:stretch>
            <a:fillRect/>
          </a:stretch>
        </p:blipFill>
        <p:spPr bwMode="auto">
          <a:xfrm>
            <a:off x="3224213" y="981075"/>
            <a:ext cx="2795587" cy="5648325"/>
          </a:xfrm>
          <a:prstGeom prst="rect">
            <a:avLst/>
          </a:prstGeom>
          <a:noFill/>
          <a:ln w="9525">
            <a:solidFill>
              <a:schemeClr val="tx1"/>
            </a:solidFill>
            <a:miter lim="800000"/>
            <a:headEnd/>
            <a:tailEnd/>
          </a:ln>
        </p:spPr>
      </p:pic>
      <p:sp>
        <p:nvSpPr>
          <p:cNvPr id="178188" name="Line 12"/>
          <p:cNvSpPr>
            <a:spLocks noChangeShapeType="1"/>
          </p:cNvSpPr>
          <p:nvPr/>
        </p:nvSpPr>
        <p:spPr bwMode="auto">
          <a:xfrm flipV="1">
            <a:off x="3200400" y="2438400"/>
            <a:ext cx="1371600" cy="1676400"/>
          </a:xfrm>
          <a:prstGeom prst="line">
            <a:avLst/>
          </a:prstGeom>
          <a:noFill/>
          <a:ln w="28575">
            <a:solidFill>
              <a:schemeClr val="bg1"/>
            </a:solidFill>
            <a:round/>
            <a:headEnd/>
            <a:tailEnd/>
          </a:ln>
        </p:spPr>
        <p:txBody>
          <a:bodyPr/>
          <a:lstStyle/>
          <a:p>
            <a:endParaRPr lang="en-US"/>
          </a:p>
        </p:txBody>
      </p:sp>
      <p:sp>
        <p:nvSpPr>
          <p:cNvPr id="178189" name="Line 13"/>
          <p:cNvSpPr>
            <a:spLocks noChangeShapeType="1"/>
          </p:cNvSpPr>
          <p:nvPr/>
        </p:nvSpPr>
        <p:spPr bwMode="auto">
          <a:xfrm flipH="1" flipV="1">
            <a:off x="4572000" y="2438400"/>
            <a:ext cx="1447800" cy="1752600"/>
          </a:xfrm>
          <a:prstGeom prst="line">
            <a:avLst/>
          </a:prstGeom>
          <a:noFill/>
          <a:ln w="28575">
            <a:solidFill>
              <a:schemeClr val="bg1"/>
            </a:solidFill>
            <a:round/>
            <a:headEnd/>
            <a:tailEnd/>
          </a:ln>
        </p:spPr>
        <p:txBody>
          <a:bodyPr/>
          <a:lstStyle/>
          <a:p>
            <a:endParaRPr lang="en-US"/>
          </a:p>
        </p:txBody>
      </p:sp>
      <p:sp>
        <p:nvSpPr>
          <p:cNvPr id="178190" name="Line 14"/>
          <p:cNvSpPr>
            <a:spLocks noChangeShapeType="1"/>
          </p:cNvSpPr>
          <p:nvPr/>
        </p:nvSpPr>
        <p:spPr bwMode="auto">
          <a:xfrm>
            <a:off x="3200400" y="914400"/>
            <a:ext cx="1371600" cy="1524000"/>
          </a:xfrm>
          <a:prstGeom prst="line">
            <a:avLst/>
          </a:prstGeom>
          <a:noFill/>
          <a:ln w="28575">
            <a:solidFill>
              <a:schemeClr val="bg1"/>
            </a:solidFill>
            <a:round/>
            <a:headEnd/>
            <a:tailEnd/>
          </a:ln>
        </p:spPr>
        <p:txBody>
          <a:bodyPr/>
          <a:lstStyle/>
          <a:p>
            <a:endParaRPr lang="en-US"/>
          </a:p>
        </p:txBody>
      </p:sp>
      <p:sp>
        <p:nvSpPr>
          <p:cNvPr id="178191" name="Line 15"/>
          <p:cNvSpPr>
            <a:spLocks noChangeShapeType="1"/>
          </p:cNvSpPr>
          <p:nvPr/>
        </p:nvSpPr>
        <p:spPr bwMode="auto">
          <a:xfrm flipH="1">
            <a:off x="4572000" y="990600"/>
            <a:ext cx="1447800" cy="1447800"/>
          </a:xfrm>
          <a:prstGeom prst="line">
            <a:avLst/>
          </a:prstGeom>
          <a:noFill/>
          <a:ln w="28575">
            <a:solidFill>
              <a:schemeClr val="bg1"/>
            </a:solidFill>
            <a:round/>
            <a:headEnd/>
            <a:tailEnd/>
          </a:ln>
        </p:spPr>
        <p:txBody>
          <a:bodyPr/>
          <a:lstStyle/>
          <a:p>
            <a:endParaRPr lang="en-US"/>
          </a:p>
        </p:txBody>
      </p:sp>
      <p:sp>
        <p:nvSpPr>
          <p:cNvPr id="178192" name="Text Box 16"/>
          <p:cNvSpPr txBox="1">
            <a:spLocks noChangeArrowheads="1"/>
          </p:cNvSpPr>
          <p:nvPr/>
        </p:nvSpPr>
        <p:spPr bwMode="auto">
          <a:xfrm>
            <a:off x="6324600" y="1447800"/>
            <a:ext cx="2514600" cy="2692400"/>
          </a:xfrm>
          <a:prstGeom prst="rect">
            <a:avLst/>
          </a:prstGeom>
          <a:noFill/>
          <a:ln w="9525">
            <a:noFill/>
            <a:miter lim="800000"/>
            <a:headEnd/>
            <a:tailEnd/>
          </a:ln>
          <a:effectLst/>
        </p:spPr>
        <p:txBody>
          <a:bodyPr>
            <a:spAutoFit/>
          </a:bodyPr>
          <a:lstStyle/>
          <a:p>
            <a:pPr marL="344488" indent="-344488">
              <a:spcBef>
                <a:spcPct val="50000"/>
              </a:spcBef>
              <a:buClr>
                <a:srgbClr val="CC3300"/>
              </a:buClr>
              <a:buFont typeface="PressWriter Symbols" pitchFamily="2" charset="2"/>
              <a:buChar char=""/>
              <a:defRPr/>
            </a:pPr>
            <a:r>
              <a:rPr lang="en-US" sz="2600" b="1" dirty="0">
                <a:solidFill>
                  <a:schemeClr val="tx2"/>
                </a:solidFill>
                <a:effectLst>
                  <a:outerShdw blurRad="38100" dist="38100" dir="2700000" algn="tl">
                    <a:srgbClr val="C0C0C0"/>
                  </a:outerShdw>
                </a:effectLst>
                <a:latin typeface="Comic Sans MS" pitchFamily="66" charset="0"/>
              </a:rPr>
              <a:t>iv) Painting information:</a:t>
            </a:r>
          </a:p>
          <a:p>
            <a:pPr marL="344488" indent="-344488">
              <a:spcBef>
                <a:spcPct val="50000"/>
              </a:spcBef>
              <a:buClr>
                <a:srgbClr val="CC3300"/>
              </a:buClr>
              <a:buFont typeface="PressWriter Symbols" pitchFamily="2" charset="2"/>
              <a:buChar char=""/>
              <a:defRPr/>
            </a:pPr>
            <a:r>
              <a:rPr lang="en-US" sz="2600" b="1" i="1" dirty="0">
                <a:solidFill>
                  <a:schemeClr val="tx2"/>
                </a:solidFill>
                <a:effectLst>
                  <a:outerShdw blurRad="38100" dist="38100" dir="2700000" algn="tl">
                    <a:srgbClr val="C0C0C0"/>
                  </a:outerShdw>
                </a:effectLst>
                <a:latin typeface="Comic Sans MS" pitchFamily="66" charset="0"/>
              </a:rPr>
              <a:t>The Trinity</a:t>
            </a:r>
          </a:p>
          <a:p>
            <a:pPr marL="344488" indent="-344488">
              <a:spcBef>
                <a:spcPct val="50000"/>
              </a:spcBef>
              <a:buClr>
                <a:srgbClr val="CC3300"/>
              </a:buClr>
              <a:buFont typeface="PressWriter Symbols" pitchFamily="2" charset="2"/>
              <a:buChar char=""/>
              <a:defRPr/>
            </a:pPr>
            <a:r>
              <a:rPr lang="en-US" sz="2600" b="1" dirty="0">
                <a:solidFill>
                  <a:schemeClr val="tx2"/>
                </a:solidFill>
                <a:effectLst>
                  <a:outerShdw blurRad="38100" dist="38100" dir="2700000" algn="tl">
                    <a:srgbClr val="C0C0C0"/>
                  </a:outerShdw>
                </a:effectLst>
                <a:latin typeface="Comic Sans MS" pitchFamily="66" charset="0"/>
              </a:rPr>
              <a:t>Masaccio</a:t>
            </a:r>
          </a:p>
          <a:p>
            <a:pPr marL="344488" indent="-344488">
              <a:spcBef>
                <a:spcPct val="50000"/>
              </a:spcBef>
              <a:buClr>
                <a:srgbClr val="CC3300"/>
              </a:buClr>
              <a:buFont typeface="PressWriter Symbols" pitchFamily="2" charset="2"/>
              <a:buChar char=""/>
              <a:defRPr/>
            </a:pPr>
            <a:r>
              <a:rPr lang="en-US" sz="2600" b="1" dirty="0">
                <a:solidFill>
                  <a:schemeClr val="tx2"/>
                </a:solidFill>
                <a:effectLst>
                  <a:outerShdw blurRad="38100" dist="38100" dir="2700000" algn="tl">
                    <a:srgbClr val="C0C0C0"/>
                  </a:outerShdw>
                </a:effectLst>
                <a:latin typeface="Comic Sans MS" pitchFamily="66" charset="0"/>
              </a:rPr>
              <a:t>1427</a:t>
            </a:r>
          </a:p>
        </p:txBody>
      </p:sp>
      <p:sp>
        <p:nvSpPr>
          <p:cNvPr id="178193" name="Text Box 17"/>
          <p:cNvSpPr txBox="1">
            <a:spLocks noChangeArrowheads="1"/>
          </p:cNvSpPr>
          <p:nvPr/>
        </p:nvSpPr>
        <p:spPr bwMode="auto">
          <a:xfrm>
            <a:off x="6400800" y="4495800"/>
            <a:ext cx="2286000" cy="1855788"/>
          </a:xfrm>
          <a:prstGeom prst="rect">
            <a:avLst/>
          </a:prstGeom>
          <a:noFill/>
          <a:ln w="9525">
            <a:solidFill>
              <a:schemeClr val="tx2"/>
            </a:solidFill>
            <a:miter lim="800000"/>
            <a:headEnd/>
            <a:tailEnd/>
          </a:ln>
          <a:effectLst/>
        </p:spPr>
        <p:txBody>
          <a:bodyPr>
            <a:spAutoFit/>
          </a:bodyPr>
          <a:lstStyle/>
          <a:p>
            <a:pPr algn="ctr">
              <a:spcBef>
                <a:spcPct val="50000"/>
              </a:spcBef>
              <a:buClr>
                <a:srgbClr val="CC3300"/>
              </a:buClr>
              <a:buFont typeface="PressWriter Symbols" pitchFamily="2" charset="2"/>
              <a:buNone/>
              <a:defRPr/>
            </a:pPr>
            <a:r>
              <a:rPr lang="en-US" sz="2300" b="1" i="1">
                <a:solidFill>
                  <a:srgbClr val="CC3300"/>
                </a:solidFill>
                <a:effectLst>
                  <a:outerShdw blurRad="38100" dist="38100" dir="2700000" algn="tl">
                    <a:srgbClr val="C0C0C0"/>
                  </a:outerShdw>
                </a:effectLst>
                <a:latin typeface="Comic Sans MS" pitchFamily="66" charset="0"/>
              </a:rPr>
              <a:t>What you are, I once was; what I am, you will become.</a:t>
            </a:r>
          </a:p>
        </p:txBody>
      </p:sp>
      <p:sp>
        <p:nvSpPr>
          <p:cNvPr id="178194" name="Line 18"/>
          <p:cNvSpPr>
            <a:spLocks noChangeShapeType="1"/>
          </p:cNvSpPr>
          <p:nvPr/>
        </p:nvSpPr>
        <p:spPr bwMode="auto">
          <a:xfrm flipH="1">
            <a:off x="5410200" y="5410200"/>
            <a:ext cx="990600" cy="228600"/>
          </a:xfrm>
          <a:prstGeom prst="line">
            <a:avLst/>
          </a:prstGeom>
          <a:noFill/>
          <a:ln w="19050">
            <a:solidFill>
              <a:srgbClr val="CC3300"/>
            </a:solidFill>
            <a:round/>
            <a:headEnd/>
            <a:tailEnd type="triangle" w="med" len="med"/>
          </a:ln>
        </p:spPr>
        <p:txBody>
          <a:bodyPr/>
          <a:lstStyle/>
          <a:p>
            <a:endParaRPr lang="en-US"/>
          </a:p>
        </p:txBody>
      </p:sp>
      <p:sp>
        <p:nvSpPr>
          <p:cNvPr id="19" name="TextBox 18"/>
          <p:cNvSpPr txBox="1">
            <a:spLocks noChangeArrowheads="1"/>
          </p:cNvSpPr>
          <p:nvPr/>
        </p:nvSpPr>
        <p:spPr bwMode="auto">
          <a:xfrm>
            <a:off x="304800" y="762000"/>
            <a:ext cx="2590800" cy="5848350"/>
          </a:xfrm>
          <a:prstGeom prst="rect">
            <a:avLst/>
          </a:prstGeom>
          <a:noFill/>
          <a:ln w="9525">
            <a:noFill/>
            <a:miter lim="800000"/>
            <a:headEnd/>
            <a:tailEnd/>
          </a:ln>
        </p:spPr>
        <p:txBody>
          <a:bodyPr>
            <a:spAutoFit/>
          </a:bodyPr>
          <a:lstStyle/>
          <a:p>
            <a:pPr marL="342900" indent="-342900">
              <a:buFontTx/>
              <a:buAutoNum type="romanLcParenR"/>
            </a:pPr>
            <a:r>
              <a:rPr lang="en-US" sz="2200" b="1" u="sng" dirty="0"/>
              <a:t>Perspective: a graphic system that creates the illusion of depth and volume on a two-dimensional surface</a:t>
            </a:r>
          </a:p>
          <a:p>
            <a:pPr marL="342900" indent="-342900">
              <a:buFontTx/>
              <a:buAutoNum type="romanLcParenR"/>
            </a:pPr>
            <a:r>
              <a:rPr lang="en-US" sz="2200" b="1" dirty="0"/>
              <a:t>Draw on your paper</a:t>
            </a:r>
          </a:p>
          <a:p>
            <a:pPr marL="342900" indent="-342900">
              <a:buFontTx/>
              <a:buAutoNum type="romanLcParenR"/>
            </a:pPr>
            <a:r>
              <a:rPr lang="en-US" sz="2200" b="1" u="sng" dirty="0">
                <a:solidFill>
                  <a:srgbClr val="FF0000"/>
                </a:solidFill>
              </a:rPr>
              <a:t>First use of linear perspective </a:t>
            </a:r>
            <a:r>
              <a:rPr lang="en-US" sz="2200" b="1" dirty="0"/>
              <a:t>(using lines to show distance and depth)</a:t>
            </a:r>
          </a:p>
        </p:txBody>
      </p:sp>
    </p:spTree>
  </p:cSld>
  <p:clrMapOvr>
    <a:masterClrMapping/>
  </p:clrMapOvr>
  <p:transition advTm="180000">
    <p:sndAc>
      <p:end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76200" y="76200"/>
            <a:ext cx="8991600" cy="523875"/>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BA2C00"/>
                </a:solidFill>
                <a:effectLst>
                  <a:outerShdw blurRad="38100" dist="38100" dir="2700000" algn="tl">
                    <a:srgbClr val="C0C0C0"/>
                  </a:outerShdw>
                </a:effectLst>
                <a:latin typeface="+mn-lt"/>
              </a:rPr>
              <a:t>Perspective</a:t>
            </a:r>
          </a:p>
        </p:txBody>
      </p:sp>
      <p:pic>
        <p:nvPicPr>
          <p:cNvPr id="19459" name="Picture 3" descr="Masaccio-Trinity"/>
          <p:cNvPicPr>
            <a:picLocks noChangeAspect="1" noChangeArrowheads="1"/>
          </p:cNvPicPr>
          <p:nvPr/>
        </p:nvPicPr>
        <p:blipFill>
          <a:blip r:embed="rId3" cstate="print">
            <a:lum bright="6000" contrast="12000"/>
          </a:blip>
          <a:srcRect/>
          <a:stretch>
            <a:fillRect/>
          </a:stretch>
        </p:blipFill>
        <p:spPr bwMode="auto">
          <a:xfrm>
            <a:off x="0" y="0"/>
            <a:ext cx="3394075" cy="6858000"/>
          </a:xfrm>
          <a:prstGeom prst="rect">
            <a:avLst/>
          </a:prstGeom>
          <a:noFill/>
          <a:ln w="9525">
            <a:solidFill>
              <a:schemeClr val="tx1"/>
            </a:solidFill>
            <a:miter lim="800000"/>
            <a:headEnd/>
            <a:tailEnd/>
          </a:ln>
        </p:spPr>
      </p:pic>
      <p:sp>
        <p:nvSpPr>
          <p:cNvPr id="178188" name="Line 12"/>
          <p:cNvSpPr>
            <a:spLocks noChangeShapeType="1"/>
          </p:cNvSpPr>
          <p:nvPr/>
        </p:nvSpPr>
        <p:spPr bwMode="auto">
          <a:xfrm flipV="1">
            <a:off x="0" y="1828800"/>
            <a:ext cx="1600200" cy="2362200"/>
          </a:xfrm>
          <a:prstGeom prst="line">
            <a:avLst/>
          </a:prstGeom>
          <a:noFill/>
          <a:ln w="28575">
            <a:solidFill>
              <a:schemeClr val="bg1"/>
            </a:solidFill>
            <a:round/>
            <a:headEnd/>
            <a:tailEnd/>
          </a:ln>
        </p:spPr>
        <p:txBody>
          <a:bodyPr/>
          <a:lstStyle/>
          <a:p>
            <a:endParaRPr lang="en-US"/>
          </a:p>
        </p:txBody>
      </p:sp>
      <p:sp>
        <p:nvSpPr>
          <p:cNvPr id="178189" name="Line 13"/>
          <p:cNvSpPr>
            <a:spLocks noChangeShapeType="1"/>
          </p:cNvSpPr>
          <p:nvPr/>
        </p:nvSpPr>
        <p:spPr bwMode="auto">
          <a:xfrm flipH="1" flipV="1">
            <a:off x="1600200" y="1752600"/>
            <a:ext cx="1828800" cy="2438400"/>
          </a:xfrm>
          <a:prstGeom prst="line">
            <a:avLst/>
          </a:prstGeom>
          <a:noFill/>
          <a:ln w="28575">
            <a:solidFill>
              <a:schemeClr val="bg1"/>
            </a:solidFill>
            <a:round/>
            <a:headEnd/>
            <a:tailEnd/>
          </a:ln>
        </p:spPr>
        <p:txBody>
          <a:bodyPr/>
          <a:lstStyle/>
          <a:p>
            <a:endParaRPr lang="en-US"/>
          </a:p>
        </p:txBody>
      </p:sp>
      <p:sp>
        <p:nvSpPr>
          <p:cNvPr id="178190" name="Line 14"/>
          <p:cNvSpPr>
            <a:spLocks noChangeShapeType="1"/>
          </p:cNvSpPr>
          <p:nvPr/>
        </p:nvSpPr>
        <p:spPr bwMode="auto">
          <a:xfrm>
            <a:off x="0" y="0"/>
            <a:ext cx="1600200" cy="1752600"/>
          </a:xfrm>
          <a:prstGeom prst="line">
            <a:avLst/>
          </a:prstGeom>
          <a:noFill/>
          <a:ln w="28575">
            <a:solidFill>
              <a:schemeClr val="bg1"/>
            </a:solidFill>
            <a:round/>
            <a:headEnd/>
            <a:tailEnd/>
          </a:ln>
        </p:spPr>
        <p:txBody>
          <a:bodyPr/>
          <a:lstStyle/>
          <a:p>
            <a:endParaRPr lang="en-US"/>
          </a:p>
        </p:txBody>
      </p:sp>
      <p:sp>
        <p:nvSpPr>
          <p:cNvPr id="178191" name="Line 15"/>
          <p:cNvSpPr>
            <a:spLocks noChangeShapeType="1"/>
          </p:cNvSpPr>
          <p:nvPr/>
        </p:nvSpPr>
        <p:spPr bwMode="auto">
          <a:xfrm flipH="1">
            <a:off x="1600200" y="0"/>
            <a:ext cx="1828800" cy="1828800"/>
          </a:xfrm>
          <a:prstGeom prst="line">
            <a:avLst/>
          </a:prstGeom>
          <a:noFill/>
          <a:ln w="28575">
            <a:solidFill>
              <a:schemeClr val="bg1"/>
            </a:solidFill>
            <a:round/>
            <a:headEnd/>
            <a:tailEnd/>
          </a:ln>
        </p:spPr>
        <p:txBody>
          <a:bodyPr/>
          <a:lstStyle/>
          <a:p>
            <a:endParaRPr lang="en-US"/>
          </a:p>
        </p:txBody>
      </p:sp>
      <p:pic>
        <p:nvPicPr>
          <p:cNvPr id="19464" name="Picture 3" descr="Masaccio-Trinity"/>
          <p:cNvPicPr>
            <a:picLocks noChangeAspect="1" noChangeArrowheads="1"/>
          </p:cNvPicPr>
          <p:nvPr/>
        </p:nvPicPr>
        <p:blipFill>
          <a:blip r:embed="rId3" cstate="print">
            <a:lum bright="6000" contrast="12000"/>
          </a:blip>
          <a:srcRect/>
          <a:stretch>
            <a:fillRect/>
          </a:stretch>
        </p:blipFill>
        <p:spPr bwMode="auto">
          <a:xfrm>
            <a:off x="5749925" y="0"/>
            <a:ext cx="3394075" cy="6858000"/>
          </a:xfrm>
          <a:prstGeom prst="rect">
            <a:avLst/>
          </a:prstGeom>
          <a:noFill/>
          <a:ln w="9525">
            <a:solidFill>
              <a:schemeClr val="tx1"/>
            </a:solidFill>
            <a:miter lim="800000"/>
            <a:headEnd/>
            <a:tailEnd/>
          </a:ln>
        </p:spPr>
      </p:pic>
      <p:sp>
        <p:nvSpPr>
          <p:cNvPr id="19465" name="TextBox 9"/>
          <p:cNvSpPr txBox="1">
            <a:spLocks noChangeArrowheads="1"/>
          </p:cNvSpPr>
          <p:nvPr/>
        </p:nvSpPr>
        <p:spPr bwMode="auto">
          <a:xfrm>
            <a:off x="3505200" y="1371600"/>
            <a:ext cx="2286000" cy="1200150"/>
          </a:xfrm>
          <a:prstGeom prst="rect">
            <a:avLst/>
          </a:prstGeom>
          <a:noFill/>
          <a:ln w="9525">
            <a:noFill/>
            <a:miter lim="800000"/>
            <a:headEnd/>
            <a:tailEnd/>
          </a:ln>
        </p:spPr>
        <p:txBody>
          <a:bodyPr>
            <a:spAutoFit/>
          </a:bodyPr>
          <a:lstStyle/>
          <a:p>
            <a:r>
              <a:rPr lang="en-US" sz="2400" b="1"/>
              <a:t>Where is the vanishing point?</a:t>
            </a:r>
          </a:p>
        </p:txBody>
      </p:sp>
      <p:sp>
        <p:nvSpPr>
          <p:cNvPr id="19466" name="TextBox 10"/>
          <p:cNvSpPr txBox="1">
            <a:spLocks noChangeArrowheads="1"/>
          </p:cNvSpPr>
          <p:nvPr/>
        </p:nvSpPr>
        <p:spPr bwMode="auto">
          <a:xfrm>
            <a:off x="3581400" y="4419600"/>
            <a:ext cx="2057400" cy="2308225"/>
          </a:xfrm>
          <a:prstGeom prst="rect">
            <a:avLst/>
          </a:prstGeom>
          <a:noFill/>
          <a:ln w="9525">
            <a:noFill/>
            <a:miter lim="800000"/>
            <a:headEnd/>
            <a:tailEnd/>
          </a:ln>
        </p:spPr>
        <p:txBody>
          <a:bodyPr>
            <a:spAutoFit/>
          </a:bodyPr>
          <a:lstStyle/>
          <a:p>
            <a:r>
              <a:rPr lang="en-US" dirty="0"/>
              <a:t>This painting shows Jesus, God, and the Holy Spirit. The Holy spirit is symbolized by the </a:t>
            </a:r>
            <a:r>
              <a:rPr lang="en-US" b="1" dirty="0"/>
              <a:t>dove</a:t>
            </a:r>
            <a:r>
              <a:rPr lang="en-US" dirty="0"/>
              <a:t> above Jesus’ head. </a:t>
            </a:r>
          </a:p>
        </p:txBody>
      </p:sp>
    </p:spTree>
  </p:cSld>
  <p:clrMapOvr>
    <a:masterClrMapping/>
  </p:clrMapOvr>
  <p:transition advTm="180000">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Period Units</a:t>
            </a:r>
            <a:endParaRPr lang="en-US" dirty="0"/>
          </a:p>
        </p:txBody>
      </p:sp>
      <p:sp>
        <p:nvSpPr>
          <p:cNvPr id="3" name="Content Placeholder 2"/>
          <p:cNvSpPr>
            <a:spLocks noGrp="1"/>
          </p:cNvSpPr>
          <p:nvPr>
            <p:ph idx="1"/>
          </p:nvPr>
        </p:nvSpPr>
        <p:spPr>
          <a:xfrm>
            <a:off x="228600" y="914400"/>
            <a:ext cx="8763000" cy="5715000"/>
          </a:xfrm>
        </p:spPr>
        <p:txBody>
          <a:bodyPr/>
          <a:lstStyle/>
          <a:p>
            <a:r>
              <a:rPr lang="en-US" dirty="0" smtClean="0"/>
              <a:t>Focuses on artistic time periods and covers all five strands of VPA in each period.</a:t>
            </a:r>
          </a:p>
          <a:p>
            <a:pPr lvl="1"/>
            <a:r>
              <a:rPr lang="en-US" dirty="0" smtClean="0"/>
              <a:t>Visual Art, Dance, Music, Theater, and Architecture</a:t>
            </a:r>
          </a:p>
          <a:p>
            <a:r>
              <a:rPr lang="en-US" dirty="0" smtClean="0"/>
              <a:t>Heavily connected to historical events, technology and cultural characteristics</a:t>
            </a:r>
          </a:p>
          <a:p>
            <a:r>
              <a:rPr lang="en-US" dirty="0" smtClean="0"/>
              <a:t>Test will generally be given after each time period unit, i.e., Renaissance, Baroque, Neoclassical.  Generally every 2-3 weeks. </a:t>
            </a:r>
          </a:p>
          <a:p>
            <a:r>
              <a:rPr lang="en-US" dirty="0" smtClean="0"/>
              <a:t>Make sure you have a 3 ring binder every class, you will be getting handouts like crazy!</a:t>
            </a:r>
          </a:p>
          <a:p>
            <a:r>
              <a:rPr lang="en-US" dirty="0" smtClean="0"/>
              <a:t>Label this tab “Renaissance”</a:t>
            </a:r>
          </a:p>
        </p:txBody>
      </p:sp>
    </p:spTree>
    <p:extLst>
      <p:ext uri="{BB962C8B-B14F-4D97-AF65-F5344CB8AC3E}">
        <p14:creationId xmlns:p14="http://schemas.microsoft.com/office/powerpoint/2010/main" val="3532778840"/>
      </p:ext>
    </p:extLst>
  </p:cSld>
  <p:clrMapOvr>
    <a:masterClrMapping/>
  </p:clrMapOvr>
  <p:transition advTm="180000">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3048000" y="0"/>
            <a:ext cx="5867400" cy="646113"/>
          </a:xfrm>
          <a:prstGeom prst="rect">
            <a:avLst/>
          </a:prstGeom>
          <a:noFill/>
          <a:ln w="9525">
            <a:noFill/>
            <a:miter lim="800000"/>
            <a:headEnd/>
            <a:tailEnd/>
          </a:ln>
          <a:effectLst/>
        </p:spPr>
        <p:txBody>
          <a:bodyPr>
            <a:spAutoFit/>
          </a:bodyPr>
          <a:lstStyle/>
          <a:p>
            <a:pPr algn="ctr">
              <a:spcBef>
                <a:spcPct val="50000"/>
              </a:spcBef>
            </a:pPr>
            <a:r>
              <a:rPr lang="en-US" sz="3600" b="1">
                <a:solidFill>
                  <a:srgbClr val="BA2C00"/>
                </a:solidFill>
                <a:effectLst>
                  <a:outerShdw blurRad="38100" dist="38100" dir="2700000" algn="tl">
                    <a:srgbClr val="C0C0C0"/>
                  </a:outerShdw>
                </a:effectLst>
                <a:latin typeface="Comic Sans MS" pitchFamily="66" charset="0"/>
              </a:rPr>
              <a:t>3. Classicism</a:t>
            </a:r>
            <a:endParaRPr lang="en-US" sz="3200" b="1">
              <a:solidFill>
                <a:srgbClr val="BA2C00"/>
              </a:solidFill>
              <a:effectLst>
                <a:outerShdw blurRad="38100" dist="38100" dir="2700000" algn="tl">
                  <a:srgbClr val="C0C0C0"/>
                </a:outerShdw>
              </a:effectLst>
              <a:latin typeface="Comic Sans MS" pitchFamily="66" charset="0"/>
            </a:endParaRPr>
          </a:p>
        </p:txBody>
      </p:sp>
      <p:sp>
        <p:nvSpPr>
          <p:cNvPr id="179203" name="Text Box 3"/>
          <p:cNvSpPr txBox="1">
            <a:spLocks noChangeArrowheads="1"/>
          </p:cNvSpPr>
          <p:nvPr/>
        </p:nvSpPr>
        <p:spPr bwMode="auto">
          <a:xfrm>
            <a:off x="2514600" y="685800"/>
            <a:ext cx="6477000" cy="5816600"/>
          </a:xfrm>
          <a:prstGeom prst="rect">
            <a:avLst/>
          </a:prstGeom>
          <a:noFill/>
          <a:ln w="9525">
            <a:noFill/>
            <a:miter lim="800000"/>
            <a:headEnd/>
            <a:tailEnd/>
          </a:ln>
        </p:spPr>
        <p:txBody>
          <a:bodyPr>
            <a:spAutoFit/>
          </a:bodyPr>
          <a:lstStyle/>
          <a:p>
            <a:pPr marL="344488" indent="-344488">
              <a:spcBef>
                <a:spcPct val="50000"/>
              </a:spcBef>
              <a:buClr>
                <a:srgbClr val="CC3300"/>
              </a:buClr>
              <a:buFont typeface="PressWriter Symbols" pitchFamily="2" charset="2"/>
              <a:buChar char=""/>
            </a:pPr>
            <a:r>
              <a:rPr lang="en-US" sz="2400" b="1" dirty="0" err="1">
                <a:latin typeface="Comic Sans MS" pitchFamily="66" charset="0"/>
              </a:rPr>
              <a:t>i</a:t>
            </a:r>
            <a:r>
              <a:rPr lang="en-US" sz="2400" b="1" dirty="0">
                <a:latin typeface="Comic Sans MS" pitchFamily="66" charset="0"/>
              </a:rPr>
              <a:t>) Classicism: </a:t>
            </a:r>
            <a:r>
              <a:rPr lang="en-US" sz="2400" b="1" u="sng" dirty="0">
                <a:latin typeface="Comic Sans MS" pitchFamily="66" charset="0"/>
              </a:rPr>
              <a:t>Greek and Roman influence where perfect proportion is the ideal</a:t>
            </a:r>
          </a:p>
          <a:p>
            <a:pPr marL="344488" indent="-344488">
              <a:spcBef>
                <a:spcPct val="50000"/>
              </a:spcBef>
              <a:buClr>
                <a:srgbClr val="CC3300"/>
              </a:buClr>
              <a:buFont typeface="PressWriter Symbols" pitchFamily="2" charset="2"/>
              <a:buChar char=""/>
            </a:pPr>
            <a:r>
              <a:rPr lang="en-US" sz="2400" b="1" dirty="0">
                <a:latin typeface="Comic Sans MS" pitchFamily="66" charset="0"/>
              </a:rPr>
              <a:t>ii) </a:t>
            </a:r>
            <a:r>
              <a:rPr lang="en-US" sz="2400" b="1" u="sng" dirty="0">
                <a:latin typeface="Comic Sans MS" pitchFamily="66" charset="0"/>
              </a:rPr>
              <a:t>Secularism</a:t>
            </a:r>
            <a:r>
              <a:rPr lang="en-US" sz="2400" b="1" dirty="0">
                <a:latin typeface="Comic Sans MS" pitchFamily="66" charset="0"/>
              </a:rPr>
              <a:t>- without religious influence</a:t>
            </a:r>
          </a:p>
          <a:p>
            <a:pPr marL="801688" lvl="1" indent="-344488">
              <a:spcBef>
                <a:spcPct val="50000"/>
              </a:spcBef>
              <a:buClr>
                <a:srgbClr val="CC3300"/>
              </a:buClr>
              <a:buFont typeface="PressWriter Symbols" pitchFamily="2" charset="2"/>
              <a:buChar char=""/>
            </a:pPr>
            <a:r>
              <a:rPr lang="en-US" sz="2400" b="1" u="sng" dirty="0">
                <a:latin typeface="Comic Sans MS" pitchFamily="66" charset="0"/>
              </a:rPr>
              <a:t>Humanism</a:t>
            </a:r>
            <a:r>
              <a:rPr lang="en-US" sz="2400" b="1" dirty="0">
                <a:latin typeface="Comic Sans MS" pitchFamily="66" charset="0"/>
              </a:rPr>
              <a:t>-</a:t>
            </a:r>
            <a:r>
              <a:rPr lang="en-US" sz="2400" dirty="0"/>
              <a:t>emphasizes reason, scientific inquiry, and human fulfillment in the natural world </a:t>
            </a:r>
            <a:endParaRPr lang="en-US" sz="2400" b="1" dirty="0">
              <a:latin typeface="Comic Sans MS" pitchFamily="66" charset="0"/>
            </a:endParaRPr>
          </a:p>
          <a:p>
            <a:pPr marL="344488" indent="-344488">
              <a:spcBef>
                <a:spcPct val="50000"/>
              </a:spcBef>
              <a:buClr>
                <a:srgbClr val="CC3300"/>
              </a:buClr>
              <a:buFont typeface="PressWriter Symbols" pitchFamily="2" charset="2"/>
              <a:buChar char=""/>
            </a:pPr>
            <a:r>
              <a:rPr lang="en-US" sz="2400" b="1" dirty="0">
                <a:latin typeface="Comic Sans MS" pitchFamily="66" charset="0"/>
              </a:rPr>
              <a:t>iii) </a:t>
            </a:r>
            <a:r>
              <a:rPr lang="en-US" sz="2400" b="1" u="sng" dirty="0">
                <a:latin typeface="Comic Sans MS" pitchFamily="66" charset="0"/>
              </a:rPr>
              <a:t>Individualism </a:t>
            </a:r>
            <a:r>
              <a:rPr lang="en-US" sz="2400" b="1" u="sng" dirty="0">
                <a:latin typeface="Comic Sans MS" pitchFamily="66" charset="0"/>
                <a:sym typeface="Wingdings" pitchFamily="2" charset="2"/>
              </a:rPr>
              <a:t> f</a:t>
            </a:r>
            <a:r>
              <a:rPr lang="en-US" sz="2400" b="1" u="sng" dirty="0">
                <a:latin typeface="Comic Sans MS" pitchFamily="66" charset="0"/>
              </a:rPr>
              <a:t>ree standing figures; </a:t>
            </a:r>
            <a:r>
              <a:rPr lang="en-US" sz="2400" b="1" u="sng" dirty="0">
                <a:solidFill>
                  <a:srgbClr val="FF0000"/>
                </a:solidFill>
                <a:latin typeface="Comic Sans MS" pitchFamily="66" charset="0"/>
              </a:rPr>
              <a:t>S curve</a:t>
            </a:r>
          </a:p>
          <a:p>
            <a:pPr marL="801688" lvl="1" indent="-344488">
              <a:spcBef>
                <a:spcPct val="50000"/>
              </a:spcBef>
              <a:buClr>
                <a:srgbClr val="CC3300"/>
              </a:buClr>
              <a:buFont typeface="PressWriter Symbols" pitchFamily="2" charset="2"/>
              <a:buChar char=""/>
            </a:pPr>
            <a:r>
              <a:rPr lang="en-US" sz="2400" dirty="0"/>
              <a:t>a curve shaped like an S that the side of the body makes</a:t>
            </a:r>
            <a:endParaRPr lang="en-US" sz="2400" b="1" u="sng" dirty="0">
              <a:latin typeface="Comic Sans MS" pitchFamily="66" charset="0"/>
            </a:endParaRPr>
          </a:p>
          <a:p>
            <a:pPr marL="1716088" lvl="3" indent="-344488">
              <a:spcBef>
                <a:spcPct val="50000"/>
              </a:spcBef>
              <a:buClr>
                <a:srgbClr val="CC3300"/>
              </a:buClr>
              <a:buFont typeface="PressWriter Symbols" pitchFamily="2" charset="2"/>
              <a:buChar char=""/>
            </a:pPr>
            <a:r>
              <a:rPr lang="en-US" sz="2400" b="1" dirty="0">
                <a:latin typeface="Comic Sans MS" pitchFamily="66" charset="0"/>
              </a:rPr>
              <a:t>iv) </a:t>
            </a:r>
            <a:r>
              <a:rPr lang="en-US" sz="2400" b="1" u="sng" dirty="0">
                <a:latin typeface="Comic Sans MS" pitchFamily="66" charset="0"/>
              </a:rPr>
              <a:t>Symmetry/Balance</a:t>
            </a:r>
          </a:p>
        </p:txBody>
      </p:sp>
      <p:pic>
        <p:nvPicPr>
          <p:cNvPr id="20484" name="Picture 5" descr="Medici Venus-1c"/>
          <p:cNvPicPr>
            <a:picLocks noChangeAspect="1" noChangeArrowheads="1"/>
          </p:cNvPicPr>
          <p:nvPr/>
        </p:nvPicPr>
        <p:blipFill>
          <a:blip r:embed="rId3" cstate="print">
            <a:lum contrast="6000"/>
          </a:blip>
          <a:srcRect/>
          <a:stretch>
            <a:fillRect/>
          </a:stretch>
        </p:blipFill>
        <p:spPr bwMode="auto">
          <a:xfrm>
            <a:off x="457200" y="228600"/>
            <a:ext cx="1776413" cy="5257800"/>
          </a:xfrm>
          <a:prstGeom prst="rect">
            <a:avLst/>
          </a:prstGeom>
          <a:noFill/>
          <a:ln w="9525">
            <a:solidFill>
              <a:schemeClr val="tx2"/>
            </a:solidFill>
            <a:miter lim="800000"/>
            <a:headEnd/>
            <a:tailEnd/>
          </a:ln>
        </p:spPr>
      </p:pic>
      <p:sp>
        <p:nvSpPr>
          <p:cNvPr id="179206" name="Text Box 6"/>
          <p:cNvSpPr txBox="1">
            <a:spLocks noChangeArrowheads="1"/>
          </p:cNvSpPr>
          <p:nvPr/>
        </p:nvSpPr>
        <p:spPr bwMode="auto">
          <a:xfrm>
            <a:off x="228600" y="5791200"/>
            <a:ext cx="4038600" cy="830263"/>
          </a:xfrm>
          <a:prstGeom prst="rect">
            <a:avLst/>
          </a:prstGeom>
          <a:noFill/>
          <a:ln w="9525">
            <a:noFill/>
            <a:miter lim="800000"/>
            <a:headEnd/>
            <a:tailEnd/>
          </a:ln>
          <a:effectLst/>
        </p:spPr>
        <p:txBody>
          <a:bodyPr>
            <a:spAutoFit/>
          </a:bodyPr>
          <a:lstStyle/>
          <a:p>
            <a:pPr algn="ctr">
              <a:spcBef>
                <a:spcPct val="50000"/>
              </a:spcBef>
            </a:pPr>
            <a:r>
              <a:rPr lang="en-US" sz="2400" b="1" dirty="0">
                <a:effectLst>
                  <a:outerShdw blurRad="38100" dist="38100" dir="2700000" algn="tl">
                    <a:srgbClr val="C0C0C0"/>
                  </a:outerShdw>
                </a:effectLst>
                <a:latin typeface="Comic Sans MS" pitchFamily="66" charset="0"/>
              </a:rPr>
              <a:t>v) The </a:t>
            </a:r>
            <a:r>
              <a:rPr lang="en-US" sz="2400" b="1" dirty="0">
                <a:solidFill>
                  <a:srgbClr val="FF0000"/>
                </a:solidFill>
                <a:effectLst>
                  <a:outerShdw blurRad="38100" dist="38100" dir="2700000" algn="tl">
                    <a:srgbClr val="C0C0C0"/>
                  </a:outerShdw>
                </a:effectLst>
                <a:latin typeface="Comic Sans MS" pitchFamily="66" charset="0"/>
              </a:rPr>
              <a:t>“Classical Pose”</a:t>
            </a:r>
            <a:r>
              <a:rPr lang="en-US" sz="2400" b="1" dirty="0">
                <a:solidFill>
                  <a:srgbClr val="2C2C86"/>
                </a:solidFill>
                <a:effectLst>
                  <a:outerShdw blurRad="38100" dist="38100" dir="2700000" algn="tl">
                    <a:srgbClr val="C0C0C0"/>
                  </a:outerShdw>
                </a:effectLst>
                <a:latin typeface="Comic Sans MS" pitchFamily="66" charset="0"/>
              </a:rPr>
              <a:t/>
            </a:r>
            <a:br>
              <a:rPr lang="en-US" sz="2400" b="1" dirty="0">
                <a:solidFill>
                  <a:srgbClr val="2C2C86"/>
                </a:solidFill>
                <a:effectLst>
                  <a:outerShdw blurRad="38100" dist="38100" dir="2700000" algn="tl">
                    <a:srgbClr val="C0C0C0"/>
                  </a:outerShdw>
                </a:effectLst>
                <a:latin typeface="Comic Sans MS" pitchFamily="66" charset="0"/>
              </a:rPr>
            </a:br>
            <a:r>
              <a:rPr lang="en-US" sz="2400" b="1" u="sng" dirty="0">
                <a:effectLst>
                  <a:outerShdw blurRad="38100" dist="38100" dir="2700000" algn="tl">
                    <a:srgbClr val="C0C0C0"/>
                  </a:outerShdw>
                </a:effectLst>
                <a:latin typeface="Comic Sans MS" pitchFamily="66" charset="0"/>
              </a:rPr>
              <a:t>Medici “Venus”</a:t>
            </a:r>
          </a:p>
        </p:txBody>
      </p:sp>
    </p:spTree>
  </p:cSld>
  <p:clrMapOvr>
    <a:masterClrMapping/>
  </p:clrMapOvr>
  <p:transition advTm="180000">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1600200" y="228600"/>
            <a:ext cx="5867400" cy="646113"/>
          </a:xfrm>
          <a:prstGeom prst="rect">
            <a:avLst/>
          </a:prstGeom>
          <a:noFill/>
          <a:ln w="9525">
            <a:noFill/>
            <a:miter lim="800000"/>
            <a:headEnd/>
            <a:tailEnd/>
          </a:ln>
          <a:effectLst/>
        </p:spPr>
        <p:txBody>
          <a:bodyPr>
            <a:spAutoFit/>
          </a:bodyPr>
          <a:lstStyle/>
          <a:p>
            <a:pPr algn="ctr">
              <a:spcBef>
                <a:spcPct val="50000"/>
              </a:spcBef>
            </a:pPr>
            <a:r>
              <a:rPr lang="en-US" sz="3600" b="1">
                <a:solidFill>
                  <a:srgbClr val="BA2C00"/>
                </a:solidFill>
                <a:effectLst>
                  <a:outerShdw blurRad="38100" dist="38100" dir="2700000" algn="tl">
                    <a:srgbClr val="C0C0C0"/>
                  </a:outerShdw>
                </a:effectLst>
                <a:latin typeface="Comic Sans MS" pitchFamily="66" charset="0"/>
              </a:rPr>
              <a:t>Classicism</a:t>
            </a:r>
            <a:endParaRPr lang="en-US" sz="3200" b="1">
              <a:solidFill>
                <a:srgbClr val="BA2C00"/>
              </a:solidFill>
              <a:effectLst>
                <a:outerShdw blurRad="38100" dist="38100" dir="2700000" algn="tl">
                  <a:srgbClr val="C0C0C0"/>
                </a:outerShdw>
              </a:effectLst>
              <a:latin typeface="Comic Sans MS" pitchFamily="66" charset="0"/>
            </a:endParaRPr>
          </a:p>
        </p:txBody>
      </p:sp>
      <p:pic>
        <p:nvPicPr>
          <p:cNvPr id="21507" name="Picture 5" descr="Medici Venus-1c"/>
          <p:cNvPicPr>
            <a:picLocks noChangeAspect="1" noChangeArrowheads="1"/>
          </p:cNvPicPr>
          <p:nvPr/>
        </p:nvPicPr>
        <p:blipFill>
          <a:blip r:embed="rId3" cstate="print">
            <a:lum contrast="6000"/>
          </a:blip>
          <a:srcRect/>
          <a:stretch>
            <a:fillRect/>
          </a:stretch>
        </p:blipFill>
        <p:spPr bwMode="auto">
          <a:xfrm>
            <a:off x="228600" y="228600"/>
            <a:ext cx="2209800" cy="6540500"/>
          </a:xfrm>
          <a:prstGeom prst="rect">
            <a:avLst/>
          </a:prstGeom>
          <a:noFill/>
          <a:ln w="9525">
            <a:solidFill>
              <a:schemeClr val="tx2"/>
            </a:solidFill>
            <a:miter lim="800000"/>
            <a:headEnd/>
            <a:tailEnd/>
          </a:ln>
        </p:spPr>
      </p:pic>
      <p:pic>
        <p:nvPicPr>
          <p:cNvPr id="21508" name="Picture 6" descr="Medici Venus-highlights.JPG"/>
          <p:cNvPicPr>
            <a:picLocks noChangeAspect="1"/>
          </p:cNvPicPr>
          <p:nvPr/>
        </p:nvPicPr>
        <p:blipFill>
          <a:blip r:embed="rId4" cstate="print"/>
          <a:srcRect/>
          <a:stretch>
            <a:fillRect/>
          </a:stretch>
        </p:blipFill>
        <p:spPr bwMode="auto">
          <a:xfrm>
            <a:off x="6248400" y="228600"/>
            <a:ext cx="2438400" cy="6437313"/>
          </a:xfrm>
          <a:prstGeom prst="rect">
            <a:avLst/>
          </a:prstGeom>
          <a:noFill/>
          <a:ln w="9525">
            <a:noFill/>
            <a:miter lim="800000"/>
            <a:headEnd/>
            <a:tailEnd/>
          </a:ln>
        </p:spPr>
      </p:pic>
      <p:sp>
        <p:nvSpPr>
          <p:cNvPr id="9" name="Left Arrow 8"/>
          <p:cNvSpPr/>
          <p:nvPr/>
        </p:nvSpPr>
        <p:spPr>
          <a:xfrm>
            <a:off x="5562600" y="1371600"/>
            <a:ext cx="12192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1510" name="TextBox 9"/>
          <p:cNvSpPr txBox="1">
            <a:spLocks noChangeArrowheads="1"/>
          </p:cNvSpPr>
          <p:nvPr/>
        </p:nvSpPr>
        <p:spPr bwMode="auto">
          <a:xfrm>
            <a:off x="3733800" y="1066800"/>
            <a:ext cx="2362200" cy="1200150"/>
          </a:xfrm>
          <a:prstGeom prst="rect">
            <a:avLst/>
          </a:prstGeom>
          <a:noFill/>
          <a:ln w="9525">
            <a:noFill/>
            <a:miter lim="800000"/>
            <a:headEnd/>
            <a:tailEnd/>
          </a:ln>
        </p:spPr>
        <p:txBody>
          <a:bodyPr>
            <a:spAutoFit/>
          </a:bodyPr>
          <a:lstStyle/>
          <a:p>
            <a:r>
              <a:rPr lang="en-US" b="1"/>
              <a:t>S Curve was used to show a more natural human standing position. </a:t>
            </a:r>
          </a:p>
        </p:txBody>
      </p:sp>
      <p:sp>
        <p:nvSpPr>
          <p:cNvPr id="11" name="Left Arrow 10"/>
          <p:cNvSpPr/>
          <p:nvPr/>
        </p:nvSpPr>
        <p:spPr>
          <a:xfrm>
            <a:off x="4953000" y="5410200"/>
            <a:ext cx="14478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1512" name="TextBox 11"/>
          <p:cNvSpPr txBox="1">
            <a:spLocks noChangeArrowheads="1"/>
          </p:cNvSpPr>
          <p:nvPr/>
        </p:nvSpPr>
        <p:spPr bwMode="auto">
          <a:xfrm>
            <a:off x="3124200" y="5334000"/>
            <a:ext cx="2362200" cy="1200150"/>
          </a:xfrm>
          <a:prstGeom prst="rect">
            <a:avLst/>
          </a:prstGeom>
          <a:noFill/>
          <a:ln w="9525">
            <a:noFill/>
            <a:miter lim="800000"/>
            <a:headEnd/>
            <a:tailEnd/>
          </a:ln>
        </p:spPr>
        <p:txBody>
          <a:bodyPr>
            <a:spAutoFit/>
          </a:bodyPr>
          <a:lstStyle/>
          <a:p>
            <a:r>
              <a:rPr lang="en-US" b="1"/>
              <a:t>Contrapposto is used to show a relaxed human standing position. </a:t>
            </a:r>
          </a:p>
        </p:txBody>
      </p:sp>
      <p:sp>
        <p:nvSpPr>
          <p:cNvPr id="21513" name="TextBox 12"/>
          <p:cNvSpPr txBox="1">
            <a:spLocks noChangeArrowheads="1"/>
          </p:cNvSpPr>
          <p:nvPr/>
        </p:nvSpPr>
        <p:spPr bwMode="auto">
          <a:xfrm>
            <a:off x="2590800" y="2667000"/>
            <a:ext cx="3048000" cy="1477963"/>
          </a:xfrm>
          <a:prstGeom prst="rect">
            <a:avLst/>
          </a:prstGeom>
          <a:noFill/>
          <a:ln w="9525">
            <a:noFill/>
            <a:miter lim="800000"/>
            <a:headEnd/>
            <a:tailEnd/>
          </a:ln>
        </p:spPr>
        <p:txBody>
          <a:bodyPr>
            <a:spAutoFit/>
          </a:bodyPr>
          <a:lstStyle/>
          <a:p>
            <a:r>
              <a:rPr lang="en-US"/>
              <a:t>This image is classical because it shows an </a:t>
            </a:r>
            <a:r>
              <a:rPr lang="en-US" b="1" u="sng"/>
              <a:t>ideal nude</a:t>
            </a:r>
            <a:r>
              <a:rPr lang="en-US" u="sng"/>
              <a:t>.</a:t>
            </a:r>
            <a:r>
              <a:rPr lang="en-US"/>
              <a:t> In other words, this is an image of a perfectly beautiful woman. </a:t>
            </a:r>
          </a:p>
        </p:txBody>
      </p:sp>
      <p:sp>
        <p:nvSpPr>
          <p:cNvPr id="16" name="Left-Right Arrow 15"/>
          <p:cNvSpPr/>
          <p:nvPr/>
        </p:nvSpPr>
        <p:spPr>
          <a:xfrm>
            <a:off x="5562600" y="3048000"/>
            <a:ext cx="12954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Tree>
  </p:cSld>
  <p:clrMapOvr>
    <a:masterClrMapping/>
  </p:clrMapOvr>
  <p:transition advTm="180000">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76200" y="152400"/>
            <a:ext cx="8991600" cy="646113"/>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BA2C00"/>
                </a:solidFill>
                <a:effectLst>
                  <a:outerShdw blurRad="38100" dist="38100" dir="2700000" algn="tl">
                    <a:srgbClr val="C0C0C0"/>
                  </a:outerShdw>
                </a:effectLst>
                <a:latin typeface="+mn-lt"/>
              </a:rPr>
              <a:t>4. Emphasis on Individualism</a:t>
            </a:r>
          </a:p>
        </p:txBody>
      </p:sp>
      <p:pic>
        <p:nvPicPr>
          <p:cNvPr id="22531" name="Picture 3" descr="della Francesca-The Portraits of Battista Sforza &amp; Federico de Montefeltro"/>
          <p:cNvPicPr>
            <a:picLocks noChangeAspect="1" noChangeArrowheads="1"/>
          </p:cNvPicPr>
          <p:nvPr/>
        </p:nvPicPr>
        <p:blipFill>
          <a:blip r:embed="rId3" cstate="print">
            <a:lum bright="12000" contrast="12000"/>
          </a:blip>
          <a:srcRect l="476" t="2397" r="1428" b="1074"/>
          <a:stretch>
            <a:fillRect/>
          </a:stretch>
        </p:blipFill>
        <p:spPr bwMode="auto">
          <a:xfrm>
            <a:off x="4343400" y="2447925"/>
            <a:ext cx="4495800" cy="4105275"/>
          </a:xfrm>
          <a:prstGeom prst="rect">
            <a:avLst/>
          </a:prstGeom>
          <a:noFill/>
          <a:ln w="9525">
            <a:solidFill>
              <a:schemeClr val="tx2"/>
            </a:solidFill>
            <a:miter lim="800000"/>
            <a:headEnd/>
            <a:tailEnd/>
          </a:ln>
        </p:spPr>
      </p:pic>
      <p:sp>
        <p:nvSpPr>
          <p:cNvPr id="180228" name="Text Box 4"/>
          <p:cNvSpPr txBox="1">
            <a:spLocks noChangeArrowheads="1"/>
          </p:cNvSpPr>
          <p:nvPr/>
        </p:nvSpPr>
        <p:spPr bwMode="auto">
          <a:xfrm>
            <a:off x="3962400" y="914400"/>
            <a:ext cx="5029200" cy="1477328"/>
          </a:xfrm>
          <a:prstGeom prst="rect">
            <a:avLst/>
          </a:prstGeom>
          <a:noFill/>
          <a:ln w="9525">
            <a:noFill/>
            <a:miter lim="800000"/>
            <a:headEnd/>
            <a:tailEnd/>
          </a:ln>
          <a:effectLst/>
        </p:spPr>
        <p:txBody>
          <a:bodyPr wrap="square">
            <a:spAutoFit/>
          </a:bodyPr>
          <a:lstStyle/>
          <a:p>
            <a:pPr marL="344488" indent="-344488">
              <a:spcBef>
                <a:spcPct val="50000"/>
              </a:spcBef>
              <a:buClr>
                <a:srgbClr val="CC3300"/>
              </a:buClr>
              <a:buFont typeface="PressWriter Symbols" pitchFamily="2" charset="2"/>
              <a:buChar char=""/>
              <a:defRPr/>
            </a:pPr>
            <a:r>
              <a:rPr lang="en-US" sz="2000" b="1" i="1" dirty="0">
                <a:solidFill>
                  <a:schemeClr val="tx2"/>
                </a:solidFill>
                <a:effectLst>
                  <a:outerShdw blurRad="38100" dist="38100" dir="2700000" algn="tl">
                    <a:srgbClr val="C0C0C0"/>
                  </a:outerShdw>
                </a:effectLst>
                <a:latin typeface="Comic Sans MS" pitchFamily="66" charset="0"/>
              </a:rPr>
              <a:t>iv) Battista Sforza &amp; Federico de </a:t>
            </a:r>
            <a:r>
              <a:rPr lang="en-US" sz="2000" b="1" i="1" dirty="0" err="1">
                <a:solidFill>
                  <a:schemeClr val="tx2"/>
                </a:solidFill>
                <a:effectLst>
                  <a:outerShdw blurRad="38100" dist="38100" dir="2700000" algn="tl">
                    <a:srgbClr val="C0C0C0"/>
                  </a:outerShdw>
                </a:effectLst>
                <a:latin typeface="Comic Sans MS" pitchFamily="66" charset="0"/>
              </a:rPr>
              <a:t>Montefeltre</a:t>
            </a:r>
            <a:r>
              <a:rPr lang="en-US" sz="2000" b="1" i="1" dirty="0">
                <a:solidFill>
                  <a:schemeClr val="tx2"/>
                </a:solidFill>
                <a:effectLst>
                  <a:outerShdw blurRad="38100" dist="38100" dir="2700000" algn="tl">
                    <a:srgbClr val="C0C0C0"/>
                  </a:outerShdw>
                </a:effectLst>
                <a:latin typeface="Comic Sans MS" pitchFamily="66" charset="0"/>
              </a:rPr>
              <a:t>:  The Duke &amp; </a:t>
            </a:r>
            <a:r>
              <a:rPr lang="en-US" sz="2000" b="1" i="1" dirty="0" err="1">
                <a:solidFill>
                  <a:schemeClr val="tx2"/>
                </a:solidFill>
                <a:effectLst>
                  <a:outerShdw blurRad="38100" dist="38100" dir="2700000" algn="tl">
                    <a:srgbClr val="C0C0C0"/>
                  </a:outerShdw>
                </a:effectLst>
                <a:latin typeface="Comic Sans MS" pitchFamily="66" charset="0"/>
              </a:rPr>
              <a:t>Dutchess</a:t>
            </a:r>
            <a:r>
              <a:rPr lang="en-US" sz="2000" b="1" i="1" dirty="0">
                <a:solidFill>
                  <a:schemeClr val="tx2"/>
                </a:solidFill>
                <a:effectLst>
                  <a:outerShdw blurRad="38100" dist="38100" dir="2700000" algn="tl">
                    <a:srgbClr val="C0C0C0"/>
                  </a:outerShdw>
                </a:effectLst>
                <a:latin typeface="Comic Sans MS" pitchFamily="66" charset="0"/>
              </a:rPr>
              <a:t> of </a:t>
            </a:r>
            <a:r>
              <a:rPr lang="en-US" sz="2000" b="1" i="1" dirty="0" err="1">
                <a:solidFill>
                  <a:schemeClr val="tx2"/>
                </a:solidFill>
                <a:effectLst>
                  <a:outerShdw blurRad="38100" dist="38100" dir="2700000" algn="tl">
                    <a:srgbClr val="C0C0C0"/>
                  </a:outerShdw>
                </a:effectLst>
                <a:latin typeface="Comic Sans MS" pitchFamily="66" charset="0"/>
              </a:rPr>
              <a:t>Urbino</a:t>
            </a:r>
            <a:endParaRPr lang="en-US" sz="2000" b="1" i="1" dirty="0">
              <a:solidFill>
                <a:schemeClr val="tx2"/>
              </a:solidFill>
              <a:effectLst>
                <a:outerShdw blurRad="38100" dist="38100" dir="2700000" algn="tl">
                  <a:srgbClr val="C0C0C0"/>
                </a:outerShdw>
              </a:effectLst>
              <a:latin typeface="Comic Sans MS" pitchFamily="66" charset="0"/>
            </a:endParaRPr>
          </a:p>
          <a:p>
            <a:pPr marL="344488" indent="-344488">
              <a:spcBef>
                <a:spcPct val="50000"/>
              </a:spcBef>
              <a:buClr>
                <a:srgbClr val="CC3300"/>
              </a:buClr>
              <a:buFont typeface="PressWriter Symbols" pitchFamily="2" charset="2"/>
              <a:buChar char=""/>
              <a:defRPr/>
            </a:pPr>
            <a:r>
              <a:rPr lang="en-US" sz="2000" b="1" dirty="0" err="1">
                <a:solidFill>
                  <a:schemeClr val="tx2"/>
                </a:solidFill>
                <a:effectLst>
                  <a:outerShdw blurRad="38100" dist="38100" dir="2700000" algn="tl">
                    <a:srgbClr val="C0C0C0"/>
                  </a:outerShdw>
                </a:effectLst>
                <a:latin typeface="Comic Sans MS" pitchFamily="66" charset="0"/>
              </a:rPr>
              <a:t>Piero</a:t>
            </a:r>
            <a:r>
              <a:rPr lang="en-US" sz="2000" b="1" dirty="0">
                <a:solidFill>
                  <a:schemeClr val="tx2"/>
                </a:solidFill>
                <a:effectLst>
                  <a:outerShdw blurRad="38100" dist="38100" dir="2700000" algn="tl">
                    <a:srgbClr val="C0C0C0"/>
                  </a:outerShdw>
                </a:effectLst>
                <a:latin typeface="Comic Sans MS" pitchFamily="66" charset="0"/>
              </a:rPr>
              <a:t> </a:t>
            </a:r>
            <a:r>
              <a:rPr lang="en-US" sz="2000" b="1" dirty="0" err="1">
                <a:solidFill>
                  <a:schemeClr val="tx2"/>
                </a:solidFill>
                <a:effectLst>
                  <a:outerShdw blurRad="38100" dist="38100" dir="2700000" algn="tl">
                    <a:srgbClr val="C0C0C0"/>
                  </a:outerShdw>
                </a:effectLst>
                <a:latin typeface="Comic Sans MS" pitchFamily="66" charset="0"/>
              </a:rPr>
              <a:t>della</a:t>
            </a:r>
            <a:r>
              <a:rPr lang="en-US" sz="2000" b="1" dirty="0">
                <a:solidFill>
                  <a:schemeClr val="tx2"/>
                </a:solidFill>
                <a:effectLst>
                  <a:outerShdw blurRad="38100" dist="38100" dir="2700000" algn="tl">
                    <a:srgbClr val="C0C0C0"/>
                  </a:outerShdw>
                </a:effectLst>
                <a:latin typeface="Comic Sans MS" pitchFamily="66" charset="0"/>
              </a:rPr>
              <a:t> Francesca, 1465-1466.</a:t>
            </a:r>
          </a:p>
        </p:txBody>
      </p:sp>
      <p:sp>
        <p:nvSpPr>
          <p:cNvPr id="5" name="TextBox 4"/>
          <p:cNvSpPr txBox="1">
            <a:spLocks noChangeArrowheads="1"/>
          </p:cNvSpPr>
          <p:nvPr/>
        </p:nvSpPr>
        <p:spPr bwMode="auto">
          <a:xfrm>
            <a:off x="304800" y="1179016"/>
            <a:ext cx="3733800" cy="4893647"/>
          </a:xfrm>
          <a:prstGeom prst="rect">
            <a:avLst/>
          </a:prstGeom>
          <a:noFill/>
          <a:ln w="9525">
            <a:noFill/>
            <a:miter lim="800000"/>
            <a:headEnd/>
            <a:tailEnd/>
          </a:ln>
        </p:spPr>
        <p:txBody>
          <a:bodyPr wrap="square">
            <a:spAutoFit/>
          </a:bodyPr>
          <a:lstStyle/>
          <a:p>
            <a:pPr marL="342900" indent="-342900">
              <a:buFontTx/>
              <a:buAutoNum type="romanLcParenR"/>
            </a:pPr>
            <a:r>
              <a:rPr lang="en-US" sz="2400" b="1" u="sng" dirty="0"/>
              <a:t>Individualism: highlighting specific characteristics to show how one subject is unique from </a:t>
            </a:r>
            <a:r>
              <a:rPr lang="en-US" sz="2400" b="1" u="sng" dirty="0" smtClean="0"/>
              <a:t>another</a:t>
            </a:r>
          </a:p>
          <a:p>
            <a:pPr marL="342900" indent="-342900">
              <a:buFontTx/>
              <a:buAutoNum type="romanLcParenR"/>
            </a:pPr>
            <a:endParaRPr lang="en-US" sz="2400" b="1" u="sng" dirty="0"/>
          </a:p>
          <a:p>
            <a:pPr marL="342900" indent="-342900">
              <a:buFontTx/>
              <a:buAutoNum type="romanLcParenR"/>
            </a:pPr>
            <a:r>
              <a:rPr lang="en-US" sz="2400" b="1" dirty="0"/>
              <a:t>Circle your painting</a:t>
            </a:r>
            <a:r>
              <a:rPr lang="en-US" sz="2400" b="1" dirty="0" smtClean="0"/>
              <a:t>.</a:t>
            </a:r>
          </a:p>
          <a:p>
            <a:pPr marL="342900" indent="-342900">
              <a:buFontTx/>
              <a:buAutoNum type="romanLcParenR"/>
            </a:pPr>
            <a:endParaRPr lang="en-US" sz="2400" b="1" dirty="0"/>
          </a:p>
          <a:p>
            <a:pPr marL="342900" indent="-342900">
              <a:buFontTx/>
              <a:buAutoNum type="romanLcParenR"/>
            </a:pPr>
            <a:r>
              <a:rPr lang="en-US" sz="2400" b="1" dirty="0"/>
              <a:t>Revolutionary?</a:t>
            </a:r>
          </a:p>
          <a:p>
            <a:pPr marL="800100" lvl="1" indent="-342900">
              <a:buFontTx/>
              <a:buAutoNum type="romanLcParenR"/>
            </a:pPr>
            <a:r>
              <a:rPr lang="en-US" sz="2400" b="1" u="sng" dirty="0"/>
              <a:t>Perspective</a:t>
            </a:r>
          </a:p>
          <a:p>
            <a:pPr marL="800100" lvl="1" indent="-342900">
              <a:buFontTx/>
              <a:buAutoNum type="romanLcParenR"/>
            </a:pPr>
            <a:r>
              <a:rPr lang="en-US" sz="2400" b="1" u="sng" dirty="0"/>
              <a:t>Realism/ Expression</a:t>
            </a:r>
          </a:p>
        </p:txBody>
      </p:sp>
    </p:spTree>
  </p:cSld>
  <p:clrMapOvr>
    <a:masterClrMapping/>
  </p:clrMapOvr>
  <p:transition advTm="180000">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della Francesca-The Portraits of Battista Sforza &amp; Federico de Montefeltro"/>
          <p:cNvPicPr>
            <a:picLocks noChangeAspect="1" noChangeArrowheads="1"/>
          </p:cNvPicPr>
          <p:nvPr/>
        </p:nvPicPr>
        <p:blipFill>
          <a:blip r:embed="rId3" cstate="print">
            <a:lum bright="12000" contrast="12000"/>
          </a:blip>
          <a:srcRect l="476" t="2397" r="1428" b="1074"/>
          <a:stretch>
            <a:fillRect/>
          </a:stretch>
        </p:blipFill>
        <p:spPr bwMode="auto">
          <a:xfrm>
            <a:off x="381000" y="152400"/>
            <a:ext cx="8438408" cy="65532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049740974"/>
      </p:ext>
    </p:extLst>
  </p:cSld>
  <p:clrMapOvr>
    <a:masterClrMapping/>
  </p:clrMapOvr>
  <p:transition advTm="180000">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76200" y="152400"/>
            <a:ext cx="8991600" cy="584200"/>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BA2C00"/>
                </a:solidFill>
                <a:effectLst>
                  <a:outerShdw blurRad="38100" dist="38100" dir="2700000" algn="tl">
                    <a:srgbClr val="C0C0C0"/>
                  </a:outerShdw>
                </a:effectLst>
                <a:latin typeface="+mn-lt"/>
              </a:rPr>
              <a:t>Emphasis on Individualism</a:t>
            </a:r>
          </a:p>
        </p:txBody>
      </p:sp>
      <p:pic>
        <p:nvPicPr>
          <p:cNvPr id="23555" name="Picture 3" descr="della Francesca-The Portraits of Battista Sforza &amp; Federico de Montefeltro"/>
          <p:cNvPicPr>
            <a:picLocks noChangeAspect="1" noChangeArrowheads="1"/>
          </p:cNvPicPr>
          <p:nvPr/>
        </p:nvPicPr>
        <p:blipFill>
          <a:blip r:embed="rId3" cstate="print">
            <a:lum bright="12000" contrast="12000"/>
          </a:blip>
          <a:srcRect l="476" t="2397" r="1428" b="1074"/>
          <a:stretch>
            <a:fillRect/>
          </a:stretch>
        </p:blipFill>
        <p:spPr bwMode="auto">
          <a:xfrm>
            <a:off x="2057400" y="804862"/>
            <a:ext cx="6096000" cy="4452938"/>
          </a:xfrm>
          <a:prstGeom prst="rect">
            <a:avLst/>
          </a:prstGeom>
          <a:noFill/>
          <a:ln w="9525">
            <a:solidFill>
              <a:schemeClr val="tx2"/>
            </a:solidFill>
            <a:miter lim="800000"/>
            <a:headEnd/>
            <a:tailEnd/>
          </a:ln>
        </p:spPr>
      </p:pic>
      <p:pic>
        <p:nvPicPr>
          <p:cNvPr id="23556" name="Picture 5" descr="423px-Federico_da_Montefeltro-highlighted.JPG"/>
          <p:cNvPicPr>
            <a:picLocks noChangeAspect="1"/>
          </p:cNvPicPr>
          <p:nvPr/>
        </p:nvPicPr>
        <p:blipFill>
          <a:blip r:embed="rId4" cstate="print"/>
          <a:srcRect/>
          <a:stretch>
            <a:fillRect/>
          </a:stretch>
        </p:blipFill>
        <p:spPr bwMode="auto">
          <a:xfrm>
            <a:off x="5114925" y="838200"/>
            <a:ext cx="4029075" cy="5715000"/>
          </a:xfrm>
          <a:prstGeom prst="rect">
            <a:avLst/>
          </a:prstGeom>
          <a:noFill/>
          <a:ln w="9525">
            <a:noFill/>
            <a:miter lim="800000"/>
            <a:headEnd/>
            <a:tailEnd/>
          </a:ln>
        </p:spPr>
      </p:pic>
      <p:sp>
        <p:nvSpPr>
          <p:cNvPr id="7" name="Right Arrow 6"/>
          <p:cNvSpPr/>
          <p:nvPr/>
        </p:nvSpPr>
        <p:spPr>
          <a:xfrm rot="19243106">
            <a:off x="5011738" y="42291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3558" name="TextBox 7"/>
          <p:cNvSpPr txBox="1">
            <a:spLocks noChangeArrowheads="1"/>
          </p:cNvSpPr>
          <p:nvPr/>
        </p:nvSpPr>
        <p:spPr bwMode="auto">
          <a:xfrm>
            <a:off x="0" y="5257800"/>
            <a:ext cx="5029200" cy="1570038"/>
          </a:xfrm>
          <a:prstGeom prst="rect">
            <a:avLst/>
          </a:prstGeom>
          <a:noFill/>
          <a:ln w="9525">
            <a:noFill/>
            <a:miter lim="800000"/>
            <a:headEnd/>
            <a:tailEnd/>
          </a:ln>
        </p:spPr>
        <p:txBody>
          <a:bodyPr>
            <a:spAutoFit/>
          </a:bodyPr>
          <a:lstStyle/>
          <a:p>
            <a:r>
              <a:rPr lang="en-US" sz="2400" b="1"/>
              <a:t>What makes the Duke of Urbino not look like anyone else?</a:t>
            </a:r>
          </a:p>
          <a:p>
            <a:r>
              <a:rPr lang="en-US" sz="2400" b="1"/>
              <a:t>What are his distinguishing facial features?</a:t>
            </a:r>
          </a:p>
        </p:txBody>
      </p:sp>
    </p:spTree>
  </p:cSld>
  <p:clrMapOvr>
    <a:masterClrMapping/>
  </p:clrMapOvr>
  <p:transition advTm="180000">
    <p:sndAc>
      <p:end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457200" y="215325"/>
            <a:ext cx="9982200" cy="584775"/>
          </a:xfrm>
          <a:prstGeom prst="rect">
            <a:avLst/>
          </a:prstGeom>
          <a:noFill/>
          <a:ln w="9525">
            <a:noFill/>
            <a:miter lim="800000"/>
            <a:headEnd/>
            <a:tailEnd/>
          </a:ln>
          <a:effectLst/>
        </p:spPr>
        <p:txBody>
          <a:bodyPr wrap="square">
            <a:spAutoFit/>
          </a:bodyPr>
          <a:lstStyle/>
          <a:p>
            <a:pPr>
              <a:spcBef>
                <a:spcPct val="50000"/>
              </a:spcBef>
              <a:defRPr/>
            </a:pPr>
            <a:r>
              <a:rPr lang="en-US" sz="3200" b="1" dirty="0">
                <a:solidFill>
                  <a:srgbClr val="BA2C00"/>
                </a:solidFill>
                <a:effectLst>
                  <a:outerShdw blurRad="38100" dist="38100" dir="2700000" algn="tl">
                    <a:srgbClr val="C0C0C0"/>
                  </a:outerShdw>
                </a:effectLst>
                <a:latin typeface="+mn-lt"/>
              </a:rPr>
              <a:t>5. Geometrical Arrangement of </a:t>
            </a:r>
            <a:r>
              <a:rPr lang="en-US" sz="3200" b="1" dirty="0" smtClean="0">
                <a:solidFill>
                  <a:srgbClr val="BA2C00"/>
                </a:solidFill>
                <a:effectLst>
                  <a:outerShdw blurRad="38100" dist="38100" dir="2700000" algn="tl">
                    <a:srgbClr val="C0C0C0"/>
                  </a:outerShdw>
                </a:effectLst>
                <a:latin typeface="+mn-lt"/>
              </a:rPr>
              <a:t>Figures</a:t>
            </a:r>
            <a:endParaRPr lang="en-US" sz="3200" b="1" dirty="0">
              <a:solidFill>
                <a:srgbClr val="BA2C00"/>
              </a:solidFill>
              <a:effectLst>
                <a:outerShdw blurRad="38100" dist="38100" dir="2700000" algn="tl">
                  <a:srgbClr val="C0C0C0"/>
                </a:outerShdw>
              </a:effectLst>
              <a:latin typeface="+mn-lt"/>
            </a:endParaRPr>
          </a:p>
        </p:txBody>
      </p:sp>
      <p:pic>
        <p:nvPicPr>
          <p:cNvPr id="24579" name="Picture 7" descr="Da Vinci-The Dreyfus Madonna with the Pomegranate-1469"/>
          <p:cNvPicPr>
            <a:picLocks noChangeAspect="1" noChangeArrowheads="1"/>
          </p:cNvPicPr>
          <p:nvPr/>
        </p:nvPicPr>
        <p:blipFill>
          <a:blip r:embed="rId3" cstate="print">
            <a:lum contrast="6000"/>
          </a:blip>
          <a:srcRect/>
          <a:stretch>
            <a:fillRect/>
          </a:stretch>
        </p:blipFill>
        <p:spPr bwMode="auto">
          <a:xfrm>
            <a:off x="457200" y="990600"/>
            <a:ext cx="4267200" cy="5486400"/>
          </a:xfrm>
          <a:prstGeom prst="rect">
            <a:avLst/>
          </a:prstGeom>
          <a:noFill/>
          <a:ln w="9525">
            <a:solidFill>
              <a:schemeClr val="tx2"/>
            </a:solidFill>
            <a:miter lim="800000"/>
            <a:headEnd/>
            <a:tailEnd/>
          </a:ln>
        </p:spPr>
      </p:pic>
      <p:sp>
        <p:nvSpPr>
          <p:cNvPr id="181256" name="AutoShape 8"/>
          <p:cNvSpPr>
            <a:spLocks noChangeArrowheads="1"/>
          </p:cNvSpPr>
          <p:nvPr/>
        </p:nvSpPr>
        <p:spPr bwMode="auto">
          <a:xfrm>
            <a:off x="381000" y="2209800"/>
            <a:ext cx="3048000" cy="2819400"/>
          </a:xfrm>
          <a:prstGeom prst="triangle">
            <a:avLst>
              <a:gd name="adj" fmla="val 43440"/>
            </a:avLst>
          </a:prstGeom>
          <a:noFill/>
          <a:ln w="38100">
            <a:solidFill>
              <a:srgbClr val="FFFF9B"/>
            </a:solidFill>
            <a:miter lim="800000"/>
            <a:headEnd/>
            <a:tailEnd/>
          </a:ln>
        </p:spPr>
        <p:txBody>
          <a:bodyPr wrap="none" anchor="ctr"/>
          <a:lstStyle/>
          <a:p>
            <a:endParaRPr lang="en-US"/>
          </a:p>
        </p:txBody>
      </p:sp>
      <p:sp>
        <p:nvSpPr>
          <p:cNvPr id="181257" name="AutoShape 9"/>
          <p:cNvSpPr>
            <a:spLocks noChangeArrowheads="1"/>
          </p:cNvSpPr>
          <p:nvPr/>
        </p:nvSpPr>
        <p:spPr bwMode="auto">
          <a:xfrm>
            <a:off x="457200" y="1371600"/>
            <a:ext cx="4267200" cy="4876800"/>
          </a:xfrm>
          <a:prstGeom prst="triangle">
            <a:avLst>
              <a:gd name="adj" fmla="val 42338"/>
            </a:avLst>
          </a:prstGeom>
          <a:noFill/>
          <a:ln w="38100">
            <a:solidFill>
              <a:schemeClr val="accent1"/>
            </a:solidFill>
            <a:miter lim="800000"/>
            <a:headEnd/>
            <a:tailEnd/>
          </a:ln>
        </p:spPr>
        <p:txBody>
          <a:bodyPr wrap="none" anchor="ctr"/>
          <a:lstStyle/>
          <a:p>
            <a:endParaRPr lang="en-US"/>
          </a:p>
        </p:txBody>
      </p:sp>
      <p:sp>
        <p:nvSpPr>
          <p:cNvPr id="181259" name="Text Box 11"/>
          <p:cNvSpPr txBox="1">
            <a:spLocks noChangeArrowheads="1"/>
          </p:cNvSpPr>
          <p:nvPr/>
        </p:nvSpPr>
        <p:spPr bwMode="auto">
          <a:xfrm>
            <a:off x="4800600" y="838200"/>
            <a:ext cx="4114800" cy="5786199"/>
          </a:xfrm>
          <a:prstGeom prst="rect">
            <a:avLst/>
          </a:prstGeom>
          <a:noFill/>
          <a:ln w="9525">
            <a:noFill/>
            <a:miter lim="800000"/>
            <a:headEnd/>
            <a:tailEnd/>
          </a:ln>
          <a:effectLst/>
        </p:spPr>
        <p:txBody>
          <a:bodyPr>
            <a:spAutoFit/>
          </a:bodyPr>
          <a:lstStyle/>
          <a:p>
            <a:pPr marL="398463" indent="-398463">
              <a:spcBef>
                <a:spcPct val="50000"/>
              </a:spcBef>
              <a:buClr>
                <a:srgbClr val="CC3300"/>
              </a:buClr>
              <a:buFont typeface="PressWriter Symbols" pitchFamily="2" charset="2"/>
              <a:buChar char=""/>
              <a:defRPr/>
            </a:pPr>
            <a:r>
              <a:rPr lang="en-US" sz="2000" b="1" dirty="0" err="1">
                <a:effectLst>
                  <a:outerShdw blurRad="38100" dist="38100" dir="2700000" algn="tl">
                    <a:srgbClr val="C0C0C0"/>
                  </a:outerShdw>
                </a:effectLst>
                <a:latin typeface="Comic Sans MS" pitchFamily="66" charset="0"/>
              </a:rPr>
              <a:t>i</a:t>
            </a:r>
            <a:r>
              <a:rPr lang="en-US" sz="2000" b="1" dirty="0">
                <a:effectLst>
                  <a:outerShdw blurRad="38100" dist="38100" dir="2700000" algn="tl">
                    <a:srgbClr val="C0C0C0"/>
                  </a:outerShdw>
                </a:effectLst>
                <a:latin typeface="Comic Sans MS" pitchFamily="66" charset="0"/>
              </a:rPr>
              <a:t>) </a:t>
            </a:r>
            <a:r>
              <a:rPr lang="en-US" sz="2000" b="1" u="sng" dirty="0">
                <a:effectLst>
                  <a:outerShdw blurRad="38100" dist="38100" dir="2700000" algn="tl">
                    <a:srgbClr val="C0C0C0"/>
                  </a:outerShdw>
                </a:effectLst>
                <a:latin typeface="Comic Sans MS" pitchFamily="66" charset="0"/>
              </a:rPr>
              <a:t>Geometric Arrangement: the arrangement of figures to form geometric shapes</a:t>
            </a:r>
          </a:p>
          <a:p>
            <a:pPr marL="398463" indent="-398463">
              <a:spcBef>
                <a:spcPct val="50000"/>
              </a:spcBef>
              <a:buClr>
                <a:srgbClr val="CC3300"/>
              </a:buClr>
              <a:buFont typeface="PressWriter Symbols" pitchFamily="2" charset="2"/>
              <a:buChar char=""/>
              <a:defRPr/>
            </a:pPr>
            <a:r>
              <a:rPr lang="en-US" sz="2000" b="1" dirty="0">
                <a:effectLst>
                  <a:outerShdw blurRad="38100" dist="38100" dir="2700000" algn="tl">
                    <a:srgbClr val="C0C0C0"/>
                  </a:outerShdw>
                </a:effectLst>
                <a:latin typeface="Comic Sans MS" pitchFamily="66" charset="0"/>
              </a:rPr>
              <a:t>ii) Draw on your painting. </a:t>
            </a:r>
          </a:p>
          <a:p>
            <a:pPr marL="398463" indent="-398463">
              <a:spcBef>
                <a:spcPct val="50000"/>
              </a:spcBef>
              <a:buClr>
                <a:srgbClr val="CC3300"/>
              </a:buClr>
              <a:buFont typeface="PressWriter Symbols" pitchFamily="2" charset="2"/>
              <a:buChar char=""/>
              <a:defRPr/>
            </a:pPr>
            <a:r>
              <a:rPr lang="en-US" sz="2000" b="1" dirty="0">
                <a:effectLst>
                  <a:outerShdw blurRad="38100" dist="38100" dir="2700000" algn="tl">
                    <a:srgbClr val="C0C0C0"/>
                  </a:outerShdw>
                </a:effectLst>
                <a:latin typeface="Comic Sans MS" pitchFamily="66" charset="0"/>
              </a:rPr>
              <a:t>iii) Revolutionary?</a:t>
            </a:r>
          </a:p>
          <a:p>
            <a:pPr marL="855663" lvl="1" indent="-398463">
              <a:spcBef>
                <a:spcPct val="50000"/>
              </a:spcBef>
              <a:buClr>
                <a:srgbClr val="CC3300"/>
              </a:buClr>
              <a:buFont typeface="PressWriter Symbols" pitchFamily="2" charset="2"/>
              <a:buChar char=""/>
              <a:defRPr/>
            </a:pPr>
            <a:r>
              <a:rPr lang="en-US" sz="2000" b="1" u="sng" dirty="0">
                <a:effectLst>
                  <a:outerShdw blurRad="38100" dist="38100" dir="2700000" algn="tl">
                    <a:srgbClr val="C0C0C0"/>
                  </a:outerShdw>
                </a:effectLst>
                <a:latin typeface="Comic Sans MS" pitchFamily="66" charset="0"/>
              </a:rPr>
              <a:t>Realism/ expression</a:t>
            </a:r>
          </a:p>
          <a:p>
            <a:pPr marL="855663" lvl="1" indent="-398463">
              <a:spcBef>
                <a:spcPct val="50000"/>
              </a:spcBef>
              <a:buClr>
                <a:srgbClr val="CC3300"/>
              </a:buClr>
              <a:buFont typeface="PressWriter Symbols" pitchFamily="2" charset="2"/>
              <a:buChar char=""/>
              <a:defRPr/>
            </a:pPr>
            <a:r>
              <a:rPr lang="en-US" sz="2000" b="1" u="sng" dirty="0">
                <a:effectLst>
                  <a:outerShdw blurRad="38100" dist="38100" dir="2700000" algn="tl">
                    <a:srgbClr val="C0C0C0"/>
                  </a:outerShdw>
                </a:effectLst>
                <a:latin typeface="Comic Sans MS" pitchFamily="66" charset="0"/>
              </a:rPr>
              <a:t>Classicism </a:t>
            </a:r>
          </a:p>
          <a:p>
            <a:pPr marL="855663" lvl="1" indent="-398463">
              <a:spcBef>
                <a:spcPct val="50000"/>
              </a:spcBef>
              <a:buClr>
                <a:srgbClr val="CC3300"/>
              </a:buClr>
              <a:buFont typeface="PressWriter Symbols" pitchFamily="2" charset="2"/>
              <a:buChar char=""/>
              <a:defRPr/>
            </a:pPr>
            <a:r>
              <a:rPr lang="en-US" sz="2000" b="1" u="sng" dirty="0">
                <a:effectLst>
                  <a:outerShdw blurRad="38100" dist="38100" dir="2700000" algn="tl">
                    <a:srgbClr val="C0C0C0"/>
                  </a:outerShdw>
                </a:effectLst>
                <a:latin typeface="Comic Sans MS" pitchFamily="66" charset="0"/>
              </a:rPr>
              <a:t>Perspective </a:t>
            </a:r>
          </a:p>
          <a:p>
            <a:pPr marL="398463" indent="-398463">
              <a:spcBef>
                <a:spcPct val="50000"/>
              </a:spcBef>
              <a:buClr>
                <a:srgbClr val="CC3300"/>
              </a:buClr>
              <a:buFont typeface="PressWriter Symbols" pitchFamily="2" charset="2"/>
              <a:buChar char=""/>
              <a:defRPr/>
            </a:pPr>
            <a:r>
              <a:rPr lang="en-US" sz="2000" b="1" dirty="0">
                <a:effectLst>
                  <a:outerShdw blurRad="38100" dist="38100" dir="2700000" algn="tl">
                    <a:srgbClr val="C0C0C0"/>
                  </a:outerShdw>
                </a:effectLst>
                <a:latin typeface="Comic Sans MS" pitchFamily="66" charset="0"/>
              </a:rPr>
              <a:t>iv) </a:t>
            </a:r>
            <a:r>
              <a:rPr lang="en-US" sz="2000" b="1" u="sng" dirty="0">
                <a:solidFill>
                  <a:srgbClr val="FF0000"/>
                </a:solidFill>
                <a:effectLst>
                  <a:outerShdw blurRad="38100" dist="38100" dir="2700000" algn="tl">
                    <a:srgbClr val="C0C0C0"/>
                  </a:outerShdw>
                </a:effectLst>
                <a:latin typeface="Comic Sans MS" pitchFamily="66" charset="0"/>
              </a:rPr>
              <a:t>The figure as architecture!</a:t>
            </a:r>
          </a:p>
          <a:p>
            <a:pPr marL="398463" indent="-398463">
              <a:spcBef>
                <a:spcPct val="50000"/>
              </a:spcBef>
              <a:buClr>
                <a:srgbClr val="CC3300"/>
              </a:buClr>
              <a:buFont typeface="PressWriter Symbols" pitchFamily="2" charset="2"/>
              <a:buChar char=""/>
              <a:defRPr/>
            </a:pPr>
            <a:r>
              <a:rPr lang="en-US" sz="2000" b="1" i="1" dirty="0">
                <a:effectLst>
                  <a:outerShdw blurRad="38100" dist="38100" dir="2700000" algn="tl">
                    <a:srgbClr val="C0C0C0"/>
                  </a:outerShdw>
                </a:effectLst>
                <a:latin typeface="Comic Sans MS" pitchFamily="66" charset="0"/>
              </a:rPr>
              <a:t>v) The Dreyfus Madonna </a:t>
            </a:r>
            <a:br>
              <a:rPr lang="en-US" sz="2000" b="1" i="1" dirty="0">
                <a:effectLst>
                  <a:outerShdw blurRad="38100" dist="38100" dir="2700000" algn="tl">
                    <a:srgbClr val="C0C0C0"/>
                  </a:outerShdw>
                </a:effectLst>
                <a:latin typeface="Comic Sans MS" pitchFamily="66" charset="0"/>
              </a:rPr>
            </a:br>
            <a:r>
              <a:rPr lang="en-US" sz="2000" b="1" i="1" dirty="0">
                <a:effectLst>
                  <a:outerShdw blurRad="38100" dist="38100" dir="2700000" algn="tl">
                    <a:srgbClr val="C0C0C0"/>
                  </a:outerShdw>
                </a:effectLst>
                <a:latin typeface="Comic Sans MS" pitchFamily="66" charset="0"/>
              </a:rPr>
              <a:t>with the Pomegranate</a:t>
            </a:r>
          </a:p>
          <a:p>
            <a:pPr marL="855663" lvl="1" indent="-398463">
              <a:spcBef>
                <a:spcPct val="50000"/>
              </a:spcBef>
              <a:buClr>
                <a:srgbClr val="CC3300"/>
              </a:buClr>
              <a:buFont typeface="PressWriter Symbols" pitchFamily="2" charset="2"/>
              <a:buChar char=""/>
              <a:defRPr/>
            </a:pPr>
            <a:r>
              <a:rPr lang="en-US" sz="2000" b="1" dirty="0">
                <a:effectLst>
                  <a:outerShdw blurRad="38100" dist="38100" dir="2700000" algn="tl">
                    <a:srgbClr val="C0C0C0"/>
                  </a:outerShdw>
                </a:effectLst>
                <a:latin typeface="Comic Sans MS" pitchFamily="66" charset="0"/>
              </a:rPr>
              <a:t>Leonardo </a:t>
            </a:r>
            <a:r>
              <a:rPr lang="en-US" sz="2000" b="1" dirty="0" err="1">
                <a:effectLst>
                  <a:outerShdw blurRad="38100" dist="38100" dir="2700000" algn="tl">
                    <a:srgbClr val="C0C0C0"/>
                  </a:outerShdw>
                </a:effectLst>
                <a:latin typeface="Comic Sans MS" pitchFamily="66" charset="0"/>
              </a:rPr>
              <a:t>da</a:t>
            </a:r>
            <a:r>
              <a:rPr lang="en-US" sz="2000" b="1" dirty="0">
                <a:effectLst>
                  <a:outerShdw blurRad="38100" dist="38100" dir="2700000" algn="tl">
                    <a:srgbClr val="C0C0C0"/>
                  </a:outerShdw>
                </a:effectLst>
                <a:latin typeface="Comic Sans MS" pitchFamily="66" charset="0"/>
              </a:rPr>
              <a:t> Vinci</a:t>
            </a:r>
          </a:p>
          <a:p>
            <a:pPr marL="855663" lvl="1" indent="-398463">
              <a:spcBef>
                <a:spcPct val="50000"/>
              </a:spcBef>
              <a:buClr>
                <a:srgbClr val="CC3300"/>
              </a:buClr>
              <a:buFont typeface="PressWriter Symbols" pitchFamily="2" charset="2"/>
              <a:buChar char=""/>
              <a:defRPr/>
            </a:pPr>
            <a:r>
              <a:rPr lang="en-US" sz="2000" b="1" dirty="0">
                <a:effectLst>
                  <a:outerShdw blurRad="38100" dist="38100" dir="2700000" algn="tl">
                    <a:srgbClr val="C0C0C0"/>
                  </a:outerShdw>
                </a:effectLst>
                <a:latin typeface="Comic Sans MS" pitchFamily="66" charset="0"/>
              </a:rPr>
              <a:t>1469</a:t>
            </a:r>
          </a:p>
        </p:txBody>
      </p:sp>
    </p:spTree>
  </p:cSld>
  <p:clrMapOvr>
    <a:masterClrMapping/>
  </p:clrMapOvr>
  <p:transition advTm="180000">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0" y="192087"/>
            <a:ext cx="9144000" cy="646113"/>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BA2C00"/>
                </a:solidFill>
                <a:effectLst>
                  <a:outerShdw blurRad="38100" dist="38100" dir="2700000" algn="tl">
                    <a:srgbClr val="C0C0C0"/>
                  </a:outerShdw>
                </a:effectLst>
                <a:latin typeface="BlackChancery" pitchFamily="2" charset="0"/>
              </a:rPr>
              <a:t> </a:t>
            </a:r>
            <a:r>
              <a:rPr lang="en-US" sz="3200" b="1" dirty="0">
                <a:solidFill>
                  <a:srgbClr val="BA2C00"/>
                </a:solidFill>
                <a:effectLst>
                  <a:outerShdw blurRad="38100" dist="38100" dir="2700000" algn="tl">
                    <a:srgbClr val="C0C0C0"/>
                  </a:outerShdw>
                </a:effectLst>
                <a:latin typeface="Comic Sans MS" pitchFamily="66" charset="0"/>
              </a:rPr>
              <a:t>Geometrical Arrangement of Figures</a:t>
            </a:r>
            <a:endParaRPr lang="en-US" sz="2800" b="1" dirty="0">
              <a:solidFill>
                <a:srgbClr val="BA2C00"/>
              </a:solidFill>
              <a:effectLst>
                <a:outerShdw blurRad="38100" dist="38100" dir="2700000" algn="tl">
                  <a:srgbClr val="C0C0C0"/>
                </a:outerShdw>
              </a:effectLst>
              <a:latin typeface="Comic Sans MS" pitchFamily="66" charset="0"/>
            </a:endParaRPr>
          </a:p>
        </p:txBody>
      </p:sp>
      <p:pic>
        <p:nvPicPr>
          <p:cNvPr id="25603" name="Picture 7" descr="Da Vinci-The Dreyfus Madonna with the Pomegranate-1469"/>
          <p:cNvPicPr>
            <a:picLocks noChangeAspect="1" noChangeArrowheads="1"/>
          </p:cNvPicPr>
          <p:nvPr/>
        </p:nvPicPr>
        <p:blipFill>
          <a:blip r:embed="rId3" cstate="print">
            <a:lum contrast="6000"/>
          </a:blip>
          <a:srcRect/>
          <a:stretch>
            <a:fillRect/>
          </a:stretch>
        </p:blipFill>
        <p:spPr bwMode="auto">
          <a:xfrm>
            <a:off x="4572000" y="990600"/>
            <a:ext cx="4267200" cy="5486400"/>
          </a:xfrm>
          <a:prstGeom prst="rect">
            <a:avLst/>
          </a:prstGeom>
          <a:noFill/>
          <a:ln w="9525">
            <a:solidFill>
              <a:schemeClr val="tx2"/>
            </a:solidFill>
            <a:miter lim="800000"/>
            <a:headEnd/>
            <a:tailEnd/>
          </a:ln>
        </p:spPr>
      </p:pic>
      <p:sp>
        <p:nvSpPr>
          <p:cNvPr id="181256" name="AutoShape 8"/>
          <p:cNvSpPr>
            <a:spLocks noChangeArrowheads="1"/>
          </p:cNvSpPr>
          <p:nvPr/>
        </p:nvSpPr>
        <p:spPr bwMode="auto">
          <a:xfrm>
            <a:off x="4343400" y="2057400"/>
            <a:ext cx="3048000" cy="2819400"/>
          </a:xfrm>
          <a:prstGeom prst="triangle">
            <a:avLst>
              <a:gd name="adj" fmla="val 43440"/>
            </a:avLst>
          </a:prstGeom>
          <a:noFill/>
          <a:ln w="38100">
            <a:solidFill>
              <a:srgbClr val="FFFF9B"/>
            </a:solidFill>
            <a:miter lim="800000"/>
            <a:headEnd/>
            <a:tailEnd/>
          </a:ln>
        </p:spPr>
        <p:txBody>
          <a:bodyPr wrap="none" anchor="ctr"/>
          <a:lstStyle/>
          <a:p>
            <a:endParaRPr lang="en-US"/>
          </a:p>
        </p:txBody>
      </p:sp>
      <p:sp>
        <p:nvSpPr>
          <p:cNvPr id="181257" name="AutoShape 9"/>
          <p:cNvSpPr>
            <a:spLocks noChangeArrowheads="1"/>
          </p:cNvSpPr>
          <p:nvPr/>
        </p:nvSpPr>
        <p:spPr bwMode="auto">
          <a:xfrm>
            <a:off x="4572000" y="1371600"/>
            <a:ext cx="4267200" cy="4876800"/>
          </a:xfrm>
          <a:prstGeom prst="triangle">
            <a:avLst>
              <a:gd name="adj" fmla="val 42338"/>
            </a:avLst>
          </a:prstGeom>
          <a:noFill/>
          <a:ln w="38100">
            <a:solidFill>
              <a:schemeClr val="accent1"/>
            </a:solidFill>
            <a:miter lim="800000"/>
            <a:headEnd/>
            <a:tailEnd/>
          </a:ln>
        </p:spPr>
        <p:txBody>
          <a:bodyPr wrap="none" anchor="ctr"/>
          <a:lstStyle/>
          <a:p>
            <a:endParaRPr lang="en-US"/>
          </a:p>
        </p:txBody>
      </p:sp>
      <p:sp>
        <p:nvSpPr>
          <p:cNvPr id="25607" name="TextBox 7"/>
          <p:cNvSpPr txBox="1">
            <a:spLocks noChangeArrowheads="1"/>
          </p:cNvSpPr>
          <p:nvPr/>
        </p:nvSpPr>
        <p:spPr bwMode="auto">
          <a:xfrm>
            <a:off x="228600" y="1371600"/>
            <a:ext cx="4191000" cy="4154984"/>
          </a:xfrm>
          <a:prstGeom prst="rect">
            <a:avLst/>
          </a:prstGeom>
          <a:noFill/>
          <a:ln w="9525">
            <a:noFill/>
            <a:miter lim="800000"/>
            <a:headEnd/>
            <a:tailEnd/>
          </a:ln>
        </p:spPr>
        <p:txBody>
          <a:bodyPr wrap="square">
            <a:spAutoFit/>
          </a:bodyPr>
          <a:lstStyle/>
          <a:p>
            <a:r>
              <a:rPr lang="en-US" sz="2400" b="1" i="1" u="sng" dirty="0"/>
              <a:t>Why is the top of the triangle Mary and Jesus’ face? </a:t>
            </a:r>
            <a:endParaRPr lang="en-US" sz="2400" b="1" i="1" u="sng" dirty="0" smtClean="0"/>
          </a:p>
          <a:p>
            <a:endParaRPr lang="en-US" sz="2400" b="1" i="1" dirty="0"/>
          </a:p>
          <a:p>
            <a:r>
              <a:rPr lang="en-US" sz="2400" b="1" i="1" dirty="0" smtClean="0"/>
              <a:t>The </a:t>
            </a:r>
            <a:r>
              <a:rPr lang="en-US" sz="2400" b="1" i="1" dirty="0"/>
              <a:t>most important point of a triangle is the top point; as a result, the top of the triangle forms Mary and Jesus’ face to draw the audience’s attention to their expression. </a:t>
            </a:r>
          </a:p>
        </p:txBody>
      </p:sp>
    </p:spTree>
  </p:cSld>
  <p:clrMapOvr>
    <a:masterClrMapping/>
  </p:clrMapOvr>
  <p:transition advTm="180000">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76200" y="228600"/>
            <a:ext cx="8991600" cy="584200"/>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BA2C00"/>
                </a:solidFill>
                <a:effectLst>
                  <a:outerShdw blurRad="38100" dist="38100" dir="2700000" algn="tl">
                    <a:srgbClr val="C0C0C0"/>
                  </a:outerShdw>
                </a:effectLst>
                <a:latin typeface="+mn-lt"/>
              </a:rPr>
              <a:t>6. Light &amp; Shadowing/Softening Edges</a:t>
            </a:r>
          </a:p>
        </p:txBody>
      </p:sp>
      <p:pic>
        <p:nvPicPr>
          <p:cNvPr id="26627" name="Picture 3" descr="13"/>
          <p:cNvPicPr>
            <a:picLocks noChangeAspect="1" noChangeArrowheads="1"/>
          </p:cNvPicPr>
          <p:nvPr/>
        </p:nvPicPr>
        <p:blipFill>
          <a:blip r:embed="rId3" cstate="print">
            <a:lum bright="6000" contrast="6000"/>
          </a:blip>
          <a:srcRect r="2000"/>
          <a:stretch>
            <a:fillRect/>
          </a:stretch>
        </p:blipFill>
        <p:spPr bwMode="auto">
          <a:xfrm>
            <a:off x="5486400" y="1426406"/>
            <a:ext cx="3429000" cy="4321138"/>
          </a:xfrm>
          <a:prstGeom prst="rect">
            <a:avLst/>
          </a:prstGeom>
          <a:noFill/>
          <a:ln w="9525">
            <a:noFill/>
            <a:miter lim="800000"/>
            <a:headEnd/>
            <a:tailEnd/>
          </a:ln>
        </p:spPr>
      </p:pic>
      <p:sp>
        <p:nvSpPr>
          <p:cNvPr id="10" name="TextBox 9"/>
          <p:cNvSpPr txBox="1"/>
          <p:nvPr/>
        </p:nvSpPr>
        <p:spPr>
          <a:xfrm>
            <a:off x="76200" y="1008757"/>
            <a:ext cx="5410200" cy="6001643"/>
          </a:xfrm>
          <a:prstGeom prst="rect">
            <a:avLst/>
          </a:prstGeom>
          <a:noFill/>
        </p:spPr>
        <p:txBody>
          <a:bodyPr>
            <a:spAutoFit/>
          </a:bodyPr>
          <a:lstStyle/>
          <a:p>
            <a:pPr marL="342900" indent="-342900"/>
            <a:endParaRPr lang="en-US" sz="2000" b="1" dirty="0"/>
          </a:p>
          <a:p>
            <a:r>
              <a:rPr lang="en-US" sz="2400" b="1" i="1" dirty="0" smtClean="0">
                <a:solidFill>
                  <a:srgbClr val="FF0000"/>
                </a:solidFill>
              </a:rPr>
              <a:t>     </a:t>
            </a:r>
            <a:r>
              <a:rPr lang="en-US" sz="2400" b="1" i="1" u="sng" dirty="0" smtClean="0">
                <a:solidFill>
                  <a:srgbClr val="FF0000"/>
                </a:solidFill>
              </a:rPr>
              <a:t>chiaroscuro</a:t>
            </a:r>
            <a:r>
              <a:rPr lang="en-US" sz="2400" b="1" i="1" u="sng" dirty="0">
                <a:solidFill>
                  <a:srgbClr val="FF0000"/>
                </a:solidFill>
              </a:rPr>
              <a:t>: </a:t>
            </a:r>
          </a:p>
          <a:p>
            <a:pPr lvl="1"/>
            <a:r>
              <a:rPr lang="en-US" sz="2000" b="1" u="sng" dirty="0"/>
              <a:t>the use of extreme contrast between light and dark to create a dramatic </a:t>
            </a:r>
            <a:r>
              <a:rPr lang="en-US" sz="2000" b="1" u="sng" dirty="0" smtClean="0"/>
              <a:t>effect</a:t>
            </a:r>
          </a:p>
          <a:p>
            <a:pPr lvl="1"/>
            <a:endParaRPr lang="en-US" sz="2000" b="1" u="sng" dirty="0" smtClean="0"/>
          </a:p>
          <a:p>
            <a:pPr lvl="1"/>
            <a:r>
              <a:rPr lang="en-US" sz="2400" b="1" i="1" u="sng" dirty="0" err="1" smtClean="0">
                <a:solidFill>
                  <a:srgbClr val="FF0000"/>
                </a:solidFill>
              </a:rPr>
              <a:t>sfumato</a:t>
            </a:r>
            <a:r>
              <a:rPr lang="en-US" sz="2400" b="1" i="1" u="sng" dirty="0" smtClean="0">
                <a:solidFill>
                  <a:srgbClr val="FF0000"/>
                </a:solidFill>
              </a:rPr>
              <a:t>:</a:t>
            </a:r>
            <a:r>
              <a:rPr lang="en-US" sz="2400" b="1" i="1" dirty="0" smtClean="0">
                <a:solidFill>
                  <a:srgbClr val="FF0000"/>
                </a:solidFill>
              </a:rPr>
              <a:t> </a:t>
            </a:r>
            <a:r>
              <a:rPr lang="en-US" sz="2000" b="1" u="sng" dirty="0" smtClean="0"/>
              <a:t>The blurring or softening of sharp outlines by gradually blending one tone into another.</a:t>
            </a:r>
          </a:p>
          <a:p>
            <a:pPr marL="800100" lvl="1" indent="-342900"/>
            <a:endParaRPr lang="en-US" sz="2000" b="1" u="sng" dirty="0"/>
          </a:p>
          <a:p>
            <a:r>
              <a:rPr lang="en-US" sz="2000" b="1" dirty="0" smtClean="0"/>
              <a:t>Revolutionary</a:t>
            </a:r>
            <a:r>
              <a:rPr lang="en-US" sz="2000" b="1" dirty="0"/>
              <a:t>?</a:t>
            </a:r>
          </a:p>
          <a:p>
            <a:pPr marL="800100" lvl="1" indent="-342900">
              <a:buFontTx/>
              <a:buAutoNum type="romanLcParenR"/>
            </a:pPr>
            <a:r>
              <a:rPr lang="en-US" sz="2000" b="1" u="sng" dirty="0"/>
              <a:t>Realism, Expression, Individualism </a:t>
            </a:r>
          </a:p>
          <a:p>
            <a:pPr marL="800100" lvl="1" indent="-342900"/>
            <a:endParaRPr lang="en-US" sz="2000" b="1" dirty="0"/>
          </a:p>
          <a:p>
            <a:pPr marL="342900" indent="-342900"/>
            <a:r>
              <a:rPr lang="en-US" sz="2000" b="1" dirty="0"/>
              <a:t> </a:t>
            </a:r>
            <a:r>
              <a:rPr lang="en-US" sz="2000" b="1" dirty="0" smtClean="0"/>
              <a:t>   </a:t>
            </a:r>
            <a:r>
              <a:rPr lang="en-US" sz="2000" b="1" dirty="0" smtClean="0"/>
              <a:t>Leonardo </a:t>
            </a:r>
            <a:r>
              <a:rPr lang="en-US" sz="2000" b="1" dirty="0"/>
              <a:t>da Vinci, </a:t>
            </a:r>
            <a:r>
              <a:rPr lang="en-US" sz="2000" b="1" i="1" dirty="0"/>
              <a:t>Ginevra de' </a:t>
            </a:r>
            <a:r>
              <a:rPr lang="en-US" sz="2000" b="1" i="1" dirty="0" err="1"/>
              <a:t>Benci</a:t>
            </a:r>
            <a:r>
              <a:rPr lang="en-US" sz="2000" b="1" i="1" dirty="0"/>
              <a:t>,</a:t>
            </a:r>
            <a:r>
              <a:rPr lang="en-US" sz="2000" b="1" dirty="0"/>
              <a:t> c. 1474/1478, oil on panel, National Gallery of Art, Ailsa Mellon Bruce Fund</a:t>
            </a:r>
          </a:p>
          <a:p>
            <a:pPr marL="342900" indent="-342900"/>
            <a:endParaRPr lang="en-US" sz="2000" b="1" dirty="0"/>
          </a:p>
          <a:p>
            <a:pPr marL="342900" indent="-342900"/>
            <a:r>
              <a:rPr lang="en-US" b="1" dirty="0"/>
              <a:t/>
            </a:r>
            <a:br>
              <a:rPr lang="en-US" b="1" dirty="0"/>
            </a:br>
            <a:endParaRPr lang="en-US" b="1" u="sng" dirty="0"/>
          </a:p>
        </p:txBody>
      </p:sp>
      <p:sp>
        <p:nvSpPr>
          <p:cNvPr id="26629" name="TextBox 11"/>
          <p:cNvSpPr txBox="1">
            <a:spLocks noChangeArrowheads="1"/>
          </p:cNvSpPr>
          <p:nvPr/>
        </p:nvSpPr>
        <p:spPr bwMode="auto">
          <a:xfrm>
            <a:off x="6705600" y="1295400"/>
            <a:ext cx="2209800" cy="646113"/>
          </a:xfrm>
          <a:prstGeom prst="rect">
            <a:avLst/>
          </a:prstGeom>
          <a:noFill/>
          <a:ln w="9525">
            <a:noFill/>
            <a:miter lim="800000"/>
            <a:headEnd/>
            <a:tailEnd/>
          </a:ln>
        </p:spPr>
        <p:txBody>
          <a:bodyPr>
            <a:spAutoFit/>
          </a:bodyPr>
          <a:lstStyle/>
          <a:p>
            <a:endParaRPr lang="en-US"/>
          </a:p>
          <a:p>
            <a:endParaRPr lang="en-US"/>
          </a:p>
        </p:txBody>
      </p:sp>
    </p:spTree>
  </p:cSld>
  <p:clrMapOvr>
    <a:masterClrMapping/>
  </p:clrMapOvr>
  <p:transition advTm="180000">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76200" y="228600"/>
            <a:ext cx="8991600" cy="584200"/>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BA2C00"/>
                </a:solidFill>
                <a:effectLst>
                  <a:outerShdw blurRad="38100" dist="38100" dir="2700000" algn="tl">
                    <a:srgbClr val="C0C0C0"/>
                  </a:outerShdw>
                </a:effectLst>
                <a:latin typeface="+mn-lt"/>
              </a:rPr>
              <a:t>6. Light &amp; Shadowing/Softening Edges</a:t>
            </a:r>
          </a:p>
        </p:txBody>
      </p:sp>
      <p:pic>
        <p:nvPicPr>
          <p:cNvPr id="27651" name="Picture 3" descr="13"/>
          <p:cNvPicPr>
            <a:picLocks noChangeAspect="1" noChangeArrowheads="1"/>
          </p:cNvPicPr>
          <p:nvPr/>
        </p:nvPicPr>
        <p:blipFill>
          <a:blip r:embed="rId3" cstate="print">
            <a:lum bright="6000" contrast="6000"/>
          </a:blip>
          <a:srcRect r="2000"/>
          <a:stretch>
            <a:fillRect/>
          </a:stretch>
        </p:blipFill>
        <p:spPr bwMode="auto">
          <a:xfrm>
            <a:off x="4241955" y="1589194"/>
            <a:ext cx="4749645" cy="5040205"/>
          </a:xfrm>
          <a:prstGeom prst="rect">
            <a:avLst/>
          </a:prstGeom>
          <a:noFill/>
          <a:ln w="9525">
            <a:noFill/>
            <a:miter lim="800000"/>
            <a:headEnd/>
            <a:tailEnd/>
          </a:ln>
        </p:spPr>
      </p:pic>
      <p:sp>
        <p:nvSpPr>
          <p:cNvPr id="182276" name="Rectangle 4"/>
          <p:cNvSpPr>
            <a:spLocks noChangeArrowheads="1"/>
          </p:cNvSpPr>
          <p:nvPr/>
        </p:nvSpPr>
        <p:spPr bwMode="auto">
          <a:xfrm>
            <a:off x="228600" y="3106738"/>
            <a:ext cx="2020888" cy="488950"/>
          </a:xfrm>
          <a:prstGeom prst="rect">
            <a:avLst/>
          </a:prstGeom>
          <a:noFill/>
          <a:ln w="9525">
            <a:noFill/>
            <a:miter lim="800000"/>
            <a:headEnd/>
            <a:tailEnd/>
          </a:ln>
          <a:effectLst/>
        </p:spPr>
        <p:txBody>
          <a:bodyPr wrap="none">
            <a:spAutoFit/>
          </a:bodyPr>
          <a:lstStyle/>
          <a:p>
            <a:pPr algn="ctr">
              <a:defRPr/>
            </a:pPr>
            <a:r>
              <a:rPr lang="en-US" sz="2600" b="1" i="1" dirty="0" smtClean="0">
                <a:solidFill>
                  <a:srgbClr val="2C2C86"/>
                </a:solidFill>
                <a:effectLst>
                  <a:outerShdw blurRad="38100" dist="38100" dir="2700000" algn="tl">
                    <a:srgbClr val="C0C0C0"/>
                  </a:outerShdw>
                </a:effectLst>
                <a:latin typeface="Comic Sans MS" pitchFamily="66" charset="0"/>
              </a:rPr>
              <a:t>Chiaroscuro</a:t>
            </a:r>
            <a:endParaRPr lang="en-US" sz="2600" b="1" i="1" dirty="0">
              <a:solidFill>
                <a:srgbClr val="2C2C86"/>
              </a:solidFill>
              <a:effectLst>
                <a:outerShdw blurRad="38100" dist="38100" dir="2700000" algn="tl">
                  <a:srgbClr val="C0C0C0"/>
                </a:outerShdw>
              </a:effectLst>
              <a:latin typeface="Comic Sans MS" pitchFamily="66" charset="0"/>
            </a:endParaRPr>
          </a:p>
        </p:txBody>
      </p:sp>
      <p:sp>
        <p:nvSpPr>
          <p:cNvPr id="10" name="Right Arrow 9"/>
          <p:cNvSpPr/>
          <p:nvPr/>
        </p:nvSpPr>
        <p:spPr>
          <a:xfrm rot="1766767">
            <a:off x="3423549" y="4740490"/>
            <a:ext cx="2447942"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 name="Right Arrow 10"/>
          <p:cNvSpPr/>
          <p:nvPr/>
        </p:nvSpPr>
        <p:spPr>
          <a:xfrm rot="1766767">
            <a:off x="3744547" y="2792069"/>
            <a:ext cx="2231944"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ectangle 5"/>
          <p:cNvSpPr>
            <a:spLocks noChangeArrowheads="1"/>
          </p:cNvSpPr>
          <p:nvPr/>
        </p:nvSpPr>
        <p:spPr bwMode="auto">
          <a:xfrm>
            <a:off x="304800" y="1219200"/>
            <a:ext cx="1522413" cy="488950"/>
          </a:xfrm>
          <a:prstGeom prst="rect">
            <a:avLst/>
          </a:prstGeom>
          <a:noFill/>
          <a:ln w="9525">
            <a:noFill/>
            <a:miter lim="800000"/>
            <a:headEnd/>
            <a:tailEnd/>
          </a:ln>
          <a:effectLst/>
        </p:spPr>
        <p:txBody>
          <a:bodyPr wrap="none">
            <a:spAutoFit/>
          </a:bodyPr>
          <a:lstStyle/>
          <a:p>
            <a:pPr>
              <a:defRPr/>
            </a:pPr>
            <a:r>
              <a:rPr lang="en-US" sz="2600" b="1" i="1" dirty="0" err="1">
                <a:solidFill>
                  <a:srgbClr val="2C2C86"/>
                </a:solidFill>
                <a:effectLst>
                  <a:outerShdw blurRad="38100" dist="38100" dir="2700000" algn="tl">
                    <a:srgbClr val="C0C0C0"/>
                  </a:outerShdw>
                </a:effectLst>
                <a:latin typeface="Comic Sans MS" pitchFamily="66" charset="0"/>
              </a:rPr>
              <a:t>Sfumato</a:t>
            </a:r>
            <a:endParaRPr lang="en-US" sz="2600" b="1" i="1" dirty="0">
              <a:solidFill>
                <a:srgbClr val="2C2C86"/>
              </a:solidFill>
              <a:effectLst>
                <a:outerShdw blurRad="38100" dist="38100" dir="2700000" algn="tl">
                  <a:srgbClr val="C0C0C0"/>
                </a:outerShdw>
              </a:effectLst>
              <a:latin typeface="Comic Sans MS" pitchFamily="66" charset="0"/>
            </a:endParaRPr>
          </a:p>
        </p:txBody>
      </p:sp>
      <p:sp>
        <p:nvSpPr>
          <p:cNvPr id="2" name="Rectangle 1"/>
          <p:cNvSpPr/>
          <p:nvPr/>
        </p:nvSpPr>
        <p:spPr>
          <a:xfrm>
            <a:off x="-152400" y="3601464"/>
            <a:ext cx="4191000" cy="1015663"/>
          </a:xfrm>
          <a:prstGeom prst="rect">
            <a:avLst/>
          </a:prstGeom>
        </p:spPr>
        <p:txBody>
          <a:bodyPr wrap="square">
            <a:spAutoFit/>
          </a:bodyPr>
          <a:lstStyle/>
          <a:p>
            <a:pPr lvl="1"/>
            <a:r>
              <a:rPr lang="en-US" sz="2000" b="1" i="1" u="sng" dirty="0"/>
              <a:t>the use of extreme contrast between light and dark to create a dramatic effect</a:t>
            </a:r>
          </a:p>
        </p:txBody>
      </p:sp>
      <p:sp>
        <p:nvSpPr>
          <p:cNvPr id="3" name="Rectangle 2"/>
          <p:cNvSpPr/>
          <p:nvPr/>
        </p:nvSpPr>
        <p:spPr>
          <a:xfrm>
            <a:off x="0" y="1702877"/>
            <a:ext cx="4241955" cy="1323439"/>
          </a:xfrm>
          <a:prstGeom prst="rect">
            <a:avLst/>
          </a:prstGeom>
        </p:spPr>
        <p:txBody>
          <a:bodyPr wrap="square">
            <a:spAutoFit/>
          </a:bodyPr>
          <a:lstStyle/>
          <a:p>
            <a:pPr lvl="1"/>
            <a:r>
              <a:rPr lang="en-US" sz="2000" b="1" i="1" u="sng" dirty="0"/>
              <a:t>The blurring or softening of sharp outlines by gradually blending one tone into another.</a:t>
            </a:r>
          </a:p>
        </p:txBody>
      </p:sp>
    </p:spTree>
  </p:cSld>
  <p:clrMapOvr>
    <a:masterClrMapping/>
  </p:clrMapOvr>
  <p:transition advTm="180000">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Partner Work to Group Work</a:t>
            </a:r>
            <a:endParaRPr lang="en-US" dirty="0"/>
          </a:p>
        </p:txBody>
      </p:sp>
      <p:sp>
        <p:nvSpPr>
          <p:cNvPr id="28675" name="Content Placeholder 2"/>
          <p:cNvSpPr>
            <a:spLocks noGrp="1"/>
          </p:cNvSpPr>
          <p:nvPr>
            <p:ph idx="1"/>
          </p:nvPr>
        </p:nvSpPr>
        <p:spPr/>
        <p:txBody>
          <a:bodyPr/>
          <a:lstStyle/>
          <a:p>
            <a:r>
              <a:rPr lang="en-US" dirty="0" smtClean="0"/>
              <a:t>On the next slide, we will discuss a painting from the Renaissance to assess your knowledge of Renaissance art techniques.</a:t>
            </a:r>
          </a:p>
          <a:p>
            <a:pPr>
              <a:buFont typeface="PressWriter Symbols" pitchFamily="2" charset="2"/>
              <a:buNone/>
            </a:pPr>
            <a:endParaRPr lang="en-US" dirty="0" smtClean="0"/>
          </a:p>
          <a:p>
            <a:r>
              <a:rPr lang="en-US" dirty="0" smtClean="0"/>
              <a:t>Complete your learning guide by drawing the characteristics on your paper. </a:t>
            </a:r>
          </a:p>
        </p:txBody>
      </p:sp>
    </p:spTree>
  </p:cSld>
  <p:clrMapOvr>
    <a:masterClrMapping/>
  </p:clrMapOvr>
  <p:transition advTm="180000">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92163"/>
          </a:xfrm>
        </p:spPr>
        <p:txBody>
          <a:bodyPr/>
          <a:lstStyle/>
          <a:p>
            <a:pPr>
              <a:defRPr/>
            </a:pPr>
            <a:r>
              <a:rPr lang="en-US" sz="3200" dirty="0" smtClean="0"/>
              <a:t>Page 20</a:t>
            </a:r>
            <a:br>
              <a:rPr lang="en-US" sz="3200" dirty="0" smtClean="0"/>
            </a:br>
            <a:r>
              <a:rPr lang="en-US" sz="3200" u="sng" dirty="0" smtClean="0"/>
              <a:t>Renaissance Review – what do you know already?</a:t>
            </a:r>
            <a:endParaRPr lang="en-US" sz="3200" u="sng" dirty="0"/>
          </a:p>
        </p:txBody>
      </p:sp>
      <p:sp>
        <p:nvSpPr>
          <p:cNvPr id="4099" name="Text Placeholder 6"/>
          <p:cNvSpPr>
            <a:spLocks noGrp="1"/>
          </p:cNvSpPr>
          <p:nvPr>
            <p:ph type="body" sz="half" idx="1"/>
          </p:nvPr>
        </p:nvSpPr>
        <p:spPr>
          <a:xfrm>
            <a:off x="381000" y="1447800"/>
            <a:ext cx="8686800" cy="5257800"/>
          </a:xfrm>
        </p:spPr>
        <p:txBody>
          <a:bodyPr/>
          <a:lstStyle/>
          <a:p>
            <a:r>
              <a:rPr lang="en-US" sz="2600" dirty="0" smtClean="0"/>
              <a:t>1) Where did the Renaissance start?</a:t>
            </a:r>
          </a:p>
          <a:p>
            <a:r>
              <a:rPr lang="en-US" sz="2600" dirty="0" smtClean="0"/>
              <a:t>2) What does the term “Renaissance” mean?</a:t>
            </a:r>
          </a:p>
          <a:p>
            <a:r>
              <a:rPr lang="en-US" sz="2600" dirty="0" smtClean="0"/>
              <a:t>3) Why was da Vinci a Renaissance man?</a:t>
            </a:r>
          </a:p>
          <a:p>
            <a:r>
              <a:rPr lang="en-US" sz="2600" dirty="0" smtClean="0"/>
              <a:t>4) The Divine Comedy was written by whom? </a:t>
            </a:r>
          </a:p>
          <a:p>
            <a:r>
              <a:rPr lang="en-US" sz="2600" dirty="0" smtClean="0"/>
              <a:t>5) What was Michelangelo’s main medium?</a:t>
            </a:r>
          </a:p>
          <a:p>
            <a:r>
              <a:rPr lang="en-US" sz="2600" dirty="0" smtClean="0"/>
              <a:t>6) Who supported the idea that girls should gain an education?</a:t>
            </a:r>
          </a:p>
          <a:p>
            <a:r>
              <a:rPr lang="en-US" sz="2600" dirty="0" smtClean="0"/>
              <a:t>7) Name one Shakespeare play.</a:t>
            </a:r>
          </a:p>
          <a:p>
            <a:r>
              <a:rPr lang="en-US" sz="2600" dirty="0" smtClean="0"/>
              <a:t>8) Name one great Renaissance thinker. </a:t>
            </a:r>
          </a:p>
          <a:p>
            <a:endParaRPr lang="en-US" sz="2600" dirty="0" smtClean="0"/>
          </a:p>
        </p:txBody>
      </p:sp>
      <p:sp>
        <p:nvSpPr>
          <p:cNvPr id="4100" name="Content Placeholder 2"/>
          <p:cNvSpPr>
            <a:spLocks noGrp="1"/>
          </p:cNvSpPr>
          <p:nvPr>
            <p:ph sz="quarter" idx="2"/>
          </p:nvPr>
        </p:nvSpPr>
        <p:spPr>
          <a:xfrm>
            <a:off x="0" y="6019800"/>
            <a:ext cx="8610600" cy="838200"/>
          </a:xfrm>
        </p:spPr>
        <p:txBody>
          <a:bodyPr/>
          <a:lstStyle/>
          <a:p>
            <a:r>
              <a:rPr lang="en-US" sz="2400" smtClean="0">
                <a:hlinkClick r:id="rId3"/>
              </a:rPr>
              <a:t>http://www.youtube.com/watch?v=0CRX_mqpzdU</a:t>
            </a:r>
            <a:r>
              <a:rPr lang="en-US" sz="2400" smtClean="0"/>
              <a:t> </a:t>
            </a:r>
          </a:p>
        </p:txBody>
      </p:sp>
    </p:spTree>
  </p:cSld>
  <p:clrMapOvr>
    <a:masterClrMapping/>
  </p:clrMapOvr>
  <p:transition advTm="180000">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7"/>
            <a:ext cx="8229600" cy="792163"/>
          </a:xfrm>
        </p:spPr>
        <p:txBody>
          <a:bodyPr/>
          <a:lstStyle/>
          <a:p>
            <a:r>
              <a:rPr lang="en-US" sz="4000" dirty="0" smtClean="0"/>
              <a:t>Whole Group Discussion:</a:t>
            </a:r>
            <a:br>
              <a:rPr lang="en-US" sz="4000" dirty="0" smtClean="0"/>
            </a:br>
            <a:r>
              <a:rPr lang="en-US" sz="2800" dirty="0" smtClean="0"/>
              <a:t>Six Characteristics of Renaissance Art Content Check</a:t>
            </a:r>
            <a:endParaRPr lang="en-US" sz="4000" dirty="0" smtClean="0"/>
          </a:p>
        </p:txBody>
      </p:sp>
      <p:pic>
        <p:nvPicPr>
          <p:cNvPr id="29700" name="Picture 2" descr="File:Venus and Mars.jpg">
            <a:hlinkClick r:id="rId3"/>
          </p:cNvPr>
          <p:cNvPicPr>
            <a:picLocks noChangeAspect="1" noChangeArrowheads="1"/>
          </p:cNvPicPr>
          <p:nvPr/>
        </p:nvPicPr>
        <p:blipFill>
          <a:blip r:embed="rId4" cstate="print"/>
          <a:srcRect/>
          <a:stretch>
            <a:fillRect/>
          </a:stretch>
        </p:blipFill>
        <p:spPr bwMode="auto">
          <a:xfrm>
            <a:off x="0" y="1828800"/>
            <a:ext cx="9144000" cy="3657600"/>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33485"/>
            <a:ext cx="8763000" cy="4955203"/>
          </a:xfrm>
          <a:prstGeom prst="rect">
            <a:avLst/>
          </a:prstGeom>
        </p:spPr>
        <p:txBody>
          <a:bodyPr wrap="square">
            <a:spAutoFit/>
          </a:bodyPr>
          <a:lstStyle/>
          <a:p>
            <a:pPr algn="ctr"/>
            <a:r>
              <a:rPr lang="en-US" sz="2800" b="1" dirty="0"/>
              <a:t>Botticelli's, </a:t>
            </a:r>
            <a:r>
              <a:rPr lang="en-US" sz="2800" b="1" i="1" dirty="0"/>
              <a:t>Venus and Mars.</a:t>
            </a:r>
            <a:endParaRPr lang="en-US" sz="2800" b="1" dirty="0"/>
          </a:p>
          <a:p>
            <a:endParaRPr lang="en-US" sz="2400" b="1" dirty="0" smtClean="0"/>
          </a:p>
          <a:p>
            <a:r>
              <a:rPr lang="en-US" sz="2400" b="1" dirty="0" smtClean="0"/>
              <a:t>Botticelli </a:t>
            </a:r>
            <a:r>
              <a:rPr lang="en-US" sz="2400" b="1" dirty="0"/>
              <a:t>painted this in 1483, and the picture depicts Venus and Mars, God of War, lying facing each other in the sacred garden of the Goddess of Love surrounded by myrtle trees. </a:t>
            </a:r>
            <a:endParaRPr lang="en-US" sz="2400" b="1" dirty="0" smtClean="0"/>
          </a:p>
          <a:p>
            <a:endParaRPr lang="en-US" sz="2400" b="1" dirty="0"/>
          </a:p>
          <a:p>
            <a:r>
              <a:rPr lang="en-US" sz="2400" b="1" dirty="0" smtClean="0"/>
              <a:t>The </a:t>
            </a:r>
            <a:r>
              <a:rPr lang="en-US" sz="2400" b="1" dirty="0"/>
              <a:t>theme is that the power of love can overcome the physical strength of the warrior.</a:t>
            </a:r>
          </a:p>
          <a:p>
            <a:endParaRPr lang="en-US" sz="2400" b="1" dirty="0" smtClean="0"/>
          </a:p>
          <a:p>
            <a:r>
              <a:rPr lang="en-US" sz="2400" b="1" dirty="0"/>
              <a:t> The Goddess of Love stares at the sleeping figure of Mars, safe in the knowledge that her own sexual prowess has overcome his taste for war.</a:t>
            </a:r>
          </a:p>
        </p:txBody>
      </p:sp>
    </p:spTree>
    <p:extLst>
      <p:ext uri="{BB962C8B-B14F-4D97-AF65-F5344CB8AC3E}">
        <p14:creationId xmlns:p14="http://schemas.microsoft.com/office/powerpoint/2010/main" val="746385671"/>
      </p:ext>
    </p:extLst>
  </p:cSld>
  <p:clrMapOvr>
    <a:masterClrMapping/>
  </p:clrMapOvr>
  <p:transition advTm="180000">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9262"/>
            <a:ext cx="7239000" cy="792163"/>
          </a:xfrm>
        </p:spPr>
        <p:txBody>
          <a:bodyPr/>
          <a:lstStyle/>
          <a:p>
            <a:pPr>
              <a:defRPr/>
            </a:pPr>
            <a:r>
              <a:rPr lang="en-US" dirty="0" smtClean="0"/>
              <a:t>Exit Slip</a:t>
            </a:r>
            <a:endParaRPr lang="en-US" dirty="0"/>
          </a:p>
        </p:txBody>
      </p:sp>
      <p:sp>
        <p:nvSpPr>
          <p:cNvPr id="32771" name="Content Placeholder 2"/>
          <p:cNvSpPr>
            <a:spLocks noGrp="1"/>
          </p:cNvSpPr>
          <p:nvPr>
            <p:ph idx="1"/>
          </p:nvPr>
        </p:nvSpPr>
        <p:spPr>
          <a:xfrm>
            <a:off x="304800" y="2209800"/>
            <a:ext cx="8572500" cy="3657600"/>
          </a:xfrm>
        </p:spPr>
        <p:txBody>
          <a:bodyPr/>
          <a:lstStyle/>
          <a:p>
            <a:pPr marL="0" indent="0">
              <a:buNone/>
            </a:pPr>
            <a:r>
              <a:rPr lang="en-US" sz="2600" dirty="0" smtClean="0"/>
              <a:t>Put on your handwritten note sheet</a:t>
            </a:r>
            <a:endParaRPr lang="en-US" sz="2600" dirty="0"/>
          </a:p>
          <a:p>
            <a:r>
              <a:rPr lang="en-US" sz="2600" dirty="0" smtClean="0"/>
              <a:t>1) List the five new techniques created during the Renaissance.</a:t>
            </a:r>
          </a:p>
          <a:p>
            <a:pPr>
              <a:buFont typeface="PressWriter Symbols" pitchFamily="2" charset="2"/>
              <a:buNone/>
            </a:pPr>
            <a:endParaRPr lang="en-US" sz="2600" dirty="0" smtClean="0"/>
          </a:p>
          <a:p>
            <a:r>
              <a:rPr lang="en-US" sz="2600" dirty="0" smtClean="0"/>
              <a:t>2) Why were patrons willing to spend a lot of money on art?</a:t>
            </a:r>
          </a:p>
          <a:p>
            <a:pPr>
              <a:buFont typeface="PressWriter Symbols" pitchFamily="2" charset="2"/>
              <a:buNone/>
            </a:pPr>
            <a:endParaRPr lang="en-US" sz="2600" dirty="0" smtClean="0"/>
          </a:p>
          <a:p>
            <a:r>
              <a:rPr lang="en-US" sz="2600" dirty="0" smtClean="0"/>
              <a:t>3) List the six characteristics of Renaissance art. </a:t>
            </a:r>
          </a:p>
        </p:txBody>
      </p:sp>
      <p:pic>
        <p:nvPicPr>
          <p:cNvPr id="32772" name="Picture 4" descr="C:\Documents and Settings\lgallicchio\Local Settings\Temporary Internet Files\Content.IE5\0CQ24TUX\MC900441754[1].png"/>
          <p:cNvPicPr>
            <a:picLocks noChangeAspect="1" noChangeArrowheads="1"/>
          </p:cNvPicPr>
          <p:nvPr/>
        </p:nvPicPr>
        <p:blipFill>
          <a:blip r:embed="rId3" cstate="print"/>
          <a:srcRect/>
          <a:stretch>
            <a:fillRect/>
          </a:stretch>
        </p:blipFill>
        <p:spPr bwMode="auto">
          <a:xfrm>
            <a:off x="400050" y="178991"/>
            <a:ext cx="2057400" cy="2057400"/>
          </a:xfrm>
          <a:prstGeom prst="rect">
            <a:avLst/>
          </a:prstGeom>
          <a:noFill/>
          <a:ln w="9525">
            <a:noFill/>
            <a:miter lim="800000"/>
            <a:headEnd/>
            <a:tailEnd/>
          </a:ln>
        </p:spPr>
      </p:pic>
      <p:pic>
        <p:nvPicPr>
          <p:cNvPr id="32773" name="Picture 5" descr="C:\Documents and Settings\lgallicchio\Local Settings\Temporary Internet Files\Content.IE5\CCIDZSEU\MC900251725[1].wmf"/>
          <p:cNvPicPr>
            <a:picLocks noChangeAspect="1" noChangeArrowheads="1"/>
          </p:cNvPicPr>
          <p:nvPr/>
        </p:nvPicPr>
        <p:blipFill>
          <a:blip r:embed="rId4" cstate="print"/>
          <a:srcRect/>
          <a:stretch>
            <a:fillRect/>
          </a:stretch>
        </p:blipFill>
        <p:spPr bwMode="auto">
          <a:xfrm>
            <a:off x="6516158" y="624681"/>
            <a:ext cx="2132542" cy="1524000"/>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92163"/>
          </a:xfrm>
        </p:spPr>
        <p:txBody>
          <a:bodyPr/>
          <a:lstStyle/>
          <a:p>
            <a:pPr>
              <a:defRPr/>
            </a:pPr>
            <a:r>
              <a:rPr lang="en-US" dirty="0" smtClean="0"/>
              <a:t>Opener:</a:t>
            </a:r>
            <a:br>
              <a:rPr lang="en-US" dirty="0" smtClean="0"/>
            </a:br>
            <a:r>
              <a:rPr lang="en-US" u="sng" dirty="0" smtClean="0"/>
              <a:t>Renaissance</a:t>
            </a:r>
            <a:endParaRPr lang="en-US" u="sng" dirty="0"/>
          </a:p>
        </p:txBody>
      </p:sp>
      <p:sp>
        <p:nvSpPr>
          <p:cNvPr id="3075" name="Content Placeholder 2"/>
          <p:cNvSpPr>
            <a:spLocks noGrp="1"/>
          </p:cNvSpPr>
          <p:nvPr>
            <p:ph idx="1"/>
          </p:nvPr>
        </p:nvSpPr>
        <p:spPr>
          <a:xfrm>
            <a:off x="457200" y="5943600"/>
            <a:ext cx="8229600" cy="685800"/>
          </a:xfrm>
        </p:spPr>
        <p:txBody>
          <a:bodyPr/>
          <a:lstStyle/>
          <a:p>
            <a:r>
              <a:rPr lang="en-US" sz="2400" dirty="0" smtClean="0">
                <a:hlinkClick r:id="rId3"/>
              </a:rPr>
              <a:t>http://www.youtube.com/watch?v=0CRX_mqpzdU</a:t>
            </a:r>
            <a:r>
              <a:rPr lang="en-US" sz="2400" dirty="0" smtClean="0"/>
              <a:t> </a:t>
            </a:r>
          </a:p>
        </p:txBody>
      </p:sp>
      <p:pic>
        <p:nvPicPr>
          <p:cNvPr id="3078" name="Picture 10" descr="C:\Documents and Settings\lgallicchio\Local Settings\Temporary Internet Files\Content.IE5\YS8UTJKI\MC900149415[1].wmf"/>
          <p:cNvPicPr>
            <a:picLocks noChangeAspect="1" noChangeArrowheads="1"/>
          </p:cNvPicPr>
          <p:nvPr/>
        </p:nvPicPr>
        <p:blipFill>
          <a:blip r:embed="rId4" cstate="print"/>
          <a:srcRect/>
          <a:stretch>
            <a:fillRect/>
          </a:stretch>
        </p:blipFill>
        <p:spPr bwMode="auto">
          <a:xfrm>
            <a:off x="2362200" y="1450660"/>
            <a:ext cx="4572000" cy="4245290"/>
          </a:xfrm>
          <a:prstGeom prst="rect">
            <a:avLst/>
          </a:prstGeom>
          <a:noFill/>
          <a:ln w="9525">
            <a:noFill/>
            <a:miter lim="800000"/>
            <a:headEnd/>
            <a:tailEnd/>
          </a:ln>
        </p:spPr>
      </p:pic>
    </p:spTree>
  </p:cSld>
  <p:clrMapOvr>
    <a:masterClrMapping/>
  </p:clrMapOvr>
  <p:transition advTm="180000">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457200" y="427037"/>
            <a:ext cx="8229600" cy="792163"/>
          </a:xfrm>
        </p:spPr>
        <p:txBody>
          <a:bodyPr/>
          <a:lstStyle/>
          <a:p>
            <a:pPr eaLnBrk="1" hangingPunct="1"/>
            <a:r>
              <a:rPr lang="en-US" b="0" dirty="0" smtClean="0"/>
              <a:t>What is the </a:t>
            </a:r>
            <a:r>
              <a:rPr lang="en-US" b="0" u="sng" dirty="0" smtClean="0"/>
              <a:t>Renaissance</a:t>
            </a:r>
            <a:r>
              <a:rPr lang="en-US" b="0" dirty="0" smtClean="0"/>
              <a:t>?</a:t>
            </a:r>
            <a:br>
              <a:rPr lang="en-US" b="0" dirty="0" smtClean="0"/>
            </a:br>
            <a:endParaRPr lang="en-US" sz="2400" dirty="0" smtClean="0"/>
          </a:p>
        </p:txBody>
      </p:sp>
      <p:sp>
        <p:nvSpPr>
          <p:cNvPr id="368643" name="Rectangle 3"/>
          <p:cNvSpPr>
            <a:spLocks noGrp="1" noChangeArrowheads="1"/>
          </p:cNvSpPr>
          <p:nvPr>
            <p:ph type="body" idx="1"/>
          </p:nvPr>
        </p:nvSpPr>
        <p:spPr>
          <a:xfrm>
            <a:off x="0" y="1143000"/>
            <a:ext cx="9144000" cy="5715000"/>
          </a:xfrm>
        </p:spPr>
        <p:txBody>
          <a:bodyPr/>
          <a:lstStyle/>
          <a:p>
            <a:pPr marL="609600" indent="-609600" eaLnBrk="1" hangingPunct="1">
              <a:lnSpc>
                <a:spcPct val="90000"/>
              </a:lnSpc>
            </a:pPr>
            <a:r>
              <a:rPr lang="en-US" sz="2600" dirty="0" smtClean="0"/>
              <a:t>Around </a:t>
            </a:r>
            <a:r>
              <a:rPr lang="en-US" sz="2600" u="sng" dirty="0" smtClean="0"/>
              <a:t>1350</a:t>
            </a:r>
            <a:r>
              <a:rPr lang="en-US" sz="2600" dirty="0" smtClean="0"/>
              <a:t> in </a:t>
            </a:r>
            <a:r>
              <a:rPr lang="en-US" sz="2600" u="sng" dirty="0" smtClean="0"/>
              <a:t>Italy</a:t>
            </a:r>
            <a:r>
              <a:rPr lang="en-US" sz="2600" dirty="0" smtClean="0"/>
              <a:t> (1400-1600 Historically)</a:t>
            </a:r>
          </a:p>
          <a:p>
            <a:pPr marL="609600" indent="-609600" eaLnBrk="1" hangingPunct="1">
              <a:lnSpc>
                <a:spcPct val="90000"/>
              </a:lnSpc>
            </a:pPr>
            <a:r>
              <a:rPr lang="en-US" sz="2600" dirty="0" smtClean="0"/>
              <a:t>Renewed </a:t>
            </a:r>
            <a:r>
              <a:rPr lang="en-US" sz="2600" u="sng" dirty="0" smtClean="0"/>
              <a:t>artistic and historic </a:t>
            </a:r>
            <a:r>
              <a:rPr lang="en-US" sz="2600" dirty="0" smtClean="0"/>
              <a:t>interest in the past. </a:t>
            </a:r>
          </a:p>
          <a:p>
            <a:pPr marL="609600" indent="-609600" eaLnBrk="1" hangingPunct="1">
              <a:lnSpc>
                <a:spcPct val="90000"/>
              </a:lnSpc>
            </a:pPr>
            <a:r>
              <a:rPr lang="en-US" sz="2600" dirty="0" smtClean="0"/>
              <a:t>Why and How?</a:t>
            </a:r>
          </a:p>
          <a:p>
            <a:pPr marL="1120775" lvl="1" indent="-609600" eaLnBrk="1" hangingPunct="1">
              <a:lnSpc>
                <a:spcPct val="90000"/>
              </a:lnSpc>
            </a:pPr>
            <a:r>
              <a:rPr lang="en-US" sz="2600" u="sng" dirty="0" smtClean="0"/>
              <a:t>Black Death </a:t>
            </a:r>
            <a:r>
              <a:rPr lang="en-US" sz="2600" dirty="0" smtClean="0"/>
              <a:t>(Plague) reduced the population in Europe from 85 to 60 million.</a:t>
            </a:r>
          </a:p>
          <a:p>
            <a:pPr marL="1120775" lvl="1" indent="-609600" eaLnBrk="1" hangingPunct="1">
              <a:lnSpc>
                <a:spcPct val="90000"/>
              </a:lnSpc>
            </a:pPr>
            <a:r>
              <a:rPr lang="en-US" sz="2600" dirty="0" smtClean="0"/>
              <a:t>Europe benefited from a </a:t>
            </a:r>
            <a:r>
              <a:rPr lang="en-US" sz="2600" u="sng" dirty="0" smtClean="0"/>
              <a:t>warm climate </a:t>
            </a:r>
            <a:r>
              <a:rPr lang="en-US" sz="2600" dirty="0" smtClean="0"/>
              <a:t>that enabled a </a:t>
            </a:r>
            <a:r>
              <a:rPr lang="en-US" sz="2600" u="sng" dirty="0" smtClean="0"/>
              <a:t>larger supply of crops. </a:t>
            </a:r>
          </a:p>
          <a:p>
            <a:pPr marL="1644650" lvl="2" indent="-609600" eaLnBrk="1" hangingPunct="1">
              <a:lnSpc>
                <a:spcPct val="90000"/>
              </a:lnSpc>
            </a:pPr>
            <a:r>
              <a:rPr lang="en-US" sz="2400" dirty="0" smtClean="0"/>
              <a:t>A larger supply of crops allowed Italy’s economy to grow </a:t>
            </a:r>
            <a:r>
              <a:rPr lang="en-US" sz="2400" u="sng" dirty="0" smtClean="0"/>
              <a:t>(surplus)</a:t>
            </a:r>
          </a:p>
          <a:p>
            <a:pPr marL="1644650" lvl="2" indent="-609600" eaLnBrk="1" hangingPunct="1">
              <a:lnSpc>
                <a:spcPct val="90000"/>
              </a:lnSpc>
            </a:pPr>
            <a:r>
              <a:rPr lang="en-US" sz="2400" u="sng" dirty="0" smtClean="0"/>
              <a:t>elite class </a:t>
            </a:r>
            <a:r>
              <a:rPr lang="en-US" sz="2400" dirty="0" smtClean="0"/>
              <a:t>of society increased</a:t>
            </a:r>
          </a:p>
          <a:p>
            <a:pPr marL="1644650" lvl="2" indent="-609600" eaLnBrk="1" hangingPunct="1">
              <a:lnSpc>
                <a:spcPct val="90000"/>
              </a:lnSpc>
            </a:pPr>
            <a:r>
              <a:rPr lang="en-US" sz="2400" dirty="0" smtClean="0"/>
              <a:t>Development of a </a:t>
            </a:r>
            <a:r>
              <a:rPr lang="en-US" sz="2400" u="sng" dirty="0" smtClean="0"/>
              <a:t>Middle Class</a:t>
            </a:r>
          </a:p>
          <a:p>
            <a:pPr marL="1644650" lvl="2" indent="-609600" eaLnBrk="1" hangingPunct="1">
              <a:lnSpc>
                <a:spcPct val="90000"/>
              </a:lnSpc>
            </a:pPr>
            <a:r>
              <a:rPr lang="en-US" sz="2400" dirty="0" smtClean="0"/>
              <a:t>Allowed people to become more</a:t>
            </a:r>
            <a:r>
              <a:rPr lang="en-US" sz="2400" u="sng" dirty="0" smtClean="0"/>
              <a:t> educated/scholars/historians </a:t>
            </a:r>
          </a:p>
        </p:txBody>
      </p:sp>
    </p:spTree>
  </p:cSld>
  <p:clrMapOvr>
    <a:masterClrMapping/>
  </p:clrMapOvr>
  <p:transition advTm="180000">
    <p:sndAc>
      <p:end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lapseofindustrialcivilization.files.wordpress.com/2013/08/plagues-europe.jpg?w=529&amp;h=396"/>
          <p:cNvPicPr>
            <a:picLocks noChangeAspect="1" noChangeArrowheads="1"/>
          </p:cNvPicPr>
          <p:nvPr/>
        </p:nvPicPr>
        <p:blipFill>
          <a:blip r:embed="rId2" cstate="print"/>
          <a:srcRect/>
          <a:stretch>
            <a:fillRect/>
          </a:stretch>
        </p:blipFill>
        <p:spPr bwMode="auto">
          <a:xfrm>
            <a:off x="533400" y="533400"/>
            <a:ext cx="7778082" cy="5837237"/>
          </a:xfrm>
          <a:prstGeom prst="rect">
            <a:avLst/>
          </a:prstGeom>
          <a:noFill/>
        </p:spPr>
      </p:pic>
    </p:spTree>
  </p:cSld>
  <p:clrMapOvr>
    <a:masterClrMapping/>
  </p:clrMapOvr>
  <p:transition advTm="180000">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icture1"/>
          <p:cNvPicPr>
            <a:picLocks noGrp="1" noChangeAspect="1" noChangeArrowheads="1"/>
          </p:cNvPicPr>
          <p:nvPr>
            <p:ph idx="1"/>
          </p:nvPr>
        </p:nvPicPr>
        <p:blipFill>
          <a:blip r:embed="rId3" cstate="print"/>
          <a:srcRect l="12963" t="2913" b="12608"/>
          <a:stretch>
            <a:fillRect/>
          </a:stretch>
        </p:blipFill>
        <p:spPr>
          <a:xfrm>
            <a:off x="533400" y="0"/>
            <a:ext cx="8153400" cy="6858000"/>
          </a:xfrm>
          <a:noFill/>
        </p:spPr>
      </p:pic>
    </p:spTree>
  </p:cSld>
  <p:clrMapOvr>
    <a:masterClrMapping/>
  </p:clrMapOvr>
  <p:transition advTm="180000">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marL="838200" indent="-838200" eaLnBrk="1" hangingPunct="1">
              <a:defRPr/>
            </a:pPr>
            <a:r>
              <a:rPr lang="en-US" b="0" smtClean="0"/>
              <a:t>Who are Humanists?</a:t>
            </a:r>
          </a:p>
        </p:txBody>
      </p:sp>
      <p:sp>
        <p:nvSpPr>
          <p:cNvPr id="370691" name="Rectangle 3"/>
          <p:cNvSpPr>
            <a:spLocks noGrp="1" noChangeArrowheads="1"/>
          </p:cNvSpPr>
          <p:nvPr>
            <p:ph type="body" idx="1"/>
          </p:nvPr>
        </p:nvSpPr>
        <p:spPr>
          <a:xfrm>
            <a:off x="228600" y="990600"/>
            <a:ext cx="8458200" cy="5791200"/>
          </a:xfrm>
        </p:spPr>
        <p:txBody>
          <a:bodyPr/>
          <a:lstStyle/>
          <a:p>
            <a:pPr marL="342900" indent="-342900" eaLnBrk="1" hangingPunct="1">
              <a:lnSpc>
                <a:spcPct val="80000"/>
              </a:lnSpc>
            </a:pPr>
            <a:r>
              <a:rPr lang="en-US" sz="2400" dirty="0" smtClean="0"/>
              <a:t>Studied how to </a:t>
            </a:r>
            <a:r>
              <a:rPr lang="en-US" sz="2400" u="sng" dirty="0" smtClean="0"/>
              <a:t>lead a proper life </a:t>
            </a:r>
            <a:r>
              <a:rPr lang="en-US" sz="2400" dirty="0" smtClean="0"/>
              <a:t>according to the ancient </a:t>
            </a:r>
            <a:r>
              <a:rPr lang="en-US" sz="2400" u="sng" dirty="0" smtClean="0"/>
              <a:t>Greeks and Romans </a:t>
            </a:r>
            <a:r>
              <a:rPr lang="en-US" sz="2400" dirty="0" smtClean="0"/>
              <a:t>through their literature</a:t>
            </a:r>
          </a:p>
          <a:p>
            <a:pPr marL="342900" indent="-342900" eaLnBrk="1" hangingPunct="1">
              <a:lnSpc>
                <a:spcPct val="80000"/>
              </a:lnSpc>
              <a:buFont typeface="PressWriter Symbols" pitchFamily="2" charset="2"/>
              <a:buNone/>
            </a:pPr>
            <a:endParaRPr lang="en-US" sz="2400" dirty="0" smtClean="0"/>
          </a:p>
          <a:p>
            <a:pPr marL="342900" indent="-342900" eaLnBrk="1" hangingPunct="1">
              <a:lnSpc>
                <a:spcPct val="80000"/>
              </a:lnSpc>
            </a:pPr>
            <a:r>
              <a:rPr lang="en-US" sz="2400" dirty="0" smtClean="0"/>
              <a:t>The Italian scholars emphasized the study of </a:t>
            </a:r>
            <a:r>
              <a:rPr lang="en-US" sz="2400" u="sng" dirty="0" smtClean="0"/>
              <a:t>several subjects</a:t>
            </a:r>
            <a:r>
              <a:rPr lang="en-US" sz="2400" dirty="0" smtClean="0"/>
              <a:t>: grammar, rhetoric, history, and poetry, </a:t>
            </a:r>
            <a:r>
              <a:rPr lang="en-US" sz="2400" u="sng" dirty="0" smtClean="0"/>
              <a:t>while using classical texts. </a:t>
            </a:r>
          </a:p>
          <a:p>
            <a:pPr marL="342900" indent="-342900" eaLnBrk="1" hangingPunct="1">
              <a:lnSpc>
                <a:spcPct val="80000"/>
              </a:lnSpc>
              <a:buFont typeface="PressWriter Symbols" pitchFamily="2" charset="2"/>
              <a:buNone/>
            </a:pPr>
            <a:endParaRPr lang="en-US" sz="1800" dirty="0" smtClean="0"/>
          </a:p>
          <a:p>
            <a:pPr marL="342900" indent="-342900" eaLnBrk="1" hangingPunct="1">
              <a:lnSpc>
                <a:spcPct val="80000"/>
              </a:lnSpc>
            </a:pPr>
            <a:r>
              <a:rPr lang="en-US" sz="2400" dirty="0" smtClean="0"/>
              <a:t>These subjects are called the </a:t>
            </a:r>
            <a:r>
              <a:rPr lang="en-US" sz="2400" i="1" dirty="0" smtClean="0"/>
              <a:t>humanities</a:t>
            </a:r>
            <a:r>
              <a:rPr lang="en-US" sz="2400" dirty="0" smtClean="0"/>
              <a:t> and the individuals who study these subjects are called </a:t>
            </a:r>
            <a:r>
              <a:rPr lang="en-US" sz="2400" u="sng" dirty="0" smtClean="0"/>
              <a:t>humanists. </a:t>
            </a:r>
          </a:p>
          <a:p>
            <a:pPr marL="342900" indent="-342900" eaLnBrk="1" hangingPunct="1">
              <a:lnSpc>
                <a:spcPct val="80000"/>
              </a:lnSpc>
              <a:buFont typeface="PressWriter Symbols" pitchFamily="2" charset="2"/>
              <a:buNone/>
            </a:pPr>
            <a:endParaRPr lang="en-US" sz="2400" u="sng" dirty="0" smtClean="0"/>
          </a:p>
          <a:p>
            <a:pPr marL="342900" indent="-342900" eaLnBrk="1" hangingPunct="1">
              <a:lnSpc>
                <a:spcPct val="80000"/>
              </a:lnSpc>
            </a:pPr>
            <a:r>
              <a:rPr lang="en-US" sz="2400" dirty="0" smtClean="0"/>
              <a:t>What do humanists believe?</a:t>
            </a:r>
          </a:p>
          <a:p>
            <a:pPr marL="854075" lvl="1" indent="-342900" eaLnBrk="1" hangingPunct="1">
              <a:lnSpc>
                <a:spcPct val="80000"/>
              </a:lnSpc>
            </a:pPr>
            <a:r>
              <a:rPr lang="en-US" dirty="0" smtClean="0"/>
              <a:t>Studying the classical texts led Humanists to believe that it was important to learn how</a:t>
            </a:r>
            <a:r>
              <a:rPr lang="en-US" u="sng" dirty="0" smtClean="0"/>
              <a:t> things worked, to emphasize education, led a meaningful life, and to financially support the arts. </a:t>
            </a:r>
            <a:r>
              <a:rPr lang="en-US" dirty="0" smtClean="0"/>
              <a:t>Humanists celebrate both life and the afterlife</a:t>
            </a:r>
            <a:r>
              <a:rPr lang="en-US" sz="1800" dirty="0" smtClean="0"/>
              <a:t>. </a:t>
            </a:r>
          </a:p>
        </p:txBody>
      </p:sp>
    </p:spTree>
  </p:cSld>
  <p:clrMapOvr>
    <a:masterClrMapping/>
  </p:clrMapOvr>
  <p:transition advTm="180000">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descr="Trellis"/>
          <p:cNvSpPr>
            <a:spLocks noChangeArrowheads="1" noChangeShapeType="1" noTextEdit="1"/>
          </p:cNvSpPr>
          <p:nvPr/>
        </p:nvSpPr>
        <p:spPr bwMode="auto">
          <a:xfrm>
            <a:off x="990600" y="609600"/>
            <a:ext cx="6858000" cy="3505200"/>
          </a:xfrm>
          <a:prstGeom prst="rect">
            <a:avLst/>
          </a:prstGeom>
        </p:spPr>
        <p:txBody>
          <a:bodyPr wrap="none" fromWordArt="1">
            <a:prstTxWarp prst="textPlain">
              <a:avLst>
                <a:gd name="adj" fmla="val 50000"/>
              </a:avLst>
            </a:prstTxWarp>
          </a:bodyPr>
          <a:lstStyle/>
          <a:p>
            <a:pPr algn="ctr"/>
            <a:r>
              <a:rPr lang="en-US" sz="3600" kern="10" dirty="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The Art </a:t>
            </a:r>
          </a:p>
          <a:p>
            <a:pPr algn="ctr"/>
            <a:r>
              <a:rPr lang="en-US" sz="3600" kern="10" dirty="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of the</a:t>
            </a:r>
          </a:p>
          <a:p>
            <a:pPr algn="ctr"/>
            <a:r>
              <a:rPr lang="en-US" sz="3600" kern="10" dirty="0">
                <a:ln w="19050">
                  <a:solidFill>
                    <a:schemeClr val="tx2"/>
                  </a:solidFill>
                  <a:round/>
                  <a:headEnd/>
                  <a:tailEnd/>
                </a:ln>
                <a:pattFill prst="trellis">
                  <a:fgClr>
                    <a:schemeClr val="tx2"/>
                  </a:fgClr>
                  <a:bgClr>
                    <a:srgbClr val="CC3300"/>
                  </a:bgClr>
                </a:pattFill>
                <a:effectLst>
                  <a:outerShdw dist="28398" dir="1593903" algn="ctr" rotWithShape="0">
                    <a:srgbClr val="CC3300"/>
                  </a:outerShdw>
                </a:effectLst>
                <a:latin typeface="BlackChancery"/>
              </a:rPr>
              <a:t>Italian Renaissance</a:t>
            </a:r>
          </a:p>
        </p:txBody>
      </p:sp>
    </p:spTree>
  </p:cSld>
  <p:clrMapOvr>
    <a:masterClrMapping/>
  </p:clrMapOvr>
  <p:transition advTm="180000">
    <p:sndAc>
      <p:endSnd/>
    </p:sndAc>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BlackChancery"/>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7280</TotalTime>
  <Words>1401</Words>
  <Application>Microsoft Office PowerPoint</Application>
  <PresentationFormat>On-screen Show (4:3)</PresentationFormat>
  <Paragraphs>216</Paragraphs>
  <Slides>32</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Comic Sans MS</vt:lpstr>
      <vt:lpstr>Wingdings</vt:lpstr>
      <vt:lpstr>Arial</vt:lpstr>
      <vt:lpstr>GriffinOne</vt:lpstr>
      <vt:lpstr>PressWriter Symbols</vt:lpstr>
      <vt:lpstr>BlackChancery</vt:lpstr>
      <vt:lpstr>FSC Symbol</vt:lpstr>
      <vt:lpstr>1_Default Design</vt:lpstr>
      <vt:lpstr>PowerPoint Presentation</vt:lpstr>
      <vt:lpstr>Time Period Units</vt:lpstr>
      <vt:lpstr>Page 20 Renaissance Review – what do you know already?</vt:lpstr>
      <vt:lpstr>Opener: Renaissance</vt:lpstr>
      <vt:lpstr>What is the Renaissance? </vt:lpstr>
      <vt:lpstr>PowerPoint Presentation</vt:lpstr>
      <vt:lpstr>PowerPoint Presentation</vt:lpstr>
      <vt:lpstr>Who are Humanists?</vt:lpstr>
      <vt:lpstr>PowerPoint Presentation</vt:lpstr>
      <vt:lpstr>New Techniques </vt:lpstr>
      <vt:lpstr>Art and Patronage</vt:lpstr>
      <vt:lpstr>Masters of High Renaissance</vt:lpstr>
      <vt:lpstr>Masters of the Italian Renaissance?</vt:lpstr>
      <vt:lpstr>Characteristics Carousel  Page 20 in your notebook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Work to Group Work</vt:lpstr>
      <vt:lpstr>Whole Group Discussion: Six Characteristics of Renaissance Art Content Check</vt:lpstr>
      <vt:lpstr>PowerPoint Presentation</vt:lpstr>
      <vt:lpstr>Exit Slip</vt:lpstr>
    </vt:vector>
  </TitlesOfParts>
  <Company>Horace Greeley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Renaissance Art</dc:title>
  <dc:creator>Susan M. Pojer</dc:creator>
  <cp:lastModifiedBy>McDonald, Benjamin</cp:lastModifiedBy>
  <cp:revision>667</cp:revision>
  <cp:lastPrinted>2013-01-02T15:46:30Z</cp:lastPrinted>
  <dcterms:created xsi:type="dcterms:W3CDTF">2003-06-29T18:17:57Z</dcterms:created>
  <dcterms:modified xsi:type="dcterms:W3CDTF">2016-11-16T15:53:16Z</dcterms:modified>
</cp:coreProperties>
</file>