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9" r:id="rId2"/>
    <p:sldId id="286" r:id="rId3"/>
    <p:sldId id="272" r:id="rId4"/>
    <p:sldId id="287" r:id="rId5"/>
    <p:sldId id="270" r:id="rId6"/>
    <p:sldId id="271" r:id="rId7"/>
    <p:sldId id="275" r:id="rId8"/>
    <p:sldId id="306" r:id="rId9"/>
    <p:sldId id="294" r:id="rId10"/>
    <p:sldId id="290" r:id="rId11"/>
    <p:sldId id="291" r:id="rId12"/>
    <p:sldId id="292" r:id="rId13"/>
    <p:sldId id="274" r:id="rId14"/>
    <p:sldId id="293" r:id="rId15"/>
    <p:sldId id="299" r:id="rId16"/>
    <p:sldId id="303" r:id="rId17"/>
    <p:sldId id="304" r:id="rId18"/>
    <p:sldId id="305" r:id="rId19"/>
    <p:sldId id="302" r:id="rId20"/>
    <p:sldId id="264" r:id="rId21"/>
    <p:sldId id="285" r:id="rId22"/>
    <p:sldId id="297" r:id="rId23"/>
    <p:sldId id="284" r:id="rId24"/>
    <p:sldId id="261" r:id="rId25"/>
    <p:sldId id="278" r:id="rId26"/>
    <p:sldId id="282" r:id="rId27"/>
    <p:sldId id="262" r:id="rId28"/>
    <p:sldId id="279" r:id="rId29"/>
    <p:sldId id="280" r:id="rId30"/>
    <p:sldId id="281" r:id="rId31"/>
    <p:sldId id="289" r:id="rId32"/>
    <p:sldId id="265" r:id="rId33"/>
    <p:sldId id="276" r:id="rId34"/>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90" y="5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2430022-0CB9-4420-9C69-4DCBF9165313}" type="datetimeFigureOut">
              <a:rPr lang="en-US"/>
              <a:pPr/>
              <a:t>11/30/2016</a:t>
            </a:fld>
            <a:endParaRPr lang="en-US"/>
          </a:p>
        </p:txBody>
      </p:sp>
      <p:sp>
        <p:nvSpPr>
          <p:cNvPr id="4" name="Footer Placeholder 3"/>
          <p:cNvSpPr>
            <a:spLocks noGrp="1"/>
          </p:cNvSpPr>
          <p:nvPr>
            <p:ph type="ftr" sz="quarter" idx="2"/>
          </p:nvPr>
        </p:nvSpPr>
        <p:spPr>
          <a:xfrm>
            <a:off x="0" y="8737600"/>
            <a:ext cx="2971800" cy="460375"/>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179AC6A-BA48-4843-9551-3A7FB6AD9FBF}" type="slidenum">
              <a:rPr lang="en-US"/>
              <a:pPr/>
              <a:t>‹#›</a:t>
            </a:fld>
            <a:endParaRPr lang="en-US"/>
          </a:p>
        </p:txBody>
      </p:sp>
    </p:spTree>
    <p:extLst>
      <p:ext uri="{BB962C8B-B14F-4D97-AF65-F5344CB8AC3E}">
        <p14:creationId xmlns:p14="http://schemas.microsoft.com/office/powerpoint/2010/main" val="634288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6037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B0DDF82-F415-48FC-A8BD-F24A0F3C6726}" type="datetimeFigureOut">
              <a:rPr lang="en-US"/>
              <a:pPr/>
              <a:t>11/30/2016</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70388"/>
            <a:ext cx="5486400" cy="41386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37600"/>
            <a:ext cx="2971800" cy="460375"/>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737600"/>
            <a:ext cx="2971800" cy="4603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C3C359F-98D5-44C9-966A-8C9CA7087AFE}" type="slidenum">
              <a:rPr lang="en-US"/>
              <a:pPr/>
              <a:t>‹#›</a:t>
            </a:fld>
            <a:endParaRPr lang="en-US"/>
          </a:p>
        </p:txBody>
      </p:sp>
    </p:spTree>
    <p:extLst>
      <p:ext uri="{BB962C8B-B14F-4D97-AF65-F5344CB8AC3E}">
        <p14:creationId xmlns:p14="http://schemas.microsoft.com/office/powerpoint/2010/main" val="177454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4A923DA8-4142-46AC-8779-EBE514BA4B7F}" type="slidenum">
              <a:rPr lang="en-US"/>
              <a:pPr/>
              <a:t>1</a:t>
            </a:fld>
            <a:endParaRPr lang="en-US"/>
          </a:p>
        </p:txBody>
      </p:sp>
    </p:spTree>
    <p:extLst>
      <p:ext uri="{BB962C8B-B14F-4D97-AF65-F5344CB8AC3E}">
        <p14:creationId xmlns:p14="http://schemas.microsoft.com/office/powerpoint/2010/main" val="357724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2BB73276-8C43-4D88-B9D7-3E8E9E4FC085}" type="slidenum">
              <a:rPr lang="en-US"/>
              <a:pPr/>
              <a:t>21</a:t>
            </a:fld>
            <a:endParaRPr lang="en-US"/>
          </a:p>
        </p:txBody>
      </p:sp>
    </p:spTree>
    <p:extLst>
      <p:ext uri="{BB962C8B-B14F-4D97-AF65-F5344CB8AC3E}">
        <p14:creationId xmlns:p14="http://schemas.microsoft.com/office/powerpoint/2010/main" val="3543770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D22E6EEB-3CDA-40B6-BFE1-7B275D64148E}" type="slidenum">
              <a:rPr lang="en-US"/>
              <a:pPr/>
              <a:t>22</a:t>
            </a:fld>
            <a:endParaRPr lang="en-US"/>
          </a:p>
        </p:txBody>
      </p:sp>
    </p:spTree>
    <p:extLst>
      <p:ext uri="{BB962C8B-B14F-4D97-AF65-F5344CB8AC3E}">
        <p14:creationId xmlns:p14="http://schemas.microsoft.com/office/powerpoint/2010/main" val="3229659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pitchFamily="1" charset="0"/>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C5BD5A3C-8773-4DDD-8F7D-01A6B708D5FC}" type="slidenum">
              <a:rPr lang="en-US">
                <a:latin typeface="Times" pitchFamily="1" charset="0"/>
              </a:rPr>
              <a:pPr/>
              <a:t>23</a:t>
            </a:fld>
            <a:endParaRPr lang="en-US">
              <a:latin typeface="Times" pitchFamily="1" charset="0"/>
            </a:endParaRPr>
          </a:p>
        </p:txBody>
      </p:sp>
    </p:spTree>
    <p:extLst>
      <p:ext uri="{BB962C8B-B14F-4D97-AF65-F5344CB8AC3E}">
        <p14:creationId xmlns:p14="http://schemas.microsoft.com/office/powerpoint/2010/main" val="1420777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27A7C934-AE41-4145-BB51-7F1D5BBE69B8}" type="slidenum">
              <a:rPr lang="en-US"/>
              <a:pPr/>
              <a:t>24</a:t>
            </a:fld>
            <a:endParaRPr lang="en-US"/>
          </a:p>
        </p:txBody>
      </p:sp>
    </p:spTree>
    <p:extLst>
      <p:ext uri="{BB962C8B-B14F-4D97-AF65-F5344CB8AC3E}">
        <p14:creationId xmlns:p14="http://schemas.microsoft.com/office/powerpoint/2010/main" val="454108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sym typeface="Wingdings" pitchFamily="2" charset="2"/>
              </a:rPr>
              <a:t>Belvedere- </a:t>
            </a:r>
            <a:r>
              <a:rPr lang="en-US" smtClean="0">
                <a:sym typeface="Wingdings" pitchFamily="2" charset="2"/>
              </a:rPr>
              <a:t>beautiful view of the countryside or sea</a:t>
            </a: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52A5CC9A-0241-4347-9A7C-58DF53F8BE24}" type="slidenum">
              <a:rPr lang="en-US"/>
              <a:pPr/>
              <a:t>25</a:t>
            </a:fld>
            <a:endParaRPr lang="en-US"/>
          </a:p>
        </p:txBody>
      </p:sp>
    </p:spTree>
    <p:extLst>
      <p:ext uri="{BB962C8B-B14F-4D97-AF65-F5344CB8AC3E}">
        <p14:creationId xmlns:p14="http://schemas.microsoft.com/office/powerpoint/2010/main" val="2196627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pitchFamily="1" charset="0"/>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79D72C14-194C-423C-A46B-FB2275613211}" type="slidenum">
              <a:rPr lang="en-US">
                <a:latin typeface="Times" pitchFamily="1" charset="0"/>
              </a:rPr>
              <a:pPr/>
              <a:t>26</a:t>
            </a:fld>
            <a:endParaRPr lang="en-US">
              <a:latin typeface="Times" pitchFamily="1" charset="0"/>
            </a:endParaRPr>
          </a:p>
        </p:txBody>
      </p:sp>
    </p:spTree>
    <p:extLst>
      <p:ext uri="{BB962C8B-B14F-4D97-AF65-F5344CB8AC3E}">
        <p14:creationId xmlns:p14="http://schemas.microsoft.com/office/powerpoint/2010/main" val="1391981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a:lstStyle/>
          <a:p>
            <a:fld id="{C9DB61BB-1854-4152-B012-537D7B64FD78}" type="slidenum">
              <a:rPr lang="en-US"/>
              <a:pPr/>
              <a:t>27</a:t>
            </a:fld>
            <a:endParaRPr lang="en-US"/>
          </a:p>
        </p:txBody>
      </p:sp>
    </p:spTree>
    <p:extLst>
      <p:ext uri="{BB962C8B-B14F-4D97-AF65-F5344CB8AC3E}">
        <p14:creationId xmlns:p14="http://schemas.microsoft.com/office/powerpoint/2010/main" val="3453451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a:lstStyle/>
          <a:p>
            <a:fld id="{B20DFC64-1B3C-4270-9D6E-B9278AC33281}" type="slidenum">
              <a:rPr lang="en-US"/>
              <a:pPr/>
              <a:t>28</a:t>
            </a:fld>
            <a:endParaRPr lang="en-US"/>
          </a:p>
        </p:txBody>
      </p:sp>
    </p:spTree>
    <p:extLst>
      <p:ext uri="{BB962C8B-B14F-4D97-AF65-F5344CB8AC3E}">
        <p14:creationId xmlns:p14="http://schemas.microsoft.com/office/powerpoint/2010/main" val="2458420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pitchFamily="1" charset="0"/>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10449BFB-D267-4F18-B617-60DB41C7E367}" type="slidenum">
              <a:rPr lang="en-US">
                <a:latin typeface="Times" pitchFamily="1" charset="0"/>
              </a:rPr>
              <a:pPr/>
              <a:t>29</a:t>
            </a:fld>
            <a:endParaRPr lang="en-US">
              <a:latin typeface="Times" pitchFamily="1" charset="0"/>
            </a:endParaRPr>
          </a:p>
        </p:txBody>
      </p:sp>
    </p:spTree>
    <p:extLst>
      <p:ext uri="{BB962C8B-B14F-4D97-AF65-F5344CB8AC3E}">
        <p14:creationId xmlns:p14="http://schemas.microsoft.com/office/powerpoint/2010/main" val="3416944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pitchFamily="1" charset="0"/>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84FA288C-D3F5-47BF-B810-A2BAE2BA3AAF}" type="slidenum">
              <a:rPr lang="en-US">
                <a:latin typeface="Times" pitchFamily="1" charset="0"/>
              </a:rPr>
              <a:pPr/>
              <a:t>30</a:t>
            </a:fld>
            <a:endParaRPr lang="en-US">
              <a:latin typeface="Times" pitchFamily="1" charset="0"/>
            </a:endParaRPr>
          </a:p>
        </p:txBody>
      </p:sp>
    </p:spTree>
    <p:extLst>
      <p:ext uri="{BB962C8B-B14F-4D97-AF65-F5344CB8AC3E}">
        <p14:creationId xmlns:p14="http://schemas.microsoft.com/office/powerpoint/2010/main" val="23940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C6FF0E20-1D05-4B96-8342-7058DE1B89F1}" type="slidenum">
              <a:rPr lang="en-US"/>
              <a:pPr/>
              <a:t>2</a:t>
            </a:fld>
            <a:endParaRPr lang="en-US"/>
          </a:p>
        </p:txBody>
      </p:sp>
    </p:spTree>
    <p:extLst>
      <p:ext uri="{BB962C8B-B14F-4D97-AF65-F5344CB8AC3E}">
        <p14:creationId xmlns:p14="http://schemas.microsoft.com/office/powerpoint/2010/main" val="1376543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3C359F-98D5-44C9-966A-8C9CA7087AFE}" type="slidenum">
              <a:rPr lang="en-US" smtClean="0"/>
              <a:pPr/>
              <a:t>31</a:t>
            </a:fld>
            <a:endParaRPr lang="en-US"/>
          </a:p>
        </p:txBody>
      </p:sp>
    </p:spTree>
    <p:extLst>
      <p:ext uri="{BB962C8B-B14F-4D97-AF65-F5344CB8AC3E}">
        <p14:creationId xmlns:p14="http://schemas.microsoft.com/office/powerpoint/2010/main" val="2843620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D38B4B5F-31AA-4FDD-8432-AD0481278BB2}" type="slidenum">
              <a:rPr lang="en-US"/>
              <a:pPr/>
              <a:t>32</a:t>
            </a:fld>
            <a:endParaRPr lang="en-US"/>
          </a:p>
        </p:txBody>
      </p:sp>
    </p:spTree>
    <p:extLst>
      <p:ext uri="{BB962C8B-B14F-4D97-AF65-F5344CB8AC3E}">
        <p14:creationId xmlns:p14="http://schemas.microsoft.com/office/powerpoint/2010/main" val="755820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F7E0AE9B-49E5-4AA3-A175-859BF48D40D4}" type="slidenum">
              <a:rPr lang="en-US"/>
              <a:pPr/>
              <a:t>33</a:t>
            </a:fld>
            <a:endParaRPr lang="en-US"/>
          </a:p>
        </p:txBody>
      </p:sp>
    </p:spTree>
    <p:extLst>
      <p:ext uri="{BB962C8B-B14F-4D97-AF65-F5344CB8AC3E}">
        <p14:creationId xmlns:p14="http://schemas.microsoft.com/office/powerpoint/2010/main" val="417419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EFCE39D9-0C8C-4223-A3D1-E7EC247524D2}" type="slidenum">
              <a:rPr lang="en-US"/>
              <a:pPr/>
              <a:t>3</a:t>
            </a:fld>
            <a:endParaRPr lang="en-US"/>
          </a:p>
        </p:txBody>
      </p:sp>
    </p:spTree>
    <p:extLst>
      <p:ext uri="{BB962C8B-B14F-4D97-AF65-F5344CB8AC3E}">
        <p14:creationId xmlns:p14="http://schemas.microsoft.com/office/powerpoint/2010/main" val="3007522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3C359F-98D5-44C9-966A-8C9CA7087AFE}" type="slidenum">
              <a:rPr lang="en-US" smtClean="0"/>
              <a:pPr/>
              <a:t>4</a:t>
            </a:fld>
            <a:endParaRPr lang="en-US"/>
          </a:p>
        </p:txBody>
      </p:sp>
    </p:spTree>
    <p:extLst>
      <p:ext uri="{BB962C8B-B14F-4D97-AF65-F5344CB8AC3E}">
        <p14:creationId xmlns:p14="http://schemas.microsoft.com/office/powerpoint/2010/main" val="255782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24EEB207-1FEA-4DA2-B87F-C763FF574E88}" type="slidenum">
              <a:rPr lang="en-US"/>
              <a:pPr/>
              <a:t>5</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2354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1A7617B-CC05-441D-9256-516E3825C2A1}" type="slidenum">
              <a:rPr lang="en-US"/>
              <a:pPr/>
              <a:t>6</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8185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Brunelleschi’s Innovations are highlighted in red. These are the characteristics that students need to identify in the activity. </a:t>
            </a:r>
          </a:p>
        </p:txBody>
      </p:sp>
      <p:sp>
        <p:nvSpPr>
          <p:cNvPr id="35844" name="Slide Number Placeholder 3"/>
          <p:cNvSpPr>
            <a:spLocks noGrp="1"/>
          </p:cNvSpPr>
          <p:nvPr>
            <p:ph type="sldNum" sz="quarter" idx="5"/>
          </p:nvPr>
        </p:nvSpPr>
        <p:spPr bwMode="auto">
          <a:noFill/>
          <a:ln>
            <a:miter lim="800000"/>
            <a:headEnd/>
            <a:tailEnd/>
          </a:ln>
        </p:spPr>
        <p:txBody>
          <a:bodyPr/>
          <a:lstStyle/>
          <a:p>
            <a:fld id="{C150C9B2-CC2A-44C9-B15E-F03F9C46A23B}" type="slidenum">
              <a:rPr lang="en-US"/>
              <a:pPr/>
              <a:t>7</a:t>
            </a:fld>
            <a:endParaRPr lang="en-US"/>
          </a:p>
        </p:txBody>
      </p:sp>
    </p:spTree>
    <p:extLst>
      <p:ext uri="{BB962C8B-B14F-4D97-AF65-F5344CB8AC3E}">
        <p14:creationId xmlns:p14="http://schemas.microsoft.com/office/powerpoint/2010/main" val="211444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6868" name="Slide Number Placeholder 3"/>
          <p:cNvSpPr>
            <a:spLocks noGrp="1"/>
          </p:cNvSpPr>
          <p:nvPr>
            <p:ph type="sldNum" sz="quarter" idx="5"/>
          </p:nvPr>
        </p:nvSpPr>
        <p:spPr bwMode="auto">
          <a:noFill/>
          <a:ln>
            <a:miter lim="800000"/>
            <a:headEnd/>
            <a:tailEnd/>
          </a:ln>
        </p:spPr>
        <p:txBody>
          <a:bodyPr/>
          <a:lstStyle/>
          <a:p>
            <a:fld id="{6600479E-4685-4110-888F-0343FF6D4146}" type="slidenum">
              <a:rPr lang="en-US"/>
              <a:pPr/>
              <a:t>13</a:t>
            </a:fld>
            <a:endParaRPr lang="en-US"/>
          </a:p>
        </p:txBody>
      </p:sp>
    </p:spTree>
    <p:extLst>
      <p:ext uri="{BB962C8B-B14F-4D97-AF65-F5344CB8AC3E}">
        <p14:creationId xmlns:p14="http://schemas.microsoft.com/office/powerpoint/2010/main" val="140799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55010A08-1471-4732-ACEB-00BAA7DF72C3}" type="slidenum">
              <a:rPr lang="en-US"/>
              <a:pPr/>
              <a:t>20</a:t>
            </a:fld>
            <a:endParaRPr lang="en-US"/>
          </a:p>
        </p:txBody>
      </p:sp>
    </p:spTree>
    <p:extLst>
      <p:ext uri="{BB962C8B-B14F-4D97-AF65-F5344CB8AC3E}">
        <p14:creationId xmlns:p14="http://schemas.microsoft.com/office/powerpoint/2010/main" val="292454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BF90864-6688-47E6-84D4-4DAC15A547D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80C7A7F-26F9-4A60-ABEE-DAC926FBF8E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C90249F-D5F9-44A9-AEC8-C5D5AA57A26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404CF31-67C6-41A0-B784-43238C5CF39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946F5A5-14E9-4106-87C4-7E32A2EAE14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DAF8AD-73A4-4A92-9B43-D52D1D41A4E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7DD44CE-7BF5-4A76-85C1-EED3F7A55D3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410B332-FA23-4A94-B128-E940C3C5CE2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8F7CB5A-61F7-4595-B6A6-149FC996F06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A0C4FA0-8E6C-4120-94E9-970750F015E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5580A1C-5339-4DE3-88D1-EA777133EB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F8B3AED-F787-4EDD-8D68-11438ED6EC0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D0F8C4-D592-48E4-B365-7951C6CCDF4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pbs.org/wgbh/nova/ancient/great-cathedral-mystery.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www.youtube.com/watch?v=a8HpZo89LiA" TargetMode="Externa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hyperlink" Target="http://www.italyguides.it/us/florence/the_dome_of_brunelleschi.htm"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u="sng" smtClean="0"/>
              <a:t>Renaissance Architecture</a:t>
            </a:r>
            <a:r>
              <a:rPr lang="en-US" smtClean="0"/>
              <a:t/>
            </a:r>
            <a:br>
              <a:rPr lang="en-US" smtClean="0"/>
            </a:br>
            <a:r>
              <a:rPr lang="en-US" sz="1400" b="1" smtClean="0"/>
              <a:t>COPY THIS INFORMATION IN YOUR NOTES!!!!!!!!!!!!!!</a:t>
            </a:r>
            <a:r>
              <a:rPr lang="en-US" sz="1400" smtClean="0"/>
              <a:t> </a:t>
            </a:r>
            <a:endParaRPr lang="en-US" smtClean="0"/>
          </a:p>
        </p:txBody>
      </p:sp>
      <p:sp>
        <p:nvSpPr>
          <p:cNvPr id="4099" name="Rectangle 3"/>
          <p:cNvSpPr>
            <a:spLocks noGrp="1" noChangeArrowheads="1"/>
          </p:cNvSpPr>
          <p:nvPr>
            <p:ph type="body" idx="1"/>
          </p:nvPr>
        </p:nvSpPr>
        <p:spPr/>
        <p:txBody>
          <a:bodyPr/>
          <a:lstStyle/>
          <a:p>
            <a:pPr eaLnBrk="1" hangingPunct="1">
              <a:lnSpc>
                <a:spcPct val="80000"/>
              </a:lnSpc>
            </a:pPr>
            <a:r>
              <a:rPr lang="en-US" sz="2400" b="1" dirty="0" smtClean="0"/>
              <a:t>WHEN: </a:t>
            </a:r>
            <a:r>
              <a:rPr lang="en-US" sz="2400" u="sng" dirty="0" smtClean="0"/>
              <a:t>1420-1600</a:t>
            </a:r>
            <a:endParaRPr lang="en-US" sz="2400" b="1" u="sng" dirty="0" smtClean="0"/>
          </a:p>
          <a:p>
            <a:pPr eaLnBrk="1" hangingPunct="1">
              <a:lnSpc>
                <a:spcPct val="80000"/>
              </a:lnSpc>
            </a:pPr>
            <a:r>
              <a:rPr lang="en-US" sz="2400" b="1" dirty="0" smtClean="0"/>
              <a:t>WHERE: </a:t>
            </a:r>
            <a:r>
              <a:rPr lang="en-US" sz="2400" u="sng" dirty="0" smtClean="0"/>
              <a:t>Florence, Rome, Venice, western Europe</a:t>
            </a:r>
            <a:endParaRPr lang="en-US" sz="2400" b="1" u="sng" dirty="0" smtClean="0"/>
          </a:p>
          <a:p>
            <a:pPr eaLnBrk="1" hangingPunct="1">
              <a:lnSpc>
                <a:spcPct val="80000"/>
              </a:lnSpc>
            </a:pPr>
            <a:r>
              <a:rPr lang="en-US" sz="2400" b="1" dirty="0" smtClean="0"/>
              <a:t>BIG NAMES: </a:t>
            </a:r>
            <a:r>
              <a:rPr lang="en-US" sz="2400" b="1" u="sng" dirty="0" smtClean="0"/>
              <a:t>Brunelleschi</a:t>
            </a:r>
            <a:r>
              <a:rPr lang="en-US" sz="2400" dirty="0" smtClean="0"/>
              <a:t>, </a:t>
            </a:r>
            <a:r>
              <a:rPr lang="en-US" sz="2400" dirty="0" err="1" smtClean="0"/>
              <a:t>Alberti</a:t>
            </a:r>
            <a:r>
              <a:rPr lang="en-US" sz="2400" dirty="0" smtClean="0"/>
              <a:t>, Bramante, </a:t>
            </a:r>
            <a:r>
              <a:rPr lang="en-US" sz="2400" i="1" dirty="0" smtClean="0"/>
              <a:t>Raphael</a:t>
            </a:r>
            <a:r>
              <a:rPr lang="en-US" sz="2400" dirty="0" smtClean="0"/>
              <a:t>, </a:t>
            </a:r>
            <a:r>
              <a:rPr lang="en-US" sz="2400" i="1" dirty="0" smtClean="0"/>
              <a:t>Michelangelo, </a:t>
            </a:r>
            <a:r>
              <a:rPr lang="en-US" sz="2400" dirty="0" smtClean="0"/>
              <a:t>Romano, </a:t>
            </a:r>
            <a:r>
              <a:rPr lang="en-US" sz="2400" b="1" u="sng" dirty="0" smtClean="0"/>
              <a:t>Palladio</a:t>
            </a:r>
            <a:r>
              <a:rPr lang="en-US" sz="2400" dirty="0" smtClean="0"/>
              <a:t>, Jones</a:t>
            </a:r>
            <a:endParaRPr lang="en-US" sz="2400" b="1" dirty="0" smtClean="0"/>
          </a:p>
          <a:p>
            <a:pPr eaLnBrk="1" hangingPunct="1">
              <a:lnSpc>
                <a:spcPct val="80000"/>
              </a:lnSpc>
            </a:pPr>
            <a:r>
              <a:rPr lang="en-US" sz="2400" b="1" dirty="0" smtClean="0"/>
              <a:t>INSPIRATION:</a:t>
            </a:r>
            <a:r>
              <a:rPr lang="en-US" sz="2400" dirty="0" smtClean="0"/>
              <a:t> </a:t>
            </a:r>
            <a:r>
              <a:rPr lang="en-US" sz="2400" u="sng" dirty="0" smtClean="0"/>
              <a:t>Roman Antiquity</a:t>
            </a:r>
            <a:endParaRPr lang="en-US" sz="2400" b="1" u="sng" dirty="0" smtClean="0"/>
          </a:p>
          <a:p>
            <a:pPr eaLnBrk="1" hangingPunct="1">
              <a:lnSpc>
                <a:spcPct val="80000"/>
              </a:lnSpc>
            </a:pPr>
            <a:r>
              <a:rPr lang="en-US" sz="2400" b="1" dirty="0" smtClean="0"/>
              <a:t>MOOD:</a:t>
            </a:r>
            <a:r>
              <a:rPr lang="en-US" sz="2400" dirty="0" smtClean="0"/>
              <a:t> Calm, </a:t>
            </a:r>
            <a:r>
              <a:rPr lang="en-US" sz="2400" u="sng" dirty="0" smtClean="0"/>
              <a:t>Harmony, Equilibrium </a:t>
            </a:r>
            <a:endParaRPr lang="en-US" sz="2400" b="1" u="sng" dirty="0" smtClean="0"/>
          </a:p>
          <a:p>
            <a:pPr eaLnBrk="1" hangingPunct="1">
              <a:lnSpc>
                <a:spcPct val="80000"/>
              </a:lnSpc>
            </a:pPr>
            <a:r>
              <a:rPr lang="en-US" sz="2400" b="1" dirty="0" smtClean="0"/>
              <a:t>TRAITS:</a:t>
            </a:r>
            <a:r>
              <a:rPr lang="en-US" sz="2400" dirty="0" smtClean="0"/>
              <a:t> </a:t>
            </a:r>
            <a:r>
              <a:rPr lang="en-US" sz="2400" u="sng" dirty="0" smtClean="0"/>
              <a:t>Round arch, columns, barrel vaults</a:t>
            </a:r>
            <a:endParaRPr lang="en-US" sz="2400" b="1" u="sng" dirty="0" smtClean="0"/>
          </a:p>
          <a:p>
            <a:pPr eaLnBrk="1" hangingPunct="1">
              <a:lnSpc>
                <a:spcPct val="80000"/>
              </a:lnSpc>
            </a:pPr>
            <a:r>
              <a:rPr lang="en-US" sz="2400" b="1" dirty="0" smtClean="0"/>
              <a:t>PREFERRED PLAN: </a:t>
            </a:r>
            <a:r>
              <a:rPr lang="en-US" sz="2400" u="sng" dirty="0" smtClean="0"/>
              <a:t>Portico with columns supporting the pediment, rotunda covered by dome</a:t>
            </a:r>
            <a:endParaRPr lang="en-US" sz="2400" b="1" u="sng" dirty="0" smtClean="0"/>
          </a:p>
          <a:p>
            <a:pPr eaLnBrk="1" hangingPunct="1">
              <a:lnSpc>
                <a:spcPct val="80000"/>
              </a:lnSpc>
            </a:pPr>
            <a:r>
              <a:rPr lang="en-US" sz="2400" b="1" dirty="0" smtClean="0"/>
              <a:t>ESSENTIAL ATTRIBUTES: </a:t>
            </a:r>
            <a:r>
              <a:rPr lang="en-US" sz="2400" u="sng" dirty="0" smtClean="0"/>
              <a:t>Regularity, symmetry, proportion</a:t>
            </a:r>
            <a:endParaRPr lang="en-US" sz="2400" b="1" u="sng" dirty="0" smtClean="0"/>
          </a:p>
          <a:p>
            <a:pPr eaLnBrk="1" hangingPunct="1">
              <a:lnSpc>
                <a:spcPct val="80000"/>
              </a:lnSpc>
            </a:pPr>
            <a:r>
              <a:rPr lang="en-US" sz="2400" b="1" dirty="0" smtClean="0"/>
              <a:t>BUILDING TYPES: </a:t>
            </a:r>
            <a:r>
              <a:rPr lang="en-US" sz="2400" u="sng" dirty="0" smtClean="0"/>
              <a:t>Churches, urban palaces, chateaux, country villas, public squares</a:t>
            </a:r>
            <a:endParaRPr lang="en-US" sz="2400" b="1"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cbroderick\Desktop\My Pictures\12-08-2008 04;14;43PM.jpg"/>
          <p:cNvPicPr>
            <a:picLocks noChangeAspect="1" noChangeArrowheads="1"/>
          </p:cNvPicPr>
          <p:nvPr/>
        </p:nvPicPr>
        <p:blipFill rotWithShape="1">
          <a:blip r:embed="rId2">
            <a:extLst>
              <a:ext uri="{28A0092B-C50C-407E-A947-70E740481C1C}">
                <a14:useLocalDpi xmlns:a14="http://schemas.microsoft.com/office/drawing/2010/main" val="0"/>
              </a:ext>
            </a:extLst>
          </a:blip>
          <a:srcRect l="10790" t="8638" r="10430" b="25321"/>
          <a:stretch/>
        </p:blipFill>
        <p:spPr bwMode="auto">
          <a:xfrm>
            <a:off x="4299857" y="1034143"/>
            <a:ext cx="4890046"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101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sfuitaliadesign.com/wp-content/uploads/2010/11/brunelleschi_dome_Page_10-555x416.jpg"/>
          <p:cNvPicPr>
            <a:picLocks noChangeAspect="1" noChangeArrowheads="1"/>
          </p:cNvPicPr>
          <p:nvPr/>
        </p:nvPicPr>
        <p:blipFill rotWithShape="1">
          <a:blip r:embed="rId2">
            <a:extLst>
              <a:ext uri="{28A0092B-C50C-407E-A947-70E740481C1C}">
                <a14:useLocalDpi xmlns:a14="http://schemas.microsoft.com/office/drawing/2010/main" val="0"/>
              </a:ext>
            </a:extLst>
          </a:blip>
          <a:srcRect t="19231" b="8791"/>
          <a:stretch/>
        </p:blipFill>
        <p:spPr bwMode="auto">
          <a:xfrm>
            <a:off x="93817" y="1981201"/>
            <a:ext cx="9039298"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971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antipixel.com/blog/archives/images/nelli_santaMariaDra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5359"/>
            <a:ext cx="8763000" cy="674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862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5257800"/>
            <a:ext cx="3657600" cy="1371600"/>
          </a:xfrm>
        </p:spPr>
        <p:txBody>
          <a:bodyPr/>
          <a:lstStyle/>
          <a:p>
            <a:r>
              <a:rPr lang="en-US" sz="3200" dirty="0" smtClean="0"/>
              <a:t>Giotto’s Tower</a:t>
            </a:r>
            <a:br>
              <a:rPr lang="en-US" sz="3200" dirty="0" smtClean="0"/>
            </a:br>
            <a:r>
              <a:rPr lang="en-US" sz="1800" dirty="0" smtClean="0"/>
              <a:t>This is where the video begins!</a:t>
            </a:r>
            <a:endParaRPr lang="en-US" sz="3200" dirty="0" smtClean="0"/>
          </a:p>
        </p:txBody>
      </p:sp>
      <p:pic>
        <p:nvPicPr>
          <p:cNvPr id="11267" name="Content Placeholder 3" descr="DSCF3553.JPG"/>
          <p:cNvPicPr>
            <a:picLocks noGrp="1" noChangeAspect="1"/>
          </p:cNvPicPr>
          <p:nvPr>
            <p:ph idx="1"/>
          </p:nvPr>
        </p:nvPicPr>
        <p:blipFill>
          <a:blip r:embed="rId3"/>
          <a:srcRect/>
          <a:stretch>
            <a:fillRect/>
          </a:stretch>
        </p:blipFill>
        <p:spPr>
          <a:xfrm>
            <a:off x="381000" y="2743200"/>
            <a:ext cx="3276600" cy="2438400"/>
          </a:xfrm>
        </p:spPr>
      </p:pic>
      <p:pic>
        <p:nvPicPr>
          <p:cNvPr id="11268" name="Picture 4" descr="DSCF3552.JPG"/>
          <p:cNvPicPr>
            <a:picLocks noChangeAspect="1"/>
          </p:cNvPicPr>
          <p:nvPr/>
        </p:nvPicPr>
        <p:blipFill>
          <a:blip r:embed="rId4"/>
          <a:srcRect/>
          <a:stretch>
            <a:fillRect/>
          </a:stretch>
        </p:blipFill>
        <p:spPr bwMode="auto">
          <a:xfrm>
            <a:off x="381000" y="152400"/>
            <a:ext cx="3276600" cy="2438400"/>
          </a:xfrm>
          <a:prstGeom prst="rect">
            <a:avLst/>
          </a:prstGeom>
          <a:noFill/>
          <a:ln w="9525">
            <a:noFill/>
            <a:miter lim="800000"/>
            <a:headEnd/>
            <a:tailEnd/>
          </a:ln>
        </p:spPr>
      </p:pic>
      <p:pic>
        <p:nvPicPr>
          <p:cNvPr id="11270" name="Picture 6" descr="http://i1.trekearth.com/photos/37257/giotto.jpg"/>
          <p:cNvPicPr>
            <a:picLocks noChangeAspect="1" noChangeArrowheads="1"/>
          </p:cNvPicPr>
          <p:nvPr/>
        </p:nvPicPr>
        <p:blipFill>
          <a:blip r:embed="rId5"/>
          <a:srcRect/>
          <a:stretch>
            <a:fillRect/>
          </a:stretch>
        </p:blipFill>
        <p:spPr bwMode="auto">
          <a:xfrm>
            <a:off x="4010943" y="152400"/>
            <a:ext cx="5133057" cy="68484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Timeless Graffiti</a:t>
            </a:r>
            <a:endParaRPr lang="en-US" dirty="0"/>
          </a:p>
        </p:txBody>
      </p:sp>
      <p:pic>
        <p:nvPicPr>
          <p:cNvPr id="1027" name="Picture 3" descr="C:\Users\cbroderick\Desktop\Florence Pictures\DSCF3485.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764" t="25736" r="28566" b="35541"/>
          <a:stretch/>
        </p:blipFill>
        <p:spPr bwMode="auto">
          <a:xfrm>
            <a:off x="533400" y="1091870"/>
            <a:ext cx="8273143" cy="576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595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 Sub Lesson</a:t>
            </a:r>
            <a:endParaRPr lang="en-US" dirty="0"/>
          </a:p>
        </p:txBody>
      </p:sp>
      <p:sp>
        <p:nvSpPr>
          <p:cNvPr id="3" name="Content Placeholder 2"/>
          <p:cNvSpPr>
            <a:spLocks noGrp="1"/>
          </p:cNvSpPr>
          <p:nvPr>
            <p:ph idx="1"/>
          </p:nvPr>
        </p:nvSpPr>
        <p:spPr/>
        <p:txBody>
          <a:bodyPr/>
          <a:lstStyle/>
          <a:p>
            <a:r>
              <a:rPr lang="en-US" dirty="0" smtClean="0"/>
              <a:t>To Get:</a:t>
            </a:r>
          </a:p>
          <a:p>
            <a:pPr lvl="1"/>
            <a:r>
              <a:rPr lang="en-US" dirty="0" smtClean="0"/>
              <a:t>Notebook pages 13 and 14 </a:t>
            </a:r>
            <a:r>
              <a:rPr lang="en-US" sz="2000" dirty="0" smtClean="0"/>
              <a:t>(Arch Viewing Guide)</a:t>
            </a:r>
          </a:p>
          <a:p>
            <a:pPr lvl="1"/>
            <a:r>
              <a:rPr lang="en-US" dirty="0" smtClean="0"/>
              <a:t>Historical Context Handout </a:t>
            </a:r>
            <a:r>
              <a:rPr lang="en-US" sz="2000" dirty="0" smtClean="0"/>
              <a:t>(front table)</a:t>
            </a:r>
            <a:endParaRPr lang="en-US" sz="2000" dirty="0"/>
          </a:p>
          <a:p>
            <a:endParaRPr lang="en-US" dirty="0" smtClean="0"/>
          </a:p>
          <a:p>
            <a:r>
              <a:rPr lang="en-US" dirty="0" smtClean="0"/>
              <a:t>To Do:</a:t>
            </a:r>
          </a:p>
          <a:p>
            <a:pPr lvl="1"/>
            <a:r>
              <a:rPr lang="en-US" dirty="0" smtClean="0"/>
              <a:t>Opener: Historical Context – 40 points!</a:t>
            </a:r>
          </a:p>
          <a:p>
            <a:pPr lvl="1"/>
            <a:r>
              <a:rPr lang="en-US" dirty="0" smtClean="0"/>
              <a:t>Il </a:t>
            </a:r>
            <a:r>
              <a:rPr lang="en-US" dirty="0" err="1" smtClean="0"/>
              <a:t>Duomo</a:t>
            </a:r>
            <a:r>
              <a:rPr lang="en-US" dirty="0" smtClean="0"/>
              <a:t> Video and Architecture Viewing Guide </a:t>
            </a:r>
            <a:r>
              <a:rPr lang="en-US" sz="2000" dirty="0" smtClean="0"/>
              <a:t>(Use as your January Culture Project!)</a:t>
            </a:r>
          </a:p>
        </p:txBody>
      </p:sp>
    </p:spTree>
    <p:extLst>
      <p:ext uri="{BB962C8B-B14F-4D97-AF65-F5344CB8AC3E}">
        <p14:creationId xmlns:p14="http://schemas.microsoft.com/office/powerpoint/2010/main" val="189209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86"/>
            <a:ext cx="9144000" cy="1981199"/>
          </a:xfrm>
        </p:spPr>
        <p:txBody>
          <a:bodyPr/>
          <a:lstStyle/>
          <a:p>
            <a:pPr marL="0" indent="0">
              <a:buNone/>
            </a:pPr>
            <a:r>
              <a:rPr lang="en-US" sz="2400" b="1" u="sng" dirty="0" smtClean="0"/>
              <a:t>Historical Context Opener – 40 points!</a:t>
            </a:r>
          </a:p>
          <a:p>
            <a:pPr marL="0" indent="0">
              <a:buNone/>
            </a:pPr>
            <a:r>
              <a:rPr lang="en-US" sz="1600" dirty="0" smtClean="0"/>
              <a:t>Using the 6 characteristics of Renaissance Art determine the historical context of the image.  In the middle of your work sheet create a thesis statement that explains WHY you believe this to be a piece of Renaissance Art. Turn in after 15 minutes; PUT YOUR NAME ON IT! Fill all parts of the paper to receive credit!</a:t>
            </a:r>
            <a:endParaRPr lang="en-US" sz="1600" dirty="0"/>
          </a:p>
        </p:txBody>
      </p:sp>
      <p:pic>
        <p:nvPicPr>
          <p:cNvPr id="1026" name="Picture 2" descr="http://itsallaboutculture.com/wp-content/uploads/2014/03/21-2013104044111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1236859"/>
            <a:ext cx="5867400" cy="56211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6808" y="2590800"/>
            <a:ext cx="3190678" cy="3170099"/>
          </a:xfrm>
          <a:prstGeom prst="rect">
            <a:avLst/>
          </a:prstGeom>
          <a:noFill/>
        </p:spPr>
        <p:txBody>
          <a:bodyPr wrap="square" rtlCol="0">
            <a:spAutoFit/>
          </a:bodyPr>
          <a:lstStyle/>
          <a:p>
            <a:r>
              <a:rPr lang="en-US" sz="2000" b="1" dirty="0"/>
              <a:t>The Moneylender and his </a:t>
            </a:r>
            <a:r>
              <a:rPr lang="en-US" sz="2000" b="1" dirty="0" smtClean="0"/>
              <a:t>Wife</a:t>
            </a:r>
          </a:p>
          <a:p>
            <a:endParaRPr lang="en-US" sz="2000" b="1" dirty="0" smtClean="0"/>
          </a:p>
          <a:p>
            <a:r>
              <a:rPr lang="en-US" sz="2000" dirty="0" smtClean="0"/>
              <a:t>Quentin </a:t>
            </a:r>
            <a:r>
              <a:rPr lang="en-US" sz="2000" dirty="0" err="1" smtClean="0"/>
              <a:t>Massys</a:t>
            </a:r>
            <a:endParaRPr lang="en-US" sz="2000" b="1" dirty="0" smtClean="0"/>
          </a:p>
          <a:p>
            <a:endParaRPr lang="en-US" sz="2000" b="1" dirty="0"/>
          </a:p>
          <a:p>
            <a:r>
              <a:rPr lang="en-US" sz="2000" dirty="0"/>
              <a:t>1514</a:t>
            </a:r>
            <a:br>
              <a:rPr lang="en-US" sz="2000" dirty="0"/>
            </a:br>
            <a:endParaRPr lang="en-US" sz="2000" dirty="0" smtClean="0"/>
          </a:p>
          <a:p>
            <a:r>
              <a:rPr lang="en-US" sz="2000" dirty="0" smtClean="0"/>
              <a:t>Oil </a:t>
            </a:r>
            <a:r>
              <a:rPr lang="en-US" sz="2000" dirty="0"/>
              <a:t>on panel, 71 x 68 cm</a:t>
            </a:r>
            <a:br>
              <a:rPr lang="en-US" sz="2000" dirty="0"/>
            </a:br>
            <a:endParaRPr lang="en-US" sz="2000" dirty="0" smtClean="0"/>
          </a:p>
          <a:p>
            <a:r>
              <a:rPr lang="en-US" sz="2000" dirty="0" err="1" smtClean="0"/>
              <a:t>Musée</a:t>
            </a:r>
            <a:r>
              <a:rPr lang="en-US" sz="2000" dirty="0" smtClean="0"/>
              <a:t> </a:t>
            </a:r>
            <a:r>
              <a:rPr lang="en-US" sz="2000" dirty="0"/>
              <a:t>du Louvre, Paris</a:t>
            </a:r>
          </a:p>
        </p:txBody>
      </p:sp>
    </p:spTree>
    <p:extLst>
      <p:ext uri="{BB962C8B-B14F-4D97-AF65-F5344CB8AC3E}">
        <p14:creationId xmlns:p14="http://schemas.microsoft.com/office/powerpoint/2010/main" val="2291921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1143000"/>
          </a:xfrm>
        </p:spPr>
        <p:txBody>
          <a:bodyPr/>
          <a:lstStyle/>
          <a:p>
            <a:r>
              <a:rPr lang="en-US" dirty="0" smtClean="0"/>
              <a:t>Architecture Viewing Guide</a:t>
            </a:r>
            <a:endParaRPr lang="en-US" dirty="0"/>
          </a:p>
        </p:txBody>
      </p:sp>
      <p:sp>
        <p:nvSpPr>
          <p:cNvPr id="3" name="Content Placeholder 2"/>
          <p:cNvSpPr>
            <a:spLocks noGrp="1"/>
          </p:cNvSpPr>
          <p:nvPr>
            <p:ph idx="1"/>
          </p:nvPr>
        </p:nvSpPr>
        <p:spPr>
          <a:xfrm>
            <a:off x="0" y="1295400"/>
            <a:ext cx="8839200" cy="4525963"/>
          </a:xfrm>
        </p:spPr>
        <p:txBody>
          <a:bodyPr/>
          <a:lstStyle/>
          <a:p>
            <a:r>
              <a:rPr lang="en-US" sz="2000" b="1" dirty="0"/>
              <a:t>Title: </a:t>
            </a:r>
            <a:r>
              <a:rPr lang="it-IT" sz="2000" b="1" dirty="0"/>
              <a:t>Basilica di Santa Maria del </a:t>
            </a:r>
            <a:r>
              <a:rPr lang="it-IT" sz="2000" b="1" dirty="0" smtClean="0"/>
              <a:t>Fiore – Il Duomo (the dome)</a:t>
            </a:r>
          </a:p>
          <a:p>
            <a:r>
              <a:rPr lang="en-US" sz="2000" b="1" dirty="0" smtClean="0"/>
              <a:t>Architect</a:t>
            </a:r>
            <a:r>
              <a:rPr lang="en-US" sz="2000" b="1" dirty="0"/>
              <a:t>: </a:t>
            </a:r>
            <a:r>
              <a:rPr lang="en-US" sz="2000" b="1" dirty="0" err="1" smtClean="0"/>
              <a:t>Filippo</a:t>
            </a:r>
            <a:r>
              <a:rPr lang="en-US" sz="2000" b="1" dirty="0" smtClean="0"/>
              <a:t> Brunelleschi</a:t>
            </a:r>
          </a:p>
          <a:p>
            <a:r>
              <a:rPr lang="en-US" sz="2000" b="1" dirty="0" smtClean="0"/>
              <a:t>Date </a:t>
            </a:r>
            <a:r>
              <a:rPr lang="en-US" sz="2000" b="1" dirty="0"/>
              <a:t>of Construction: </a:t>
            </a:r>
            <a:endParaRPr lang="en-US" sz="2000" b="1" dirty="0" smtClean="0"/>
          </a:p>
          <a:p>
            <a:r>
              <a:rPr lang="en-US" sz="2000" b="1" dirty="0" smtClean="0"/>
              <a:t>Location</a:t>
            </a:r>
            <a:r>
              <a:rPr lang="en-US" sz="2000" b="1" dirty="0"/>
              <a:t>: </a:t>
            </a:r>
            <a:r>
              <a:rPr lang="en-US" sz="2000" b="1" dirty="0" smtClean="0"/>
              <a:t>Florence, Italy</a:t>
            </a:r>
          </a:p>
          <a:p>
            <a:r>
              <a:rPr lang="en-US" sz="2000" b="1" dirty="0" smtClean="0"/>
              <a:t>Style</a:t>
            </a:r>
            <a:r>
              <a:rPr lang="en-US" sz="2000" b="1" dirty="0"/>
              <a:t>: </a:t>
            </a:r>
            <a:r>
              <a:rPr lang="en-US" sz="2000" b="1" dirty="0" smtClean="0"/>
              <a:t>Renaissance</a:t>
            </a:r>
          </a:p>
          <a:p>
            <a:r>
              <a:rPr lang="en-US" sz="2000" b="1" dirty="0" smtClean="0"/>
              <a:t>Materials</a:t>
            </a:r>
            <a:r>
              <a:rPr lang="en-US" sz="2000" b="1" dirty="0"/>
              <a:t>: </a:t>
            </a:r>
            <a:r>
              <a:rPr lang="en-US" sz="2000" b="1" dirty="0" smtClean="0"/>
              <a:t>Brick, Stone, Marble, Mortar</a:t>
            </a:r>
          </a:p>
          <a:p>
            <a:r>
              <a:rPr lang="en-US" sz="2000" b="1" dirty="0" smtClean="0"/>
              <a:t>Function: Catholic Cathedral </a:t>
            </a:r>
          </a:p>
          <a:p>
            <a:endParaRPr lang="en-US" sz="2000" b="1" dirty="0" smtClean="0"/>
          </a:p>
          <a:p>
            <a:r>
              <a:rPr lang="en-US" sz="2000" b="1" dirty="0"/>
              <a:t>Video Link: </a:t>
            </a:r>
            <a:r>
              <a:rPr lang="en-US" sz="1600" b="1" dirty="0">
                <a:hlinkClick r:id="rId2"/>
              </a:rPr>
              <a:t>http://</a:t>
            </a:r>
            <a:r>
              <a:rPr lang="en-US" sz="1600" b="1" dirty="0" smtClean="0">
                <a:hlinkClick r:id="rId2"/>
              </a:rPr>
              <a:t>www.pbs.org/wgbh/nova/ancient/great-cathedral-mystery.html</a:t>
            </a:r>
            <a:r>
              <a:rPr lang="en-US" sz="1600" b="1" dirty="0" smtClean="0"/>
              <a:t> </a:t>
            </a:r>
          </a:p>
          <a:p>
            <a:pPr lvl="1"/>
            <a:r>
              <a:rPr lang="en-US" sz="1200" b="1" smtClean="0"/>
              <a:t>53:00 minutes</a:t>
            </a:r>
            <a:endParaRPr lang="en-US" sz="1200" b="1" dirty="0"/>
          </a:p>
          <a:p>
            <a:r>
              <a:rPr lang="en-US" sz="2000" b="1" u="sng" dirty="0" smtClean="0"/>
              <a:t>Turn in at the end of class to receive credit for your January Culture Project</a:t>
            </a:r>
          </a:p>
          <a:p>
            <a:endParaRPr lang="en-US" sz="2000" b="1" u="sng" dirty="0" smtClean="0"/>
          </a:p>
          <a:p>
            <a:r>
              <a:rPr lang="en-US" sz="2000" b="1" u="sng" dirty="0" smtClean="0"/>
              <a:t>You must IDE, (Identify, Describe, and Explain) for each element and principle as well as complete the questions on the reverse side.</a:t>
            </a:r>
            <a:endParaRPr lang="en-US" sz="2000" u="sng" dirty="0"/>
          </a:p>
        </p:txBody>
      </p:sp>
    </p:spTree>
    <p:extLst>
      <p:ext uri="{BB962C8B-B14F-4D97-AF65-F5344CB8AC3E}">
        <p14:creationId xmlns:p14="http://schemas.microsoft.com/office/powerpoint/2010/main" val="3756939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37477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To Get:</a:t>
            </a:r>
          </a:p>
          <a:p>
            <a:pPr lvl="1"/>
            <a:r>
              <a:rPr lang="en-US" dirty="0" smtClean="0"/>
              <a:t>Notebook pages 64, 65, 13, and 14 (Arch Viewing Guide</a:t>
            </a:r>
          </a:p>
          <a:p>
            <a:pPr lvl="1"/>
            <a:r>
              <a:rPr lang="en-US" dirty="0" smtClean="0"/>
              <a:t>Annotated Arch book on the front shelf</a:t>
            </a:r>
          </a:p>
          <a:p>
            <a:r>
              <a:rPr lang="en-US" dirty="0" smtClean="0"/>
              <a:t>To Do:</a:t>
            </a:r>
          </a:p>
          <a:p>
            <a:pPr lvl="1"/>
            <a:r>
              <a:rPr lang="en-US" dirty="0" smtClean="0"/>
              <a:t>Opener: Palladio Reading Questions (Pg. 65)</a:t>
            </a:r>
          </a:p>
          <a:p>
            <a:pPr lvl="1"/>
            <a:r>
              <a:rPr lang="en-US" dirty="0" smtClean="0"/>
              <a:t>Finish Architecture Lecture (Pg. 64)</a:t>
            </a:r>
          </a:p>
          <a:p>
            <a:pPr lvl="1"/>
            <a:r>
              <a:rPr lang="en-US" dirty="0" smtClean="0"/>
              <a:t>Art Viewing Guide – Il </a:t>
            </a:r>
            <a:r>
              <a:rPr lang="en-US" sz="2000" dirty="0" err="1" smtClean="0"/>
              <a:t>Duomo</a:t>
            </a:r>
            <a:r>
              <a:rPr lang="en-US" sz="2000" dirty="0" smtClean="0"/>
              <a:t> (January Culture Project)</a:t>
            </a:r>
          </a:p>
        </p:txBody>
      </p:sp>
    </p:spTree>
    <p:extLst>
      <p:ext uri="{BB962C8B-B14F-4D97-AF65-F5344CB8AC3E}">
        <p14:creationId xmlns:p14="http://schemas.microsoft.com/office/powerpoint/2010/main" val="805613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639762"/>
          </a:xfrm>
        </p:spPr>
        <p:txBody>
          <a:bodyPr/>
          <a:lstStyle/>
          <a:p>
            <a:r>
              <a:rPr lang="en-US" u="sng" dirty="0" err="1" smtClean="0"/>
              <a:t>Filippo</a:t>
            </a:r>
            <a:r>
              <a:rPr lang="en-US" u="sng" dirty="0" smtClean="0"/>
              <a:t> Brunelleschi </a:t>
            </a:r>
          </a:p>
        </p:txBody>
      </p:sp>
      <p:sp>
        <p:nvSpPr>
          <p:cNvPr id="5123" name="Content Placeholder 2"/>
          <p:cNvSpPr>
            <a:spLocks noGrp="1"/>
          </p:cNvSpPr>
          <p:nvPr>
            <p:ph idx="1"/>
          </p:nvPr>
        </p:nvSpPr>
        <p:spPr>
          <a:xfrm>
            <a:off x="0" y="1143000"/>
            <a:ext cx="5181600" cy="4983163"/>
          </a:xfrm>
        </p:spPr>
        <p:txBody>
          <a:bodyPr/>
          <a:lstStyle/>
          <a:p>
            <a:r>
              <a:rPr lang="en-US" sz="2000" u="sng" dirty="0" smtClean="0"/>
              <a:t>1377-1446, Florence </a:t>
            </a:r>
          </a:p>
          <a:p>
            <a:r>
              <a:rPr lang="en-US" sz="2000" u="sng" dirty="0" smtClean="0"/>
              <a:t>architect and engineer </a:t>
            </a:r>
          </a:p>
          <a:p>
            <a:pPr lvl="1"/>
            <a:r>
              <a:rPr lang="en-US" sz="1800" dirty="0" smtClean="0"/>
              <a:t>one of the pioneers of early Renaissance architecture in Italy. </a:t>
            </a:r>
          </a:p>
          <a:p>
            <a:r>
              <a:rPr lang="en-US" sz="2000" dirty="0" smtClean="0"/>
              <a:t>Major work: </a:t>
            </a:r>
            <a:r>
              <a:rPr lang="en-US" sz="2000" u="sng" dirty="0" smtClean="0"/>
              <a:t>dome of the Cathedral of Santa Maria del Fiore (the </a:t>
            </a:r>
            <a:r>
              <a:rPr lang="en-US" sz="2000" u="sng" dirty="0" err="1" smtClean="0"/>
              <a:t>Duomo</a:t>
            </a:r>
            <a:r>
              <a:rPr lang="en-US" sz="2000" u="sng" dirty="0" smtClean="0"/>
              <a:t>) </a:t>
            </a:r>
            <a:r>
              <a:rPr lang="en-US" sz="2000" dirty="0" smtClean="0"/>
              <a:t>in Florence </a:t>
            </a:r>
            <a:r>
              <a:rPr lang="en-US" sz="2000" u="sng" dirty="0" smtClean="0"/>
              <a:t>(1420–36)</a:t>
            </a:r>
          </a:p>
          <a:p>
            <a:r>
              <a:rPr lang="en-US" sz="2000" u="sng" dirty="0" smtClean="0"/>
              <a:t>Important Innovation:</a:t>
            </a:r>
            <a:r>
              <a:rPr lang="en-US" sz="2000" dirty="0" smtClean="0"/>
              <a:t> </a:t>
            </a:r>
            <a:r>
              <a:rPr lang="en-US" sz="2000" u="sng" dirty="0" smtClean="0"/>
              <a:t>credited</a:t>
            </a:r>
            <a:r>
              <a:rPr lang="en-US" sz="2000" dirty="0" smtClean="0"/>
              <a:t> with </a:t>
            </a:r>
            <a:r>
              <a:rPr lang="en-US" sz="2000" u="sng" dirty="0" smtClean="0"/>
              <a:t>rediscovering linear perspective</a:t>
            </a:r>
          </a:p>
          <a:p>
            <a:r>
              <a:rPr lang="en-US" sz="2000" dirty="0" smtClean="0"/>
              <a:t>Most of what is known about Brunelleschi's life and career is based on a biography written in the 1480s by an admiring younger contemporary identified as Antonio </a:t>
            </a:r>
            <a:r>
              <a:rPr lang="en-US" sz="2000" dirty="0" err="1" smtClean="0"/>
              <a:t>di</a:t>
            </a:r>
            <a:r>
              <a:rPr lang="en-US" sz="2000" dirty="0" smtClean="0"/>
              <a:t> </a:t>
            </a:r>
            <a:r>
              <a:rPr lang="en-US" sz="2000" dirty="0" err="1" smtClean="0"/>
              <a:t>Tuccio</a:t>
            </a:r>
            <a:r>
              <a:rPr lang="en-US" sz="2000" dirty="0" smtClean="0"/>
              <a:t> </a:t>
            </a:r>
            <a:r>
              <a:rPr lang="en-US" sz="2000" dirty="0" err="1" smtClean="0"/>
              <a:t>Manetti</a:t>
            </a:r>
            <a:r>
              <a:rPr lang="en-US" sz="2000" dirty="0" smtClean="0"/>
              <a:t>.</a:t>
            </a:r>
            <a:endParaRPr lang="en-US" sz="2800" dirty="0" smtClean="0"/>
          </a:p>
          <a:p>
            <a:endParaRPr lang="en-US" dirty="0" smtClean="0"/>
          </a:p>
        </p:txBody>
      </p:sp>
      <p:pic>
        <p:nvPicPr>
          <p:cNvPr id="5124" name="Picture 2" descr="http://en.structurae.de/files/photos/r0000242/brunelleschi01.jpg"/>
          <p:cNvPicPr>
            <a:picLocks noChangeAspect="1" noChangeArrowheads="1"/>
          </p:cNvPicPr>
          <p:nvPr/>
        </p:nvPicPr>
        <p:blipFill>
          <a:blip r:embed="rId3"/>
          <a:srcRect/>
          <a:stretch>
            <a:fillRect/>
          </a:stretch>
        </p:blipFill>
        <p:spPr bwMode="auto">
          <a:xfrm>
            <a:off x="5257800" y="1219200"/>
            <a:ext cx="337185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1020763"/>
          </a:xfrm>
        </p:spPr>
        <p:txBody>
          <a:bodyPr/>
          <a:lstStyle/>
          <a:p>
            <a:pPr eaLnBrk="1" hangingPunct="1"/>
            <a:r>
              <a:rPr lang="en-US" sz="2000" b="1" u="sng" dirty="0" smtClean="0"/>
              <a:t>Palladio and the Villa Rotunda </a:t>
            </a:r>
            <a:r>
              <a:rPr lang="en-US" sz="2000" b="1" dirty="0" smtClean="0"/>
              <a:t/>
            </a:r>
            <a:br>
              <a:rPr lang="en-US" sz="2000" b="1" dirty="0" smtClean="0"/>
            </a:br>
            <a:r>
              <a:rPr lang="en-US" sz="2000" b="1" dirty="0" smtClean="0"/>
              <a:t>Answer the following questions on page 66 in your NOTEBOOK Read </a:t>
            </a:r>
            <a:r>
              <a:rPr lang="en-US" sz="2000" b="1" u="sng" dirty="0" smtClean="0"/>
              <a:t>The Annotated Arch – Pg. 65</a:t>
            </a:r>
            <a:r>
              <a:rPr lang="en-US" sz="2400" b="1" dirty="0" smtClean="0"/>
              <a:t>  to get answers </a:t>
            </a:r>
          </a:p>
        </p:txBody>
      </p:sp>
      <p:sp>
        <p:nvSpPr>
          <p:cNvPr id="14339" name="Text Placeholder 2"/>
          <p:cNvSpPr>
            <a:spLocks noGrp="1"/>
          </p:cNvSpPr>
          <p:nvPr>
            <p:ph type="body" sz="half" idx="1"/>
          </p:nvPr>
        </p:nvSpPr>
        <p:spPr>
          <a:xfrm>
            <a:off x="228600" y="1219200"/>
            <a:ext cx="8610600" cy="5410200"/>
          </a:xfrm>
        </p:spPr>
        <p:txBody>
          <a:bodyPr/>
          <a:lstStyle/>
          <a:p>
            <a:pPr eaLnBrk="1" hangingPunct="1"/>
            <a:r>
              <a:rPr lang="en-US" sz="2000" dirty="0" smtClean="0"/>
              <a:t>1) Who is the most copied architect of all time?</a:t>
            </a:r>
          </a:p>
          <a:p>
            <a:pPr eaLnBrk="1" hangingPunct="1"/>
            <a:r>
              <a:rPr lang="en-US" sz="2000" dirty="0" smtClean="0"/>
              <a:t>2) Where and what did Palladio study?</a:t>
            </a:r>
          </a:p>
          <a:p>
            <a:pPr eaLnBrk="1" hangingPunct="1"/>
            <a:r>
              <a:rPr lang="en-US" sz="2000" dirty="0" smtClean="0"/>
              <a:t>3) How does the answer mentioned above reflect the ideas of the Renaissance (use your brain. This answer isn’t in the book)?</a:t>
            </a:r>
          </a:p>
          <a:p>
            <a:pPr eaLnBrk="1" hangingPunct="1"/>
            <a:r>
              <a:rPr lang="en-US" sz="2000" dirty="0" smtClean="0"/>
              <a:t>4) What book did Palladio write?</a:t>
            </a:r>
          </a:p>
          <a:p>
            <a:pPr eaLnBrk="1" hangingPunct="1"/>
            <a:r>
              <a:rPr lang="en-US" sz="2000" dirty="0" smtClean="0"/>
              <a:t>5) What famous Americans owned this book?</a:t>
            </a:r>
          </a:p>
          <a:p>
            <a:pPr eaLnBrk="1" hangingPunct="1"/>
            <a:r>
              <a:rPr lang="en-US" sz="2000" dirty="0" smtClean="0"/>
              <a:t>6) Palladio was famous for designing what?</a:t>
            </a:r>
          </a:p>
          <a:p>
            <a:pPr eaLnBrk="1" hangingPunct="1"/>
            <a:r>
              <a:rPr lang="en-US" sz="2000" dirty="0" smtClean="0"/>
              <a:t>7) What was the floor plan of the answer mentioned above? (his theory behind them)</a:t>
            </a:r>
          </a:p>
          <a:p>
            <a:pPr eaLnBrk="1" hangingPunct="1"/>
            <a:r>
              <a:rPr lang="en-US" sz="2000" dirty="0" smtClean="0"/>
              <a:t>8) What mistake did Palladio make? (what did he copy wrong?)</a:t>
            </a:r>
          </a:p>
          <a:p>
            <a:pPr eaLnBrk="1" hangingPunct="1"/>
            <a:r>
              <a:rPr lang="en-US" sz="2000" dirty="0" smtClean="0"/>
              <a:t>9) Describe Palladio’s most famous home, the Villa Rotunda. </a:t>
            </a:r>
          </a:p>
          <a:p>
            <a:pPr eaLnBrk="1" hangingPunct="1"/>
            <a:r>
              <a:rPr lang="en-US" sz="2000" dirty="0" smtClean="0"/>
              <a:t>10) Palladio’s buildings have supreme __________________.</a:t>
            </a:r>
          </a:p>
          <a:p>
            <a:pPr eaLnBrk="1" hangingPunct="1"/>
            <a:r>
              <a:rPr lang="en-US" sz="2000" dirty="0" smtClean="0"/>
              <a:t>11) How many centuries was Palladio’s work influential?</a:t>
            </a:r>
          </a:p>
          <a:p>
            <a:pPr eaLnBrk="1" hangingPunct="1"/>
            <a:r>
              <a:rPr lang="en-US" sz="2000" dirty="0" smtClean="0"/>
              <a:t>12)  What famous U.S. President’s home is a model of the Villa Rotunda? What is the name of this home?</a:t>
            </a:r>
          </a:p>
          <a:p>
            <a:pPr eaLnBrk="1" hangingPunct="1"/>
            <a:endParaRPr lang="en-US" sz="2000"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2"/>
          <p:cNvSpPr>
            <a:spLocks noGrp="1"/>
          </p:cNvSpPr>
          <p:nvPr>
            <p:ph type="body" sz="half" idx="1"/>
          </p:nvPr>
        </p:nvSpPr>
        <p:spPr>
          <a:xfrm>
            <a:off x="0" y="21770"/>
            <a:ext cx="8991600" cy="6836229"/>
          </a:xfrm>
        </p:spPr>
        <p:txBody>
          <a:bodyPr/>
          <a:lstStyle/>
          <a:p>
            <a:pPr eaLnBrk="1" hangingPunct="1"/>
            <a:r>
              <a:rPr lang="en-US" sz="1600" dirty="0" smtClean="0"/>
              <a:t>1) Who is the most copied architect of all time?</a:t>
            </a:r>
          </a:p>
          <a:p>
            <a:pPr eaLnBrk="1" hangingPunct="1"/>
            <a:r>
              <a:rPr lang="en-US" sz="1200" dirty="0" smtClean="0">
                <a:solidFill>
                  <a:srgbClr val="FF0000"/>
                </a:solidFill>
              </a:rPr>
              <a:t>Andrea Palladio</a:t>
            </a:r>
          </a:p>
          <a:p>
            <a:pPr eaLnBrk="1" hangingPunct="1"/>
            <a:r>
              <a:rPr lang="en-US" sz="1600" dirty="0" smtClean="0"/>
              <a:t>2) Where and what did Palladio study?</a:t>
            </a:r>
          </a:p>
          <a:p>
            <a:pPr eaLnBrk="1" hangingPunct="1"/>
            <a:r>
              <a:rPr lang="en-US" sz="1200" dirty="0" smtClean="0">
                <a:solidFill>
                  <a:srgbClr val="FF0000"/>
                </a:solidFill>
              </a:rPr>
              <a:t>Rome</a:t>
            </a:r>
            <a:r>
              <a:rPr lang="en-US" sz="1200" dirty="0">
                <a:solidFill>
                  <a:srgbClr val="FF0000"/>
                </a:solidFill>
              </a:rPr>
              <a:t> </a:t>
            </a:r>
            <a:r>
              <a:rPr lang="en-US" sz="1200" dirty="0" smtClean="0">
                <a:solidFill>
                  <a:srgbClr val="FF0000"/>
                </a:solidFill>
              </a:rPr>
              <a:t>and Study math, music, and Latin</a:t>
            </a:r>
          </a:p>
          <a:p>
            <a:pPr eaLnBrk="1" hangingPunct="1"/>
            <a:r>
              <a:rPr lang="en-US" sz="1600" dirty="0" smtClean="0"/>
              <a:t>3) How does the answer mentioned about reflect the ideas of the Renaissance (use your brain. This answer isn’t in the book)?</a:t>
            </a:r>
          </a:p>
          <a:p>
            <a:pPr eaLnBrk="1" hangingPunct="1"/>
            <a:r>
              <a:rPr lang="en-US" sz="1200" dirty="0" smtClean="0">
                <a:solidFill>
                  <a:srgbClr val="FF0000"/>
                </a:solidFill>
              </a:rPr>
              <a:t>He traveled to Rome… aka the birthplace of the Roman empire and inspirer of antiquity. </a:t>
            </a:r>
          </a:p>
          <a:p>
            <a:pPr eaLnBrk="1" hangingPunct="1"/>
            <a:r>
              <a:rPr lang="en-US" sz="1600" dirty="0" smtClean="0"/>
              <a:t>4) What book did Palladio write?</a:t>
            </a:r>
          </a:p>
          <a:p>
            <a:pPr eaLnBrk="1" hangingPunct="1"/>
            <a:r>
              <a:rPr lang="en-US" sz="1200" i="1" dirty="0" smtClean="0">
                <a:solidFill>
                  <a:srgbClr val="FF0000"/>
                </a:solidFill>
              </a:rPr>
              <a:t>Four Books of Architecture </a:t>
            </a:r>
            <a:r>
              <a:rPr lang="en-US" sz="1200" dirty="0" smtClean="0">
                <a:solidFill>
                  <a:srgbClr val="FF0000"/>
                </a:solidFill>
              </a:rPr>
              <a:t>(1570) </a:t>
            </a:r>
            <a:endParaRPr lang="en-US" sz="1200" i="1" dirty="0" smtClean="0">
              <a:solidFill>
                <a:srgbClr val="FF0000"/>
              </a:solidFill>
            </a:endParaRPr>
          </a:p>
          <a:p>
            <a:pPr eaLnBrk="1" hangingPunct="1"/>
            <a:r>
              <a:rPr lang="en-US" sz="1600" dirty="0" smtClean="0"/>
              <a:t>5) What famous Americans owned this book?</a:t>
            </a:r>
          </a:p>
          <a:p>
            <a:pPr eaLnBrk="1" hangingPunct="1"/>
            <a:r>
              <a:rPr lang="en-US" sz="1200" dirty="0" smtClean="0">
                <a:solidFill>
                  <a:srgbClr val="FF0000"/>
                </a:solidFill>
              </a:rPr>
              <a:t>Thomas Jefferson and George Washington </a:t>
            </a:r>
          </a:p>
          <a:p>
            <a:pPr eaLnBrk="1" hangingPunct="1"/>
            <a:r>
              <a:rPr lang="en-US" sz="1600" dirty="0" smtClean="0"/>
              <a:t>6) Palladio was famous for designing what?</a:t>
            </a:r>
          </a:p>
          <a:p>
            <a:pPr eaLnBrk="1" hangingPunct="1"/>
            <a:r>
              <a:rPr lang="en-US" sz="1200" dirty="0" smtClean="0">
                <a:solidFill>
                  <a:srgbClr val="FF0000"/>
                </a:solidFill>
              </a:rPr>
              <a:t>Country villas</a:t>
            </a:r>
          </a:p>
          <a:p>
            <a:pPr eaLnBrk="1" hangingPunct="1"/>
            <a:r>
              <a:rPr lang="en-US" sz="1600" dirty="0" smtClean="0"/>
              <a:t>7) What was the floor plan of the answer mentioned above? </a:t>
            </a:r>
            <a:r>
              <a:rPr lang="en-US" sz="1400" dirty="0" smtClean="0"/>
              <a:t>(his theory behind them)</a:t>
            </a:r>
          </a:p>
          <a:p>
            <a:pPr eaLnBrk="1" hangingPunct="1"/>
            <a:r>
              <a:rPr lang="en-US" sz="1200" dirty="0" smtClean="0">
                <a:solidFill>
                  <a:srgbClr val="FF0000"/>
                </a:solidFill>
              </a:rPr>
              <a:t>Buildings should extend symmetrically around a central axis</a:t>
            </a:r>
          </a:p>
          <a:p>
            <a:pPr eaLnBrk="1" hangingPunct="1"/>
            <a:r>
              <a:rPr lang="en-US" sz="1600" dirty="0" smtClean="0"/>
              <a:t>8) What mistake did Palladio make? (what did he copy wrong?)</a:t>
            </a:r>
          </a:p>
          <a:p>
            <a:pPr eaLnBrk="1" hangingPunct="1"/>
            <a:r>
              <a:rPr lang="en-US" sz="1200" dirty="0" smtClean="0">
                <a:solidFill>
                  <a:srgbClr val="FF0000"/>
                </a:solidFill>
              </a:rPr>
              <a:t>Palladio tacked Roman temple fronts on his villas</a:t>
            </a:r>
          </a:p>
          <a:p>
            <a:pPr eaLnBrk="1" hangingPunct="1"/>
            <a:r>
              <a:rPr lang="en-US" sz="1600" dirty="0" smtClean="0"/>
              <a:t>9) Describe Palladio’s most famous home, the Villa Rotunda. </a:t>
            </a:r>
          </a:p>
          <a:p>
            <a:pPr eaLnBrk="1" hangingPunct="1"/>
            <a:r>
              <a:rPr lang="en-US" sz="1200" dirty="0" smtClean="0">
                <a:solidFill>
                  <a:srgbClr val="FF0000"/>
                </a:solidFill>
              </a:rPr>
              <a:t>Porticos on all sides, center room is lit overhead by a dome, on the top of a hill, symmetrical, proportional </a:t>
            </a:r>
          </a:p>
          <a:p>
            <a:pPr eaLnBrk="1" hangingPunct="1"/>
            <a:r>
              <a:rPr lang="en-US" sz="1600" dirty="0" smtClean="0"/>
              <a:t>10) Palladio’s buildings have supreme __________________. </a:t>
            </a:r>
          </a:p>
          <a:p>
            <a:pPr eaLnBrk="1" hangingPunct="1"/>
            <a:r>
              <a:rPr lang="en-US" sz="1200" dirty="0" smtClean="0">
                <a:solidFill>
                  <a:srgbClr val="FF0000"/>
                </a:solidFill>
              </a:rPr>
              <a:t>symmetry</a:t>
            </a:r>
          </a:p>
          <a:p>
            <a:pPr eaLnBrk="1" hangingPunct="1"/>
            <a:r>
              <a:rPr lang="en-US" sz="1600" dirty="0" smtClean="0"/>
              <a:t>11) How many centuries was Palladio’s work influential? </a:t>
            </a:r>
          </a:p>
          <a:p>
            <a:pPr eaLnBrk="1" hangingPunct="1"/>
            <a:r>
              <a:rPr lang="en-US" sz="1200" dirty="0">
                <a:solidFill>
                  <a:srgbClr val="FF0000"/>
                </a:solidFill>
              </a:rPr>
              <a:t>2</a:t>
            </a:r>
            <a:endParaRPr lang="en-US" sz="1200" dirty="0" smtClean="0">
              <a:solidFill>
                <a:srgbClr val="FF0000"/>
              </a:solidFill>
            </a:endParaRPr>
          </a:p>
          <a:p>
            <a:pPr eaLnBrk="1" hangingPunct="1"/>
            <a:r>
              <a:rPr lang="en-US" sz="1600" dirty="0" smtClean="0"/>
              <a:t>12)  What famous U.S. President’s home is a model of the Villa Rotunda? What is the name of this home? </a:t>
            </a:r>
          </a:p>
          <a:p>
            <a:pPr eaLnBrk="1" hangingPunct="1"/>
            <a:r>
              <a:rPr lang="en-US" sz="1200" dirty="0" smtClean="0">
                <a:solidFill>
                  <a:srgbClr val="FF0000"/>
                </a:solidFill>
              </a:rPr>
              <a:t>Thomas Jefferson- The Monticello </a:t>
            </a:r>
            <a:endParaRPr 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36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36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36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36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36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36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36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36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36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5363">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5363">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5363">
                                            <p:txEl>
                                              <p:pRg st="21" end="2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5363">
                                            <p:txEl>
                                              <p:pRg st="22" end="2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5363">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smtClean="0"/>
              <a:t>Lifestyles of the Rich and Famous:</a:t>
            </a:r>
            <a:br>
              <a:rPr lang="en-US" sz="4000" smtClean="0"/>
            </a:br>
            <a:r>
              <a:rPr lang="en-US" sz="4000" u="sng" smtClean="0"/>
              <a:t>Renaissance Homes</a:t>
            </a:r>
            <a:r>
              <a:rPr lang="en-US" sz="4000" smtClean="0"/>
              <a:t> (notes)</a:t>
            </a:r>
            <a:r>
              <a:rPr lang="en-US" sz="4000" u="sng" smtClean="0"/>
              <a:t> </a:t>
            </a:r>
          </a:p>
        </p:txBody>
      </p:sp>
      <p:sp>
        <p:nvSpPr>
          <p:cNvPr id="13315" name="Rectangle 3"/>
          <p:cNvSpPr>
            <a:spLocks noGrp="1" noChangeArrowheads="1"/>
          </p:cNvSpPr>
          <p:nvPr>
            <p:ph type="body" sz="half" idx="1"/>
          </p:nvPr>
        </p:nvSpPr>
        <p:spPr>
          <a:xfrm>
            <a:off x="304800" y="2514600"/>
            <a:ext cx="4038600" cy="3048000"/>
          </a:xfrm>
        </p:spPr>
        <p:txBody>
          <a:bodyPr/>
          <a:lstStyle/>
          <a:p>
            <a:pPr eaLnBrk="1" hangingPunct="1"/>
            <a:r>
              <a:rPr lang="en-US" sz="2800" u="sng" dirty="0" smtClean="0"/>
              <a:t>Atrium:</a:t>
            </a:r>
          </a:p>
          <a:p>
            <a:pPr lvl="1" eaLnBrk="1" hangingPunct="1"/>
            <a:r>
              <a:rPr lang="en-US" sz="2400" u="sng" dirty="0" smtClean="0"/>
              <a:t>Central courtyard flanked by wings of a building. </a:t>
            </a:r>
          </a:p>
        </p:txBody>
      </p:sp>
      <p:pic>
        <p:nvPicPr>
          <p:cNvPr id="13316" name="Picture 5" descr="atrium"/>
          <p:cNvPicPr>
            <a:picLocks noGrp="1" noChangeAspect="1" noChangeArrowheads="1"/>
          </p:cNvPicPr>
          <p:nvPr>
            <p:ph sz="half" idx="2"/>
          </p:nvPr>
        </p:nvPicPr>
        <p:blipFill>
          <a:blip r:embed="rId3"/>
          <a:srcRect/>
          <a:stretch>
            <a:fillRect/>
          </a:stretch>
        </p:blipFill>
        <p:spPr>
          <a:xfrm>
            <a:off x="4343400" y="1600200"/>
            <a:ext cx="3886200" cy="4525963"/>
          </a:xfrm>
          <a:noFill/>
        </p:spPr>
      </p:pic>
    </p:spTree>
    <p:extLst>
      <p:ext uri="{BB962C8B-B14F-4D97-AF65-F5344CB8AC3E}">
        <p14:creationId xmlns:p14="http://schemas.microsoft.com/office/powerpoint/2010/main" val="790098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D7AE4E92-9EA2-44BF-A262-B05EEBE9D835}" type="slidenum">
              <a:rPr lang="en-US"/>
              <a:pPr/>
              <a:t>23</a:t>
            </a:fld>
            <a:endParaRPr lang="en-US"/>
          </a:p>
        </p:txBody>
      </p:sp>
      <p:sp>
        <p:nvSpPr>
          <p:cNvPr id="16387" name="Rectangle 2"/>
          <p:cNvSpPr>
            <a:spLocks noGrp="1" noChangeArrowheads="1"/>
          </p:cNvSpPr>
          <p:nvPr>
            <p:ph type="title"/>
          </p:nvPr>
        </p:nvSpPr>
        <p:spPr>
          <a:xfrm>
            <a:off x="4648200" y="76200"/>
            <a:ext cx="4495800" cy="604838"/>
          </a:xfrm>
        </p:spPr>
        <p:txBody>
          <a:bodyPr/>
          <a:lstStyle/>
          <a:p>
            <a:pPr>
              <a:lnSpc>
                <a:spcPct val="80000"/>
              </a:lnSpc>
            </a:pPr>
            <a:r>
              <a:rPr lang="en-US" sz="4000" smtClean="0"/>
              <a:t>PALLADIO</a:t>
            </a:r>
            <a:endParaRPr lang="en-US" sz="1200" smtClean="0"/>
          </a:p>
        </p:txBody>
      </p:sp>
      <p:sp>
        <p:nvSpPr>
          <p:cNvPr id="16388" name="Rectangle 3"/>
          <p:cNvSpPr>
            <a:spLocks noGrp="1" noChangeArrowheads="1"/>
          </p:cNvSpPr>
          <p:nvPr>
            <p:ph type="body" idx="1"/>
          </p:nvPr>
        </p:nvSpPr>
        <p:spPr>
          <a:xfrm>
            <a:off x="0" y="314325"/>
            <a:ext cx="4953000" cy="6111875"/>
          </a:xfrm>
        </p:spPr>
        <p:txBody>
          <a:bodyPr>
            <a:spAutoFit/>
          </a:bodyPr>
          <a:lstStyle/>
          <a:p>
            <a:r>
              <a:rPr lang="en-US" sz="2400" u="sng" dirty="0" smtClean="0"/>
              <a:t>born Nov. 30, 1508- died August 1580, Vicenza</a:t>
            </a:r>
          </a:p>
          <a:p>
            <a:r>
              <a:rPr lang="en-US" sz="2400" u="sng" dirty="0" smtClean="0"/>
              <a:t>Studied mathematics, music, philosophy, and Classical authors</a:t>
            </a:r>
          </a:p>
          <a:p>
            <a:r>
              <a:rPr lang="en-US" sz="2400" dirty="0" smtClean="0">
                <a:ea typeface="Arial Unicode MS" pitchFamily="34" charset="-128"/>
                <a:cs typeface="Arial Unicode MS" pitchFamily="34" charset="-128"/>
              </a:rPr>
              <a:t>Inspired by the writings of the ancient Roman architect VITRUVIUS.</a:t>
            </a:r>
          </a:p>
          <a:p>
            <a:r>
              <a:rPr lang="en-US" sz="2400" u="sng" dirty="0" smtClean="0"/>
              <a:t>Why important? </a:t>
            </a:r>
          </a:p>
          <a:p>
            <a:pPr lvl="1"/>
            <a:r>
              <a:rPr lang="en-US" sz="2000" dirty="0" smtClean="0"/>
              <a:t>Palladio was </a:t>
            </a:r>
            <a:r>
              <a:rPr lang="en-US" sz="2000" u="sng" dirty="0" smtClean="0"/>
              <a:t>the first to systematize the plan of a house and to use the ancient Greco-Roman temple front as a portico</a:t>
            </a:r>
          </a:p>
          <a:p>
            <a:pPr lvl="1"/>
            <a:r>
              <a:rPr lang="en-US" sz="2000" u="sng" dirty="0" smtClean="0">
                <a:ea typeface="Arial Unicode MS" pitchFamily="34" charset="-128"/>
                <a:cs typeface="Arial Unicode MS" pitchFamily="34" charset="-128"/>
              </a:rPr>
              <a:t>Master of </a:t>
            </a:r>
            <a:r>
              <a:rPr lang="en-US" sz="2000" b="1" u="sng" dirty="0" smtClean="0">
                <a:ea typeface="Arial Unicode MS" pitchFamily="34" charset="-128"/>
                <a:cs typeface="Arial Unicode MS" pitchFamily="34" charset="-128"/>
              </a:rPr>
              <a:t>supreme symmetry</a:t>
            </a:r>
            <a:endParaRPr lang="en-US" sz="2000" u="sng" dirty="0" smtClean="0">
              <a:ea typeface="Arial Unicode MS" pitchFamily="34" charset="-128"/>
              <a:cs typeface="Arial Unicode MS" pitchFamily="34" charset="-128"/>
            </a:endParaRPr>
          </a:p>
          <a:p>
            <a:r>
              <a:rPr lang="en-US" sz="2400" dirty="0" smtClean="0"/>
              <a:t>Palladian Style: rounded arches flanked by rectangular openings</a:t>
            </a:r>
            <a:endParaRPr lang="en-US" sz="2400" dirty="0" smtClean="0">
              <a:ea typeface="Arial Unicode MS" pitchFamily="34" charset="-128"/>
              <a:cs typeface="Arial Unicode MS" pitchFamily="34" charset="-128"/>
            </a:endParaRPr>
          </a:p>
        </p:txBody>
      </p:sp>
      <p:pic>
        <p:nvPicPr>
          <p:cNvPr id="16389" name="Picture 2" descr="http://veniceholidayforfamily.com/wp-content/uploads/2008/06/palladio.jpg"/>
          <p:cNvPicPr>
            <a:picLocks noChangeAspect="1" noChangeArrowheads="1"/>
          </p:cNvPicPr>
          <p:nvPr/>
        </p:nvPicPr>
        <p:blipFill>
          <a:blip r:embed="rId3"/>
          <a:srcRect/>
          <a:stretch>
            <a:fillRect/>
          </a:stretch>
        </p:blipFill>
        <p:spPr bwMode="auto">
          <a:xfrm>
            <a:off x="4972050" y="685800"/>
            <a:ext cx="4171950" cy="562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p:txBody>
          <a:bodyPr/>
          <a:lstStyle/>
          <a:p>
            <a:pPr eaLnBrk="1" hangingPunct="1"/>
            <a:endParaRPr lang="en-US" smtClean="0"/>
          </a:p>
        </p:txBody>
      </p:sp>
      <p:pic>
        <p:nvPicPr>
          <p:cNvPr id="17411" name="Picture 4" descr="rotonda-gross"/>
          <p:cNvPicPr>
            <a:picLocks noGrp="1" noChangeAspect="1" noChangeArrowheads="1"/>
          </p:cNvPicPr>
          <p:nvPr>
            <p:ph idx="1"/>
          </p:nvPr>
        </p:nvPicPr>
        <p:blipFill>
          <a:blip r:embed="rId3"/>
          <a:srcRect/>
          <a:stretch>
            <a:fillRect/>
          </a:stretch>
        </p:blipFill>
        <p:spPr>
          <a:xfrm>
            <a:off x="304800" y="0"/>
            <a:ext cx="8153400" cy="6096000"/>
          </a:xfrm>
          <a:noFill/>
        </p:spPr>
      </p:pic>
      <p:sp>
        <p:nvSpPr>
          <p:cNvPr id="4" name="Rectangle 3"/>
          <p:cNvSpPr/>
          <p:nvPr/>
        </p:nvSpPr>
        <p:spPr>
          <a:xfrm>
            <a:off x="1295400" y="5934670"/>
            <a:ext cx="6128922"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Villa Rotunda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886200" cy="715963"/>
          </a:xfrm>
        </p:spPr>
        <p:txBody>
          <a:bodyPr rtlCol="0">
            <a:normAutofit fontScale="90000"/>
          </a:bodyPr>
          <a:lstStyle/>
          <a:p>
            <a:pPr fontAlgn="auto">
              <a:spcAft>
                <a:spcPts val="0"/>
              </a:spcAft>
              <a:defRPr/>
            </a:pPr>
            <a:r>
              <a:rPr lang="en-US" dirty="0" smtClean="0"/>
              <a:t>Villa Rotunda</a:t>
            </a:r>
            <a:endParaRPr lang="en-US" dirty="0"/>
          </a:p>
        </p:txBody>
      </p:sp>
      <p:sp>
        <p:nvSpPr>
          <p:cNvPr id="3" name="Content Placeholder 2"/>
          <p:cNvSpPr>
            <a:spLocks noGrp="1"/>
          </p:cNvSpPr>
          <p:nvPr>
            <p:ph idx="1"/>
          </p:nvPr>
        </p:nvSpPr>
        <p:spPr>
          <a:xfrm>
            <a:off x="0" y="762000"/>
            <a:ext cx="4343400" cy="6096000"/>
          </a:xfrm>
        </p:spPr>
        <p:txBody>
          <a:bodyPr>
            <a:normAutofit/>
          </a:bodyPr>
          <a:lstStyle/>
          <a:p>
            <a:pPr>
              <a:lnSpc>
                <a:spcPct val="80000"/>
              </a:lnSpc>
            </a:pPr>
            <a:r>
              <a:rPr lang="en-US" sz="2700" dirty="0" smtClean="0"/>
              <a:t>Built for a retired monsignor who wanted a place for parties </a:t>
            </a:r>
            <a:r>
              <a:rPr lang="en-US" sz="2700" dirty="0" smtClean="0">
                <a:sym typeface="Wingdings" pitchFamily="2" charset="2"/>
              </a:rPr>
              <a:t> </a:t>
            </a:r>
          </a:p>
          <a:p>
            <a:pPr>
              <a:lnSpc>
                <a:spcPct val="80000"/>
              </a:lnSpc>
            </a:pPr>
            <a:r>
              <a:rPr lang="en-US" sz="2700" u="sng" dirty="0" smtClean="0">
                <a:sym typeface="Wingdings" pitchFamily="2" charset="2"/>
              </a:rPr>
              <a:t>On a hill- </a:t>
            </a:r>
            <a:r>
              <a:rPr lang="en-US" sz="2700" i="1" u="sng" dirty="0" smtClean="0">
                <a:sym typeface="Wingdings" pitchFamily="2" charset="2"/>
              </a:rPr>
              <a:t>belvedere</a:t>
            </a:r>
          </a:p>
          <a:p>
            <a:pPr>
              <a:lnSpc>
                <a:spcPct val="80000"/>
              </a:lnSpc>
            </a:pPr>
            <a:r>
              <a:rPr lang="en-US" sz="2700" u="sng" dirty="0" smtClean="0">
                <a:sym typeface="Wingdings" pitchFamily="2" charset="2"/>
              </a:rPr>
              <a:t>Central plan with four identical facades </a:t>
            </a:r>
            <a:r>
              <a:rPr lang="en-US" sz="2700" dirty="0" smtClean="0">
                <a:sym typeface="Wingdings" pitchFamily="2" charset="2"/>
              </a:rPr>
              <a:t>and </a:t>
            </a:r>
            <a:r>
              <a:rPr lang="en-US" sz="2700" u="sng" dirty="0" smtClean="0">
                <a:sym typeface="Wingdings" pitchFamily="2" charset="2"/>
              </a:rPr>
              <a:t>projecting porches to the four compass points</a:t>
            </a:r>
          </a:p>
          <a:p>
            <a:pPr lvl="1">
              <a:lnSpc>
                <a:spcPct val="80000"/>
              </a:lnSpc>
            </a:pPr>
            <a:r>
              <a:rPr lang="en-US" sz="2400" dirty="0" smtClean="0">
                <a:sym typeface="Wingdings" pitchFamily="2" charset="2"/>
              </a:rPr>
              <a:t>Each façade shows new view of the country side</a:t>
            </a:r>
          </a:p>
          <a:p>
            <a:pPr lvl="1">
              <a:lnSpc>
                <a:spcPct val="80000"/>
              </a:lnSpc>
            </a:pPr>
            <a:r>
              <a:rPr lang="en-US" sz="2400" dirty="0" smtClean="0">
                <a:sym typeface="Wingdings" pitchFamily="2" charset="2"/>
              </a:rPr>
              <a:t>Central plan- circular platform where people can pick whichever view</a:t>
            </a:r>
          </a:p>
          <a:p>
            <a:pPr>
              <a:lnSpc>
                <a:spcPct val="80000"/>
              </a:lnSpc>
            </a:pPr>
            <a:r>
              <a:rPr lang="en-US" sz="2700" u="sng" dirty="0" smtClean="0">
                <a:sym typeface="Wingdings" pitchFamily="2" charset="2"/>
              </a:rPr>
              <a:t>Each façade- a Roman ionic temple</a:t>
            </a:r>
          </a:p>
          <a:p>
            <a:pPr>
              <a:lnSpc>
                <a:spcPct val="80000"/>
              </a:lnSpc>
            </a:pPr>
            <a:r>
              <a:rPr lang="en-US" sz="2700" u="sng" dirty="0" smtClean="0">
                <a:sym typeface="Wingdings" pitchFamily="2" charset="2"/>
              </a:rPr>
              <a:t>Inspired by Pantheon </a:t>
            </a:r>
            <a:r>
              <a:rPr lang="en-US" sz="2700" dirty="0" smtClean="0">
                <a:sym typeface="Wingdings" pitchFamily="2" charset="2"/>
              </a:rPr>
              <a:t>but no equal</a:t>
            </a:r>
          </a:p>
          <a:p>
            <a:pPr>
              <a:lnSpc>
                <a:spcPct val="80000"/>
              </a:lnSpc>
            </a:pPr>
            <a:endParaRPr lang="en-US" sz="2700" dirty="0" smtClean="0"/>
          </a:p>
        </p:txBody>
      </p:sp>
      <p:pic>
        <p:nvPicPr>
          <p:cNvPr id="18436" name="Picture 2" descr="http://www.italian-architecture.info/VI/003-rotunda2.jpg"/>
          <p:cNvPicPr>
            <a:picLocks noChangeAspect="1" noChangeArrowheads="1"/>
          </p:cNvPicPr>
          <p:nvPr/>
        </p:nvPicPr>
        <p:blipFill>
          <a:blip r:embed="rId3"/>
          <a:srcRect/>
          <a:stretch>
            <a:fillRect/>
          </a:stretch>
        </p:blipFill>
        <p:spPr bwMode="auto">
          <a:xfrm>
            <a:off x="4419600" y="228600"/>
            <a:ext cx="4600575" cy="3219450"/>
          </a:xfrm>
          <a:prstGeom prst="rect">
            <a:avLst/>
          </a:prstGeom>
          <a:noFill/>
          <a:ln w="9525">
            <a:noFill/>
            <a:miter lim="800000"/>
            <a:headEnd/>
            <a:tailEnd/>
          </a:ln>
        </p:spPr>
      </p:pic>
      <p:pic>
        <p:nvPicPr>
          <p:cNvPr id="5" name="Picture 2" descr="http://www.italian-architecture.info/VI/003-PalladioRotondaPlan.jpg"/>
          <p:cNvPicPr>
            <a:picLocks noChangeAspect="1" noChangeArrowheads="1"/>
          </p:cNvPicPr>
          <p:nvPr/>
        </p:nvPicPr>
        <p:blipFill>
          <a:blip r:embed="rId4"/>
          <a:srcRect/>
          <a:stretch>
            <a:fillRect/>
          </a:stretch>
        </p:blipFill>
        <p:spPr bwMode="auto">
          <a:xfrm>
            <a:off x="4343400" y="1676400"/>
            <a:ext cx="464185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9ADE5949-33CC-4DEA-9B25-3864C783CCFE}" type="slidenum">
              <a:rPr lang="en-US"/>
              <a:pPr/>
              <a:t>26</a:t>
            </a:fld>
            <a:endParaRPr lang="en-US"/>
          </a:p>
        </p:txBody>
      </p:sp>
      <p:sp>
        <p:nvSpPr>
          <p:cNvPr id="19459" name="Rectangle 2"/>
          <p:cNvSpPr>
            <a:spLocks noGrp="1" noChangeArrowheads="1"/>
          </p:cNvSpPr>
          <p:nvPr>
            <p:ph type="title"/>
          </p:nvPr>
        </p:nvSpPr>
        <p:spPr>
          <a:xfrm>
            <a:off x="0" y="4800600"/>
            <a:ext cx="2057400" cy="1368425"/>
          </a:xfrm>
        </p:spPr>
        <p:txBody>
          <a:bodyPr/>
          <a:lstStyle/>
          <a:p>
            <a:r>
              <a:rPr lang="en-US" sz="1800" b="1" smtClean="0"/>
              <a:t>Figure 22-30  </a:t>
            </a:r>
            <a:r>
              <a:rPr lang="en-US" sz="1800" smtClean="0"/>
              <a:t>ANDREA PALLADIO, plan of the Villa Rotonda (formerly Villa Capra), near Vicenza, Italy, ca. 1550–1570. (1) dome, (2) porch.</a:t>
            </a:r>
          </a:p>
        </p:txBody>
      </p:sp>
      <p:pic>
        <p:nvPicPr>
          <p:cNvPr id="19460" name="Picture 3" descr=" 22-57.jpg                                                      000152A9schmoopy                       BC89C2C8:"/>
          <p:cNvPicPr>
            <a:picLocks noChangeAspect="1" noChangeArrowheads="1"/>
          </p:cNvPicPr>
          <p:nvPr/>
        </p:nvPicPr>
        <p:blipFill>
          <a:blip r:embed="rId3"/>
          <a:srcRect/>
          <a:stretch>
            <a:fillRect/>
          </a:stretch>
        </p:blipFill>
        <p:spPr bwMode="auto">
          <a:xfrm>
            <a:off x="2046288" y="0"/>
            <a:ext cx="6640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endParaRPr lang="en-US" smtClean="0"/>
          </a:p>
        </p:txBody>
      </p:sp>
      <p:pic>
        <p:nvPicPr>
          <p:cNvPr id="20483" name="Picture 4" descr="VillaRotonda"/>
          <p:cNvPicPr>
            <a:picLocks noGrp="1" noChangeAspect="1" noChangeArrowheads="1"/>
          </p:cNvPicPr>
          <p:nvPr>
            <p:ph idx="1"/>
          </p:nvPr>
        </p:nvPicPr>
        <p:blipFill>
          <a:blip r:embed="rId3"/>
          <a:srcRect/>
          <a:stretch>
            <a:fillRect/>
          </a:stretch>
        </p:blipFill>
        <p:spPr>
          <a:xfrm>
            <a:off x="228600" y="304800"/>
            <a:ext cx="8458200" cy="62484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457200" y="5334000"/>
            <a:ext cx="8229600" cy="1143000"/>
          </a:xfrm>
        </p:spPr>
        <p:txBody>
          <a:bodyPr>
            <a:normAutofit fontScale="90000"/>
          </a:bodyPr>
          <a:lstStyle/>
          <a:p>
            <a:r>
              <a:rPr lang="en-US" sz="4000" smtClean="0"/>
              <a:t>Palladio’s Inspiration:</a:t>
            </a:r>
            <a:br>
              <a:rPr lang="en-US" sz="4000" smtClean="0"/>
            </a:br>
            <a:r>
              <a:rPr lang="en-US" sz="2800" smtClean="0"/>
              <a:t>Name three architectural designs Palladio “borrowed.” </a:t>
            </a:r>
          </a:p>
        </p:txBody>
      </p:sp>
      <p:pic>
        <p:nvPicPr>
          <p:cNvPr id="21507" name="Picture 7" descr="rotonda-gross"/>
          <p:cNvPicPr>
            <a:picLocks noGrp="1" noChangeAspect="1" noChangeArrowheads="1"/>
          </p:cNvPicPr>
          <p:nvPr>
            <p:ph sz="half" idx="1"/>
          </p:nvPr>
        </p:nvPicPr>
        <p:blipFill>
          <a:blip r:embed="rId3"/>
          <a:srcRect/>
          <a:stretch>
            <a:fillRect/>
          </a:stretch>
        </p:blipFill>
        <p:spPr>
          <a:xfrm>
            <a:off x="457200" y="457200"/>
            <a:ext cx="4038600" cy="4800600"/>
          </a:xfrm>
        </p:spPr>
      </p:pic>
      <p:pic>
        <p:nvPicPr>
          <p:cNvPr id="21508" name="Picture 8" descr="pantheon"/>
          <p:cNvPicPr>
            <a:picLocks noGrp="1" noChangeAspect="1" noChangeArrowheads="1"/>
          </p:cNvPicPr>
          <p:nvPr>
            <p:ph sz="half" idx="2"/>
          </p:nvPr>
        </p:nvPicPr>
        <p:blipFill>
          <a:blip r:embed="rId4"/>
          <a:srcRect/>
          <a:stretch>
            <a:fillRect/>
          </a:stretch>
        </p:blipFill>
        <p:spPr>
          <a:xfrm>
            <a:off x="4648200" y="533400"/>
            <a:ext cx="4038600" cy="47244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64EE2667-B5F4-415B-86A3-F4CDA86DDD55}" type="slidenum">
              <a:rPr lang="en-US"/>
              <a:pPr/>
              <a:t>29</a:t>
            </a:fld>
            <a:endParaRPr lang="en-US"/>
          </a:p>
        </p:txBody>
      </p:sp>
      <p:sp>
        <p:nvSpPr>
          <p:cNvPr id="22531" name="Rectangle 2"/>
          <p:cNvSpPr>
            <a:spLocks noGrp="1" noChangeArrowheads="1"/>
          </p:cNvSpPr>
          <p:nvPr>
            <p:ph type="title"/>
          </p:nvPr>
        </p:nvSpPr>
        <p:spPr>
          <a:xfrm>
            <a:off x="0" y="76200"/>
            <a:ext cx="9144000" cy="604838"/>
          </a:xfrm>
        </p:spPr>
        <p:txBody>
          <a:bodyPr/>
          <a:lstStyle/>
          <a:p>
            <a:pPr>
              <a:lnSpc>
                <a:spcPct val="80000"/>
              </a:lnSpc>
            </a:pPr>
            <a:r>
              <a:rPr lang="en-US" sz="4000" smtClean="0"/>
              <a:t>PALLADIO</a:t>
            </a:r>
            <a:endParaRPr lang="en-US" sz="1200" smtClean="0"/>
          </a:p>
        </p:txBody>
      </p:sp>
      <p:pic>
        <p:nvPicPr>
          <p:cNvPr id="4098" name="Picture 2" descr="http://upload.wikimedia.org/wikipedia/commons/3/31/Pantheon_aussen.jpg"/>
          <p:cNvPicPr>
            <a:picLocks noChangeAspect="1" noChangeArrowheads="1"/>
          </p:cNvPicPr>
          <p:nvPr/>
        </p:nvPicPr>
        <p:blipFill>
          <a:blip r:embed="rId3"/>
          <a:srcRect/>
          <a:stretch>
            <a:fillRect/>
          </a:stretch>
        </p:blipFill>
        <p:spPr bwMode="auto">
          <a:xfrm>
            <a:off x="130629" y="2590800"/>
            <a:ext cx="3984172" cy="2988129"/>
          </a:xfrm>
          <a:prstGeom prst="rect">
            <a:avLst/>
          </a:prstGeom>
          <a:noFill/>
          <a:ln w="9525">
            <a:noFill/>
            <a:miter lim="800000"/>
            <a:headEnd/>
            <a:tailEnd/>
          </a:ln>
        </p:spPr>
      </p:pic>
      <p:pic>
        <p:nvPicPr>
          <p:cNvPr id="6" name="Picture 2" descr="http://www.italian-architecture.info/VI/003-rotunda2.jpg"/>
          <p:cNvPicPr>
            <a:picLocks noChangeAspect="1" noChangeArrowheads="1"/>
          </p:cNvPicPr>
          <p:nvPr/>
        </p:nvPicPr>
        <p:blipFill>
          <a:blip r:embed="rId4"/>
          <a:srcRect/>
          <a:stretch>
            <a:fillRect/>
          </a:stretch>
        </p:blipFill>
        <p:spPr bwMode="auto">
          <a:xfrm>
            <a:off x="1814513" y="3638550"/>
            <a:ext cx="4600575" cy="3219450"/>
          </a:xfrm>
          <a:prstGeom prst="rect">
            <a:avLst/>
          </a:prstGeom>
          <a:noFill/>
          <a:ln w="9525">
            <a:noFill/>
            <a:miter lim="800000"/>
            <a:headEnd/>
            <a:tailEnd/>
          </a:ln>
        </p:spPr>
      </p:pic>
      <p:sp>
        <p:nvSpPr>
          <p:cNvPr id="22534" name="Rectangle 3"/>
          <p:cNvSpPr>
            <a:spLocks noGrp="1" noChangeArrowheads="1"/>
          </p:cNvSpPr>
          <p:nvPr>
            <p:ph type="body" idx="1"/>
          </p:nvPr>
        </p:nvSpPr>
        <p:spPr>
          <a:xfrm>
            <a:off x="152400" y="533400"/>
            <a:ext cx="8991600" cy="3194050"/>
          </a:xfrm>
        </p:spPr>
        <p:txBody>
          <a:bodyPr>
            <a:spAutoFit/>
          </a:bodyPr>
          <a:lstStyle/>
          <a:p>
            <a:r>
              <a:rPr lang="en-US" sz="2400" u="sng" dirty="0" smtClean="0">
                <a:solidFill>
                  <a:schemeClr val="bg1"/>
                </a:solidFill>
              </a:rPr>
              <a:t>His </a:t>
            </a:r>
            <a:r>
              <a:rPr lang="en-US" sz="2400" i="1" u="sng" dirty="0" smtClean="0">
                <a:solidFill>
                  <a:schemeClr val="bg1"/>
                </a:solidFill>
              </a:rPr>
              <a:t>Four Books of Architecture</a:t>
            </a:r>
            <a:r>
              <a:rPr lang="en-US" sz="2400" u="sng" dirty="0" smtClean="0">
                <a:solidFill>
                  <a:schemeClr val="bg1"/>
                </a:solidFill>
              </a:rPr>
              <a:t> </a:t>
            </a:r>
            <a:r>
              <a:rPr lang="en-US" sz="2400" dirty="0" smtClean="0">
                <a:solidFill>
                  <a:schemeClr val="bg1"/>
                </a:solidFill>
              </a:rPr>
              <a:t>was possibly </a:t>
            </a:r>
            <a:r>
              <a:rPr lang="en-US" sz="2400" u="sng" dirty="0" smtClean="0">
                <a:solidFill>
                  <a:schemeClr val="bg1"/>
                </a:solidFill>
              </a:rPr>
              <a:t>the most influential architectural pattern book ever printed</a:t>
            </a:r>
            <a:r>
              <a:rPr lang="en-US" sz="2400" dirty="0" smtClean="0">
                <a:solidFill>
                  <a:schemeClr val="bg1"/>
                </a:solidFill>
              </a:rPr>
              <a:t>. His influence climaxed during the 18th-century Classical Revival; the resulting Palladianism spread through Europe and the U.S.</a:t>
            </a:r>
          </a:p>
          <a:p>
            <a:pPr lvl="1"/>
            <a:r>
              <a:rPr lang="en-US" sz="2000" u="sng" dirty="0" smtClean="0"/>
              <a:t>Pantheon… to the Villa Rotunda… to Monticello</a:t>
            </a:r>
          </a:p>
          <a:p>
            <a:pPr>
              <a:buFontTx/>
              <a:buNone/>
            </a:pPr>
            <a:r>
              <a:rPr lang="en-US" sz="2400" dirty="0" smtClean="0"/>
              <a:t/>
            </a:r>
            <a:br>
              <a:rPr lang="en-US" sz="2400" dirty="0" smtClean="0"/>
            </a:br>
            <a:r>
              <a:rPr lang="en-US" sz="2400" dirty="0" smtClean="0"/>
              <a:t/>
            </a:r>
            <a:br>
              <a:rPr lang="en-US" sz="2400" dirty="0" smtClean="0"/>
            </a:br>
            <a:endParaRPr lang="en-US" sz="2400" dirty="0" smtClean="0">
              <a:ea typeface="Arial Unicode MS" pitchFamily="34" charset="-128"/>
              <a:cs typeface="Arial Unicode MS" pitchFamily="34" charset="-128"/>
            </a:endParaRPr>
          </a:p>
        </p:txBody>
      </p:sp>
      <p:pic>
        <p:nvPicPr>
          <p:cNvPr id="4100" name="Picture 4" descr="http://static.howstuffworks.com/gif/family-vacations-monticello.jpg"/>
          <p:cNvPicPr>
            <a:picLocks noChangeAspect="1" noChangeArrowheads="1"/>
          </p:cNvPicPr>
          <p:nvPr/>
        </p:nvPicPr>
        <p:blipFill>
          <a:blip r:embed="rId5"/>
          <a:srcRect/>
          <a:stretch>
            <a:fillRect/>
          </a:stretch>
        </p:blipFill>
        <p:spPr bwMode="auto">
          <a:xfrm>
            <a:off x="4876800" y="2817876"/>
            <a:ext cx="4267200" cy="28590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wipe(down)">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6147" name="Content Placeholder 2"/>
          <p:cNvSpPr>
            <a:spLocks noGrp="1"/>
          </p:cNvSpPr>
          <p:nvPr>
            <p:ph idx="1"/>
          </p:nvPr>
        </p:nvSpPr>
        <p:spPr>
          <a:xfrm>
            <a:off x="457200" y="5715000"/>
            <a:ext cx="8229600" cy="715963"/>
          </a:xfrm>
        </p:spPr>
        <p:txBody>
          <a:bodyPr/>
          <a:lstStyle/>
          <a:p>
            <a:r>
              <a:rPr lang="en-US" sz="2400" smtClean="0"/>
              <a:t>The Florence cathedral, baptistery, and Giotto’s Tower </a:t>
            </a:r>
          </a:p>
        </p:txBody>
      </p:sp>
      <p:pic>
        <p:nvPicPr>
          <p:cNvPr id="6148" name="Picture 2" descr="http://www.arch.mcgill.ca/prof/sijpkes/arch374/winter2001/sfarfa/philopanoramica.jpg"/>
          <p:cNvPicPr>
            <a:picLocks noChangeAspect="1" noChangeArrowheads="1"/>
          </p:cNvPicPr>
          <p:nvPr/>
        </p:nvPicPr>
        <p:blipFill>
          <a:blip r:embed="rId3"/>
          <a:srcRect/>
          <a:stretch>
            <a:fillRect/>
          </a:stretch>
        </p:blipFill>
        <p:spPr bwMode="auto">
          <a:xfrm>
            <a:off x="457200" y="304800"/>
            <a:ext cx="7848600" cy="5257800"/>
          </a:xfrm>
          <a:prstGeom prst="rect">
            <a:avLst/>
          </a:prstGeom>
          <a:noFill/>
          <a:ln w="9525">
            <a:noFill/>
            <a:miter lim="800000"/>
            <a:headEnd/>
            <a:tailEnd/>
          </a:ln>
        </p:spPr>
      </p:pic>
      <p:sp>
        <p:nvSpPr>
          <p:cNvPr id="6149" name="TextBox 3"/>
          <p:cNvSpPr txBox="1">
            <a:spLocks noChangeArrowheads="1"/>
          </p:cNvSpPr>
          <p:nvPr/>
        </p:nvSpPr>
        <p:spPr bwMode="auto">
          <a:xfrm>
            <a:off x="381000" y="6248400"/>
            <a:ext cx="8382000" cy="369888"/>
          </a:xfrm>
          <a:prstGeom prst="rect">
            <a:avLst/>
          </a:prstGeom>
          <a:noFill/>
          <a:ln w="9525">
            <a:noFill/>
            <a:miter lim="800000"/>
            <a:headEnd/>
            <a:tailEnd/>
          </a:ln>
        </p:spPr>
        <p:txBody>
          <a:bodyPr>
            <a:spAutoFit/>
          </a:bodyPr>
          <a:lstStyle/>
          <a:p>
            <a:r>
              <a:rPr lang="en-US" u="sng"/>
              <a:t>Cathedral of Santa Maria Novella; Brunelleschi’s Dome; 1424-1436</a:t>
            </a:r>
          </a:p>
        </p:txBody>
      </p:sp>
      <p:sp>
        <p:nvSpPr>
          <p:cNvPr id="6" name="Right Arrow 5"/>
          <p:cNvSpPr/>
          <p:nvPr/>
        </p:nvSpPr>
        <p:spPr>
          <a:xfrm rot="16200000">
            <a:off x="2631281" y="4683919"/>
            <a:ext cx="1287463" cy="911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Left Arrow 6"/>
          <p:cNvSpPr/>
          <p:nvPr/>
        </p:nvSpPr>
        <p:spPr>
          <a:xfrm rot="1287645">
            <a:off x="2212975" y="4975225"/>
            <a:ext cx="2719388" cy="53340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8" name="Up Arrow 7"/>
          <p:cNvSpPr/>
          <p:nvPr/>
        </p:nvSpPr>
        <p:spPr>
          <a:xfrm rot="17675005">
            <a:off x="5714207" y="3590131"/>
            <a:ext cx="457200" cy="336073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8A7EB322-C446-4823-8300-ECB099D14988}" type="slidenum">
              <a:rPr lang="en-US"/>
              <a:pPr/>
              <a:t>30</a:t>
            </a:fld>
            <a:endParaRPr lang="en-US"/>
          </a:p>
        </p:txBody>
      </p:sp>
      <p:sp>
        <p:nvSpPr>
          <p:cNvPr id="53251" name="Rectangle 2"/>
          <p:cNvSpPr>
            <a:spLocks noGrp="1" noChangeArrowheads="1"/>
          </p:cNvSpPr>
          <p:nvPr>
            <p:ph type="title"/>
          </p:nvPr>
        </p:nvSpPr>
        <p:spPr>
          <a:xfrm>
            <a:off x="0" y="6019800"/>
            <a:ext cx="8686800" cy="304800"/>
          </a:xfrm>
        </p:spPr>
        <p:txBody>
          <a:bodyPr>
            <a:normAutofit fontScale="90000"/>
          </a:bodyPr>
          <a:lstStyle/>
          <a:p>
            <a:r>
              <a:rPr lang="en-US" sz="2000" b="1" smtClean="0"/>
              <a:t>Figure 22-29  </a:t>
            </a:r>
            <a:r>
              <a:rPr lang="en-US" sz="2000" smtClean="0"/>
              <a:t>ANDREA PALLADIO, Villa Rotonda (formerly Villa Capra), near Vicenza, Italy, ca. 1566–1570.</a:t>
            </a:r>
            <a:endParaRPr lang="en-US" sz="4000" smtClean="0"/>
          </a:p>
        </p:txBody>
      </p:sp>
      <p:pic>
        <p:nvPicPr>
          <p:cNvPr id="23556" name="Picture 6" descr="2229"/>
          <p:cNvPicPr>
            <a:picLocks noChangeAspect="1" noChangeArrowheads="1"/>
          </p:cNvPicPr>
          <p:nvPr/>
        </p:nvPicPr>
        <p:blipFill>
          <a:blip r:embed="rId3"/>
          <a:srcRect/>
          <a:stretch>
            <a:fillRect/>
          </a:stretch>
        </p:blipFill>
        <p:spPr bwMode="auto">
          <a:xfrm>
            <a:off x="723900" y="0"/>
            <a:ext cx="7642225" cy="558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143000"/>
          </a:xfrm>
        </p:spPr>
        <p:txBody>
          <a:bodyPr/>
          <a:lstStyle/>
          <a:p>
            <a:r>
              <a:rPr lang="en-US" smtClean="0"/>
              <a:t>Activity- Palladio Application</a:t>
            </a:r>
          </a:p>
        </p:txBody>
      </p:sp>
      <p:sp>
        <p:nvSpPr>
          <p:cNvPr id="24579" name="Content Placeholder 2"/>
          <p:cNvSpPr>
            <a:spLocks noGrp="1"/>
          </p:cNvSpPr>
          <p:nvPr>
            <p:ph idx="1"/>
          </p:nvPr>
        </p:nvSpPr>
        <p:spPr>
          <a:xfrm>
            <a:off x="228600" y="990600"/>
            <a:ext cx="6248400" cy="5867400"/>
          </a:xfrm>
        </p:spPr>
        <p:txBody>
          <a:bodyPr/>
          <a:lstStyle/>
          <a:p>
            <a:r>
              <a:rPr lang="en-US" sz="2200" dirty="0" smtClean="0"/>
              <a:t>Objective: </a:t>
            </a:r>
          </a:p>
          <a:p>
            <a:pPr lvl="1"/>
            <a:r>
              <a:rPr lang="en-US" sz="2200" dirty="0" smtClean="0"/>
              <a:t>To demonstrate your knowledge of why Palladio is known for his supreme symmetry </a:t>
            </a:r>
          </a:p>
          <a:p>
            <a:r>
              <a:rPr lang="en-US" sz="2200" dirty="0" smtClean="0"/>
              <a:t>Assignment:</a:t>
            </a:r>
          </a:p>
          <a:p>
            <a:pPr lvl="1"/>
            <a:r>
              <a:rPr lang="en-US" sz="2200" dirty="0" smtClean="0"/>
              <a:t>Create a simple sketch of Palladio’s Villa Rotunda </a:t>
            </a:r>
            <a:r>
              <a:rPr lang="en-US" sz="2200" b="1" u="sng" dirty="0" smtClean="0"/>
              <a:t>ON PAGE 63</a:t>
            </a:r>
          </a:p>
          <a:p>
            <a:r>
              <a:rPr lang="en-US" sz="2200" dirty="0" smtClean="0"/>
              <a:t>Product Requirements:</a:t>
            </a:r>
          </a:p>
          <a:p>
            <a:pPr lvl="1"/>
            <a:r>
              <a:rPr lang="en-US" sz="2200" dirty="0" smtClean="0"/>
              <a:t>Palladian characteristics</a:t>
            </a:r>
          </a:p>
          <a:p>
            <a:pPr lvl="1"/>
            <a:r>
              <a:rPr lang="en-US" sz="2200" dirty="0" smtClean="0"/>
              <a:t>A complete floor plan</a:t>
            </a:r>
          </a:p>
          <a:p>
            <a:r>
              <a:rPr lang="en-US" sz="2200" dirty="0" smtClean="0"/>
              <a:t>Time allotted: </a:t>
            </a:r>
          </a:p>
          <a:p>
            <a:pPr lvl="1"/>
            <a:r>
              <a:rPr lang="en-US" sz="2200" dirty="0" smtClean="0"/>
              <a:t>5 minutes</a:t>
            </a:r>
          </a:p>
        </p:txBody>
      </p:sp>
      <p:pic>
        <p:nvPicPr>
          <p:cNvPr id="24580" name="Picture 2" descr="C:\Documents and Settings\lgallicchio\Local Settings\Temporary Internet Files\Content.IE5\13TZXI0W\MP900313962[1].jpg"/>
          <p:cNvPicPr>
            <a:picLocks noChangeAspect="1" noChangeArrowheads="1"/>
          </p:cNvPicPr>
          <p:nvPr/>
        </p:nvPicPr>
        <p:blipFill>
          <a:blip r:embed="rId3"/>
          <a:srcRect/>
          <a:stretch>
            <a:fillRect/>
          </a:stretch>
        </p:blipFill>
        <p:spPr bwMode="auto">
          <a:xfrm>
            <a:off x="5867400" y="3962400"/>
            <a:ext cx="2743200" cy="2697163"/>
          </a:xfrm>
          <a:prstGeom prst="rect">
            <a:avLst/>
          </a:prstGeom>
          <a:noFill/>
          <a:ln w="9525">
            <a:noFill/>
            <a:miter lim="800000"/>
            <a:headEnd/>
            <a:tailEnd/>
          </a:ln>
        </p:spPr>
      </p:pic>
      <p:pic>
        <p:nvPicPr>
          <p:cNvPr id="24581" name="Picture 3" descr="C:\Documents and Settings\lgallicchio\Local Settings\Temporary Internet Files\Content.IE5\0CQ24TUX\MC900089822[1].wmf"/>
          <p:cNvPicPr>
            <a:picLocks noChangeAspect="1" noChangeArrowheads="1"/>
          </p:cNvPicPr>
          <p:nvPr/>
        </p:nvPicPr>
        <p:blipFill>
          <a:blip r:embed="rId4"/>
          <a:srcRect/>
          <a:stretch>
            <a:fillRect/>
          </a:stretch>
        </p:blipFill>
        <p:spPr bwMode="auto">
          <a:xfrm>
            <a:off x="6096000" y="1295400"/>
            <a:ext cx="28067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smtClean="0"/>
              <a:t>Exit Slip</a:t>
            </a:r>
          </a:p>
        </p:txBody>
      </p:sp>
      <p:pic>
        <p:nvPicPr>
          <p:cNvPr id="25603" name="Picture 7" descr="rotonda-gross"/>
          <p:cNvPicPr>
            <a:picLocks noGrp="1" noChangeAspect="1" noChangeArrowheads="1"/>
          </p:cNvPicPr>
          <p:nvPr>
            <p:ph sz="half" idx="1"/>
          </p:nvPr>
        </p:nvPicPr>
        <p:blipFill>
          <a:blip r:embed="rId3"/>
          <a:srcRect/>
          <a:stretch>
            <a:fillRect/>
          </a:stretch>
        </p:blipFill>
        <p:spPr>
          <a:xfrm>
            <a:off x="152400" y="228600"/>
            <a:ext cx="3352800" cy="2057400"/>
          </a:xfrm>
          <a:noFill/>
        </p:spPr>
      </p:pic>
      <p:pic>
        <p:nvPicPr>
          <p:cNvPr id="25604" name="Picture 8" descr="pantheon"/>
          <p:cNvPicPr>
            <a:picLocks noGrp="1" noChangeAspect="1" noChangeArrowheads="1"/>
          </p:cNvPicPr>
          <p:nvPr>
            <p:ph sz="half" idx="2"/>
          </p:nvPr>
        </p:nvPicPr>
        <p:blipFill>
          <a:blip r:embed="rId4"/>
          <a:srcRect/>
          <a:stretch>
            <a:fillRect/>
          </a:stretch>
        </p:blipFill>
        <p:spPr>
          <a:xfrm>
            <a:off x="5791200" y="228600"/>
            <a:ext cx="3124200" cy="2057400"/>
          </a:xfrm>
          <a:noFill/>
        </p:spPr>
      </p:pic>
      <p:sp>
        <p:nvSpPr>
          <p:cNvPr id="25605" name="TextBox 4"/>
          <p:cNvSpPr txBox="1">
            <a:spLocks noChangeArrowheads="1"/>
          </p:cNvSpPr>
          <p:nvPr/>
        </p:nvSpPr>
        <p:spPr bwMode="auto">
          <a:xfrm>
            <a:off x="609600" y="2590800"/>
            <a:ext cx="7924800" cy="3970318"/>
          </a:xfrm>
          <a:prstGeom prst="rect">
            <a:avLst/>
          </a:prstGeom>
          <a:noFill/>
          <a:ln w="9525">
            <a:noFill/>
            <a:miter lim="800000"/>
            <a:headEnd/>
            <a:tailEnd/>
          </a:ln>
        </p:spPr>
        <p:txBody>
          <a:bodyPr>
            <a:spAutoFit/>
          </a:bodyPr>
          <a:lstStyle/>
          <a:p>
            <a:pPr marL="342900" indent="-342900">
              <a:buFontTx/>
              <a:buAutoNum type="arabicParenR"/>
            </a:pPr>
            <a:r>
              <a:rPr lang="en-US" dirty="0"/>
              <a:t>What are the basic structures of architecture that </a:t>
            </a:r>
            <a:r>
              <a:rPr lang="en-US" b="1" dirty="0"/>
              <a:t>both </a:t>
            </a:r>
            <a:r>
              <a:rPr lang="en-US" dirty="0"/>
              <a:t>the Pantheon and the Villa Rotunda have?</a:t>
            </a:r>
          </a:p>
          <a:p>
            <a:pPr marL="342900" indent="-342900">
              <a:buFontTx/>
              <a:buAutoNum type="arabicParenR"/>
            </a:pPr>
            <a:r>
              <a:rPr lang="en-US" dirty="0"/>
              <a:t>What influences of Ancient Rome can be seen in the Villa Rotunda (you will have to remember what basic structures of architecture the Romans invented in order to properly answer this question).</a:t>
            </a:r>
          </a:p>
          <a:p>
            <a:pPr marL="800100" lvl="1" indent="-342900"/>
            <a:r>
              <a:rPr lang="en-US" dirty="0"/>
              <a:t>a) What basic structure(s) are Greek?</a:t>
            </a:r>
          </a:p>
          <a:p>
            <a:pPr marL="342900" indent="-342900">
              <a:buFontTx/>
              <a:buAutoNum type="arabicParenR"/>
            </a:pPr>
            <a:r>
              <a:rPr lang="en-US" dirty="0"/>
              <a:t>What architectural principle is the </a:t>
            </a:r>
            <a:r>
              <a:rPr lang="en-US" b="1" dirty="0"/>
              <a:t>most</a:t>
            </a:r>
            <a:r>
              <a:rPr lang="en-US" dirty="0"/>
              <a:t> important in Palladio’s design?</a:t>
            </a:r>
          </a:p>
          <a:p>
            <a:pPr marL="342900" indent="-342900">
              <a:buFontTx/>
              <a:buAutoNum type="arabicParenR"/>
            </a:pPr>
            <a:r>
              <a:rPr lang="en-US" dirty="0"/>
              <a:t>Why would this building be called the Villa Rotunda?</a:t>
            </a:r>
          </a:p>
          <a:p>
            <a:pPr marL="342900" indent="-342900">
              <a:buFontTx/>
              <a:buAutoNum type="arabicParenR"/>
            </a:pPr>
            <a:r>
              <a:rPr lang="en-US" dirty="0"/>
              <a:t>What mistake did Palladio make when he was designing his villas? </a:t>
            </a:r>
          </a:p>
          <a:p>
            <a:pPr marL="342900" indent="-342900">
              <a:buFontTx/>
              <a:buAutoNum type="arabicParenR"/>
            </a:pPr>
            <a:r>
              <a:rPr lang="en-US" dirty="0"/>
              <a:t>How was Brunelleschi’s Dome constructed?</a:t>
            </a:r>
          </a:p>
          <a:p>
            <a:pPr marL="342900" indent="-342900">
              <a:buFontTx/>
              <a:buAutoNum type="arabicParenR"/>
            </a:pPr>
            <a:r>
              <a:rPr lang="en-US" dirty="0"/>
              <a:t>What’s one </a:t>
            </a:r>
            <a:r>
              <a:rPr lang="en-US" b="1" dirty="0"/>
              <a:t>cool</a:t>
            </a:r>
            <a:r>
              <a:rPr lang="en-US" dirty="0"/>
              <a:t> thing that you saw in the video about Brunelleschi’s Dome</a:t>
            </a:r>
            <a:r>
              <a:rPr lang="en-US" dirty="0" smtClean="0"/>
              <a:t>?</a:t>
            </a:r>
          </a:p>
          <a:p>
            <a:pPr marL="342900" indent="-342900"/>
            <a:endParaRPr lang="en-US" dirty="0" smtClean="0"/>
          </a:p>
          <a:p>
            <a:pPr marL="342900" indent="-342900"/>
            <a:endParaRPr lang="en-US" dirty="0"/>
          </a:p>
        </p:txBody>
      </p:sp>
      <p:sp>
        <p:nvSpPr>
          <p:cNvPr id="6" name="Rectangle 5"/>
          <p:cNvSpPr/>
          <p:nvPr/>
        </p:nvSpPr>
        <p:spPr>
          <a:xfrm>
            <a:off x="0" y="6211669"/>
            <a:ext cx="7315200" cy="646331"/>
          </a:xfrm>
          <a:prstGeom prst="rect">
            <a:avLst/>
          </a:prstGeom>
        </p:spPr>
        <p:txBody>
          <a:bodyPr wrap="square">
            <a:spAutoFit/>
          </a:bodyPr>
          <a:lstStyle/>
          <a:p>
            <a:r>
              <a:rPr lang="en-US" dirty="0" smtClean="0">
                <a:hlinkClick r:id="rId5"/>
              </a:rPr>
              <a:t>http://www.youtube.com/watch?v=a8HpZo89LiA</a:t>
            </a: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Sources</a:t>
            </a:r>
          </a:p>
        </p:txBody>
      </p:sp>
      <p:sp>
        <p:nvSpPr>
          <p:cNvPr id="26627" name="Content Placeholder 2"/>
          <p:cNvSpPr>
            <a:spLocks noGrp="1"/>
          </p:cNvSpPr>
          <p:nvPr>
            <p:ph sz="half" idx="1"/>
          </p:nvPr>
        </p:nvSpPr>
        <p:spPr/>
        <p:txBody>
          <a:bodyPr/>
          <a:lstStyle/>
          <a:p>
            <a:r>
              <a:rPr lang="en-US" u="sng" smtClean="0">
                <a:hlinkClick r:id="rId3"/>
              </a:rPr>
              <a:t>http://www.italyguides.it/us/florence/the_dome_of_brunelleschi.htm</a:t>
            </a:r>
            <a:endParaRPr lang="en-US" u="sng" smtClean="0"/>
          </a:p>
          <a:p>
            <a:r>
              <a:rPr lang="en-US" u="sng" smtClean="0"/>
              <a:t>Annotated Arch</a:t>
            </a:r>
          </a:p>
          <a:p>
            <a:pPr>
              <a:buFontTx/>
              <a:buNone/>
            </a:pPr>
            <a:endParaRPr lang="en-US" smtClean="0"/>
          </a:p>
        </p:txBody>
      </p:sp>
      <p:sp>
        <p:nvSpPr>
          <p:cNvPr id="26628" name="Content Placeholder 3"/>
          <p:cNvSpPr>
            <a:spLocks noGrp="1"/>
          </p:cNvSpPr>
          <p:nvPr>
            <p:ph sz="half" idx="2"/>
          </p:nvPr>
        </p:nvSpPr>
        <p:spPr/>
        <p:txBody>
          <a:bodyPr/>
          <a:lstStyle/>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sp>
        <p:nvSpPr>
          <p:cNvPr id="7171" name="Content Placeholder 2"/>
          <p:cNvSpPr>
            <a:spLocks noGrp="1"/>
          </p:cNvSpPr>
          <p:nvPr>
            <p:ph idx="1"/>
          </p:nvPr>
        </p:nvSpPr>
        <p:spPr/>
        <p:txBody>
          <a:bodyPr/>
          <a:lstStyle/>
          <a:p>
            <a:endParaRPr lang="en-US" smtClean="0"/>
          </a:p>
        </p:txBody>
      </p:sp>
      <p:pic>
        <p:nvPicPr>
          <p:cNvPr id="7172" name="Picture 2" descr="http://www.willhiteweb.com/europe_travel/italy/florence_italy_duomo_2.jpg"/>
          <p:cNvPicPr>
            <a:picLocks noChangeAspect="1" noChangeArrowheads="1"/>
          </p:cNvPicPr>
          <p:nvPr/>
        </p:nvPicPr>
        <p:blipFill>
          <a:blip r:embed="rId3"/>
          <a:srcRect/>
          <a:stretch>
            <a:fillRect/>
          </a:stretch>
        </p:blipFill>
        <p:spPr bwMode="auto">
          <a:xfrm>
            <a:off x="0" y="0"/>
            <a:ext cx="4611688" cy="6858000"/>
          </a:xfrm>
          <a:prstGeom prst="rect">
            <a:avLst/>
          </a:prstGeom>
          <a:noFill/>
          <a:ln w="9525">
            <a:noFill/>
            <a:miter lim="800000"/>
            <a:headEnd/>
            <a:tailEnd/>
          </a:ln>
        </p:spPr>
      </p:pic>
      <p:pic>
        <p:nvPicPr>
          <p:cNvPr id="7173" name="Picture 4" descr="http://www.firenze-online.com/images/Florence-view.jpg"/>
          <p:cNvPicPr>
            <a:picLocks noChangeAspect="1" noChangeArrowheads="1"/>
          </p:cNvPicPr>
          <p:nvPr/>
        </p:nvPicPr>
        <p:blipFill>
          <a:blip r:embed="rId4"/>
          <a:srcRect/>
          <a:stretch>
            <a:fillRect/>
          </a:stretch>
        </p:blipFill>
        <p:spPr bwMode="auto">
          <a:xfrm>
            <a:off x="4572000" y="0"/>
            <a:ext cx="4572000" cy="3429000"/>
          </a:xfrm>
          <a:prstGeom prst="rect">
            <a:avLst/>
          </a:prstGeom>
          <a:noFill/>
          <a:ln w="9525">
            <a:noFill/>
            <a:miter lim="800000"/>
            <a:headEnd/>
            <a:tailEnd/>
          </a:ln>
        </p:spPr>
      </p:pic>
      <p:pic>
        <p:nvPicPr>
          <p:cNvPr id="7174" name="Picture 6" descr="http://www.destination360.com/europe/italy/images/s/italy-duomo.jpg"/>
          <p:cNvPicPr>
            <a:picLocks noChangeAspect="1" noChangeArrowheads="1"/>
          </p:cNvPicPr>
          <p:nvPr/>
        </p:nvPicPr>
        <p:blipFill>
          <a:blip r:embed="rId5"/>
          <a:srcRect/>
          <a:stretch>
            <a:fillRect/>
          </a:stretch>
        </p:blipFill>
        <p:spPr bwMode="auto">
          <a:xfrm>
            <a:off x="4572000" y="3429000"/>
            <a:ext cx="45720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pPr eaLnBrk="1" hangingPunct="1"/>
            <a:endParaRPr lang="en-US" smtClean="0"/>
          </a:p>
        </p:txBody>
      </p:sp>
      <p:pic>
        <p:nvPicPr>
          <p:cNvPr id="8195" name="Picture 4" descr="File00012"/>
          <p:cNvPicPr>
            <a:picLocks noGrp="1" noChangeAspect="1" noChangeArrowheads="1"/>
          </p:cNvPicPr>
          <p:nvPr>
            <p:ph idx="1"/>
          </p:nvPr>
        </p:nvPicPr>
        <p:blipFill>
          <a:blip r:embed="rId3"/>
          <a:srcRect/>
          <a:stretch>
            <a:fillRect/>
          </a:stretch>
        </p:blipFill>
        <p:spPr>
          <a:xfrm>
            <a:off x="838200" y="19050"/>
            <a:ext cx="7162800" cy="683895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lstStyle/>
          <a:p>
            <a:pPr eaLnBrk="1" hangingPunct="1"/>
            <a:endParaRPr lang="en-US" smtClean="0"/>
          </a:p>
        </p:txBody>
      </p:sp>
      <p:pic>
        <p:nvPicPr>
          <p:cNvPr id="9219" name="Picture 4" descr="File00013"/>
          <p:cNvPicPr>
            <a:picLocks noGrp="1" noChangeAspect="1" noChangeArrowheads="1"/>
          </p:cNvPicPr>
          <p:nvPr>
            <p:ph idx="1"/>
          </p:nvPr>
        </p:nvPicPr>
        <p:blipFill>
          <a:blip r:embed="rId3"/>
          <a:srcRect/>
          <a:stretch>
            <a:fillRect/>
          </a:stretch>
        </p:blipFill>
        <p:spPr>
          <a:xfrm>
            <a:off x="1371600" y="0"/>
            <a:ext cx="6437313" cy="68580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153400" cy="487363"/>
          </a:xfrm>
        </p:spPr>
        <p:txBody>
          <a:bodyPr/>
          <a:lstStyle/>
          <a:p>
            <a:r>
              <a:rPr lang="en-US" u="sng" dirty="0" smtClean="0"/>
              <a:t>Dome Construction</a:t>
            </a:r>
          </a:p>
        </p:txBody>
      </p:sp>
      <p:sp>
        <p:nvSpPr>
          <p:cNvPr id="3" name="Content Placeholder 2"/>
          <p:cNvSpPr>
            <a:spLocks noGrp="1"/>
          </p:cNvSpPr>
          <p:nvPr>
            <p:ph idx="1"/>
          </p:nvPr>
        </p:nvSpPr>
        <p:spPr>
          <a:xfrm>
            <a:off x="228600" y="609600"/>
            <a:ext cx="4800600" cy="5029200"/>
          </a:xfrm>
        </p:spPr>
        <p:txBody>
          <a:bodyPr/>
          <a:lstStyle/>
          <a:p>
            <a:pPr>
              <a:defRPr/>
            </a:pPr>
            <a:r>
              <a:rPr lang="en-US" sz="1800" dirty="0" smtClean="0"/>
              <a:t>So, what did this Cupola have that was so amazing?</a:t>
            </a:r>
          </a:p>
          <a:p>
            <a:pPr lvl="1">
              <a:defRPr/>
            </a:pPr>
            <a:r>
              <a:rPr lang="en-US" sz="1800" u="sng" dirty="0" smtClean="0">
                <a:ea typeface="+mn-ea"/>
                <a:cs typeface="+mn-cs"/>
              </a:rPr>
              <a:t>octagonal</a:t>
            </a:r>
          </a:p>
          <a:p>
            <a:pPr lvl="1">
              <a:defRPr/>
            </a:pPr>
            <a:r>
              <a:rPr lang="en-US" sz="1800" u="sng" dirty="0" smtClean="0">
                <a:ea typeface="+mn-ea"/>
                <a:cs typeface="+mn-cs"/>
              </a:rPr>
              <a:t>self-supporting</a:t>
            </a:r>
          </a:p>
          <a:p>
            <a:pPr lvl="1">
              <a:defRPr/>
            </a:pPr>
            <a:r>
              <a:rPr lang="en-US" sz="1800" u="sng" dirty="0" smtClean="0">
                <a:ea typeface="+mn-ea"/>
                <a:cs typeface="+mn-cs"/>
              </a:rPr>
              <a:t>Varied Materials: </a:t>
            </a:r>
          </a:p>
          <a:p>
            <a:pPr lvl="2">
              <a:defRPr/>
            </a:pPr>
            <a:r>
              <a:rPr lang="en-US" sz="1800" u="sng" dirty="0" smtClean="0">
                <a:ea typeface="+mn-ea"/>
                <a:cs typeface="+mn-cs"/>
              </a:rPr>
              <a:t>Stone on the bottom </a:t>
            </a:r>
            <a:r>
              <a:rPr lang="en-US" sz="1800" dirty="0" smtClean="0">
                <a:ea typeface="+mn-ea"/>
                <a:cs typeface="+mn-cs"/>
              </a:rPr>
              <a:t>where the dome wasn’t as curved</a:t>
            </a:r>
          </a:p>
          <a:p>
            <a:pPr lvl="2">
              <a:defRPr/>
            </a:pPr>
            <a:r>
              <a:rPr lang="en-US" sz="1800" u="sng" dirty="0" smtClean="0">
                <a:ea typeface="+mn-ea"/>
                <a:cs typeface="+mn-cs"/>
              </a:rPr>
              <a:t>Brick on the top </a:t>
            </a:r>
            <a:r>
              <a:rPr lang="en-US" sz="1800" dirty="0" smtClean="0">
                <a:ea typeface="+mn-ea"/>
                <a:cs typeface="+mn-cs"/>
              </a:rPr>
              <a:t>to be lighter</a:t>
            </a:r>
          </a:p>
          <a:p>
            <a:pPr lvl="3">
              <a:defRPr/>
            </a:pPr>
            <a:r>
              <a:rPr lang="en-US" sz="1800" dirty="0" smtClean="0">
                <a:ea typeface="+mn-ea"/>
                <a:cs typeface="+mn-cs"/>
              </a:rPr>
              <a:t>assembled in a </a:t>
            </a:r>
            <a:r>
              <a:rPr lang="en-US" sz="1800" b="1" u="sng" dirty="0" smtClean="0">
                <a:solidFill>
                  <a:srgbClr val="FF0000"/>
                </a:solidFill>
                <a:ea typeface="+mn-ea"/>
                <a:cs typeface="+mn-cs"/>
              </a:rPr>
              <a:t>fishbone </a:t>
            </a:r>
            <a:r>
              <a:rPr lang="en-US" sz="1800" u="sng" dirty="0" smtClean="0">
                <a:solidFill>
                  <a:srgbClr val="FF0000"/>
                </a:solidFill>
                <a:ea typeface="+mn-ea"/>
                <a:cs typeface="+mn-cs"/>
              </a:rPr>
              <a:t>fashion</a:t>
            </a:r>
          </a:p>
          <a:p>
            <a:pPr lvl="1">
              <a:defRPr/>
            </a:pPr>
            <a:r>
              <a:rPr lang="en-US" sz="1800" u="sng" dirty="0" smtClean="0">
                <a:solidFill>
                  <a:srgbClr val="FF0000"/>
                </a:solidFill>
                <a:ea typeface="+mn-ea"/>
                <a:cs typeface="+mn-cs"/>
              </a:rPr>
              <a:t>Double Domed</a:t>
            </a:r>
          </a:p>
          <a:p>
            <a:pPr lvl="2">
              <a:defRPr/>
            </a:pPr>
            <a:r>
              <a:rPr lang="en-US" sz="1800" u="sng" dirty="0" smtClean="0">
                <a:ea typeface="+mn-ea"/>
                <a:cs typeface="+mn-cs"/>
              </a:rPr>
              <a:t>Two parallel shells are connected by brick </a:t>
            </a:r>
            <a:r>
              <a:rPr lang="en-US" sz="1800" b="1" u="sng" dirty="0" smtClean="0">
                <a:ea typeface="+mn-ea"/>
                <a:cs typeface="+mn-cs"/>
              </a:rPr>
              <a:t>'spurs'</a:t>
            </a:r>
            <a:r>
              <a:rPr lang="en-US" sz="1800" u="sng" dirty="0" smtClean="0">
                <a:ea typeface="+mn-ea"/>
                <a:cs typeface="+mn-cs"/>
              </a:rPr>
              <a:t> </a:t>
            </a:r>
          </a:p>
          <a:p>
            <a:pPr lvl="3">
              <a:defRPr/>
            </a:pPr>
            <a:r>
              <a:rPr lang="en-US" sz="1800" dirty="0" smtClean="0">
                <a:ea typeface="+mn-ea"/>
                <a:cs typeface="+mn-cs"/>
              </a:rPr>
              <a:t>Different functions: </a:t>
            </a:r>
          </a:p>
          <a:p>
            <a:pPr lvl="4">
              <a:defRPr/>
            </a:pPr>
            <a:r>
              <a:rPr lang="en-US" sz="1800" u="sng" dirty="0" smtClean="0">
                <a:ea typeface="+mn-ea"/>
                <a:cs typeface="+mn-cs"/>
              </a:rPr>
              <a:t>Inner dome- the real roof</a:t>
            </a:r>
          </a:p>
          <a:p>
            <a:pPr lvl="4">
              <a:defRPr/>
            </a:pPr>
            <a:r>
              <a:rPr lang="en-US" sz="1800" u="sng" dirty="0" smtClean="0">
                <a:ea typeface="+mn-ea"/>
                <a:cs typeface="+mn-cs"/>
              </a:rPr>
              <a:t>External dome: protects the dome </a:t>
            </a:r>
            <a:r>
              <a:rPr lang="en-US" sz="1800" dirty="0" smtClean="0">
                <a:ea typeface="+mn-ea"/>
                <a:cs typeface="+mn-cs"/>
              </a:rPr>
              <a:t>from water and makes it visible from far away</a:t>
            </a:r>
          </a:p>
        </p:txBody>
      </p:sp>
      <p:pic>
        <p:nvPicPr>
          <p:cNvPr id="10244" name="Picture 5" descr="http://www.music.iastate.edu/courses/471/images/Duomo26.jpg"/>
          <p:cNvPicPr>
            <a:picLocks noChangeAspect="1" noChangeArrowheads="1"/>
          </p:cNvPicPr>
          <p:nvPr/>
        </p:nvPicPr>
        <p:blipFill>
          <a:blip r:embed="rId3"/>
          <a:srcRect/>
          <a:stretch>
            <a:fillRect/>
          </a:stretch>
        </p:blipFill>
        <p:spPr bwMode="auto">
          <a:xfrm>
            <a:off x="4800600" y="914400"/>
            <a:ext cx="3860800" cy="2895600"/>
          </a:xfrm>
          <a:prstGeom prst="rect">
            <a:avLst/>
          </a:prstGeom>
          <a:noFill/>
          <a:ln w="9525">
            <a:noFill/>
            <a:miter lim="800000"/>
            <a:headEnd/>
            <a:tailEnd/>
          </a:ln>
        </p:spPr>
      </p:pic>
      <p:pic>
        <p:nvPicPr>
          <p:cNvPr id="10245" name="Picture 7" descr="http://intranet.arc.miami.edu/rjohn/images/Brunelleschi/Dome%20church%20of%20S.%20Maria%20del%20Fior.jpg"/>
          <p:cNvPicPr>
            <a:picLocks noChangeAspect="1" noChangeArrowheads="1"/>
          </p:cNvPicPr>
          <p:nvPr/>
        </p:nvPicPr>
        <p:blipFill>
          <a:blip r:embed="rId4"/>
          <a:srcRect/>
          <a:stretch>
            <a:fillRect/>
          </a:stretch>
        </p:blipFill>
        <p:spPr bwMode="auto">
          <a:xfrm>
            <a:off x="5486400" y="3276600"/>
            <a:ext cx="302895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thehistoryblog.com/wp-content/uploads/2013/01/Brunelleschi-dome-herringb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8286750"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858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Inspiration in Nature!</a:t>
            </a:r>
            <a:endParaRPr lang="en-US" dirty="0"/>
          </a:p>
        </p:txBody>
      </p:sp>
      <p:sp>
        <p:nvSpPr>
          <p:cNvPr id="3" name="Content Placeholder 2"/>
          <p:cNvSpPr>
            <a:spLocks noGrp="1"/>
          </p:cNvSpPr>
          <p:nvPr>
            <p:ph idx="1"/>
          </p:nvPr>
        </p:nvSpPr>
        <p:spPr>
          <a:xfrm>
            <a:off x="457200" y="1600200"/>
            <a:ext cx="4038600" cy="5050972"/>
          </a:xfrm>
        </p:spPr>
        <p:txBody>
          <a:bodyPr/>
          <a:lstStyle/>
          <a:p>
            <a:r>
              <a:rPr lang="en-US" dirty="0" smtClean="0"/>
              <a:t>Brunelleschi explained his design by stacking two egg shells to show the inner and outer dome structure.</a:t>
            </a:r>
            <a:endParaRPr lang="en-US" dirty="0"/>
          </a:p>
        </p:txBody>
      </p:sp>
      <p:pic>
        <p:nvPicPr>
          <p:cNvPr id="2050" name="Picture 2" descr="http://riahills.com/wp-content/gallery/still-life/eggshells.jpg"/>
          <p:cNvPicPr>
            <a:picLocks noChangeAspect="1" noChangeArrowheads="1"/>
          </p:cNvPicPr>
          <p:nvPr/>
        </p:nvPicPr>
        <p:blipFill rotWithShape="1">
          <a:blip r:embed="rId2">
            <a:extLst>
              <a:ext uri="{28A0092B-C50C-407E-A947-70E740481C1C}">
                <a14:useLocalDpi xmlns:a14="http://schemas.microsoft.com/office/drawing/2010/main" val="0"/>
              </a:ext>
            </a:extLst>
          </a:blip>
          <a:srcRect l="6660" r="21678" b="38053"/>
          <a:stretch/>
        </p:blipFill>
        <p:spPr bwMode="auto">
          <a:xfrm>
            <a:off x="4572000" y="1722008"/>
            <a:ext cx="4376058" cy="492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777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1656</TotalTime>
  <Words>1465</Words>
  <Application>Microsoft Office PowerPoint</Application>
  <PresentationFormat>On-screen Show (4:3)</PresentationFormat>
  <Paragraphs>190</Paragraphs>
  <Slides>33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 Unicode MS</vt:lpstr>
      <vt:lpstr>Arial</vt:lpstr>
      <vt:lpstr>Calibri</vt:lpstr>
      <vt:lpstr>Times</vt:lpstr>
      <vt:lpstr>Wingdings</vt:lpstr>
      <vt:lpstr>Default Design</vt:lpstr>
      <vt:lpstr>Renaissance Architecture COPY THIS INFORMATION IN YOUR NOTES!!!!!!!!!!!!!! </vt:lpstr>
      <vt:lpstr>Filippo Brunelleschi </vt:lpstr>
      <vt:lpstr>PowerPoint Presentation</vt:lpstr>
      <vt:lpstr>PowerPoint Presentation</vt:lpstr>
      <vt:lpstr>PowerPoint Presentation</vt:lpstr>
      <vt:lpstr>PowerPoint Presentation</vt:lpstr>
      <vt:lpstr>Dome Construction</vt:lpstr>
      <vt:lpstr>PowerPoint Presentation</vt:lpstr>
      <vt:lpstr>Inspiration in Nature!</vt:lpstr>
      <vt:lpstr>PowerPoint Presentation</vt:lpstr>
      <vt:lpstr>PowerPoint Presentation</vt:lpstr>
      <vt:lpstr>PowerPoint Presentation</vt:lpstr>
      <vt:lpstr>Giotto’s Tower This is where the video begins!</vt:lpstr>
      <vt:lpstr>Timeless Graffiti</vt:lpstr>
      <vt:lpstr>Agenda – Sub Lesson</vt:lpstr>
      <vt:lpstr>PowerPoint Presentation</vt:lpstr>
      <vt:lpstr>Architecture Viewing Guide</vt:lpstr>
      <vt:lpstr>PowerPoint Presentation</vt:lpstr>
      <vt:lpstr>Agenda</vt:lpstr>
      <vt:lpstr>Palladio and the Villa Rotunda  Answer the following questions on page 66 in your NOTEBOOK Read The Annotated Arch – Pg. 65  to get answers </vt:lpstr>
      <vt:lpstr>PowerPoint Presentation</vt:lpstr>
      <vt:lpstr>Lifestyles of the Rich and Famous: Renaissance Homes (notes) </vt:lpstr>
      <vt:lpstr>PALLADIO</vt:lpstr>
      <vt:lpstr>PowerPoint Presentation</vt:lpstr>
      <vt:lpstr>Villa Rotunda</vt:lpstr>
      <vt:lpstr>Figure 22-30  ANDREA PALLADIO, plan of the Villa Rotonda (formerly Villa Capra), near Vicenza, Italy, ca. 1550–1570. (1) dome, (2) porch.</vt:lpstr>
      <vt:lpstr>PowerPoint Presentation</vt:lpstr>
      <vt:lpstr>Palladio’s Inspiration: Name three architectural designs Palladio “borrowed.” </vt:lpstr>
      <vt:lpstr>PALLADIO</vt:lpstr>
      <vt:lpstr>Figure 22-29  ANDREA PALLADIO, Villa Rotonda (formerly Villa Capra), near Vicenza, Italy, ca. 1566–1570.</vt:lpstr>
      <vt:lpstr>Activity- Palladio Application</vt:lpstr>
      <vt:lpstr>Exit Slip</vt:lpstr>
      <vt:lpstr>Sources</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twilite</dc:creator>
  <cp:lastModifiedBy>McDonald, Benjamin</cp:lastModifiedBy>
  <cp:revision>121</cp:revision>
  <dcterms:created xsi:type="dcterms:W3CDTF">2007-02-11T03:58:22Z</dcterms:created>
  <dcterms:modified xsi:type="dcterms:W3CDTF">2016-11-30T19:42:54Z</dcterms:modified>
</cp:coreProperties>
</file>