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7" r:id="rId2"/>
    <p:sldId id="274" r:id="rId3"/>
    <p:sldId id="256" r:id="rId4"/>
    <p:sldId id="263" r:id="rId5"/>
    <p:sldId id="271" r:id="rId6"/>
    <p:sldId id="272" r:id="rId7"/>
    <p:sldId id="257" r:id="rId8"/>
    <p:sldId id="258" r:id="rId9"/>
    <p:sldId id="259" r:id="rId10"/>
    <p:sldId id="270" r:id="rId11"/>
    <p:sldId id="268" r:id="rId12"/>
    <p:sldId id="269" r:id="rId13"/>
    <p:sldId id="260" r:id="rId14"/>
    <p:sldId id="261" r:id="rId15"/>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9978"/>
          </a:xfrm>
          <a:prstGeom prst="rect">
            <a:avLst/>
          </a:prstGeom>
        </p:spPr>
        <p:txBody>
          <a:bodyPr vert="horz" lIns="91440" tIns="45720" rIns="91440" bIns="45720" rtlCol="0"/>
          <a:lstStyle>
            <a:lvl1pPr algn="r">
              <a:defRPr sz="1200"/>
            </a:lvl1pPr>
          </a:lstStyle>
          <a:p>
            <a:fld id="{F32113D1-A83C-4E9E-9A30-954B2303A3C1}" type="datetimeFigureOut">
              <a:rPr lang="en-US" smtClean="0"/>
              <a:pPr/>
              <a:t>1/29/2015</a:t>
            </a:fld>
            <a:endParaRPr lang="en-US"/>
          </a:p>
        </p:txBody>
      </p:sp>
      <p:sp>
        <p:nvSpPr>
          <p:cNvPr id="4" name="Footer Placeholder 3"/>
          <p:cNvSpPr>
            <a:spLocks noGrp="1"/>
          </p:cNvSpPr>
          <p:nvPr>
            <p:ph type="ftr" sz="quarter" idx="2"/>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8"/>
            <a:ext cx="2971800" cy="459978"/>
          </a:xfrm>
          <a:prstGeom prst="rect">
            <a:avLst/>
          </a:prstGeom>
        </p:spPr>
        <p:txBody>
          <a:bodyPr vert="horz" lIns="91440" tIns="45720" rIns="91440" bIns="45720" rtlCol="0" anchor="b"/>
          <a:lstStyle>
            <a:lvl1pPr algn="r">
              <a:defRPr sz="1200"/>
            </a:lvl1pPr>
          </a:lstStyle>
          <a:p>
            <a:fld id="{302855DF-F61B-4099-9DAB-FF24B0F5676D}" type="slidenum">
              <a:rPr lang="en-US" smtClean="0"/>
              <a:pPr/>
              <a:t>‹#›</a:t>
            </a:fld>
            <a:endParaRPr lang="en-US"/>
          </a:p>
        </p:txBody>
      </p:sp>
    </p:spTree>
    <p:extLst>
      <p:ext uri="{BB962C8B-B14F-4D97-AF65-F5344CB8AC3E}">
        <p14:creationId xmlns:p14="http://schemas.microsoft.com/office/powerpoint/2010/main" val="4024067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9978"/>
          </a:xfrm>
          <a:prstGeom prst="rect">
            <a:avLst/>
          </a:prstGeom>
        </p:spPr>
        <p:txBody>
          <a:bodyPr vert="horz" lIns="91440" tIns="45720" rIns="91440" bIns="45720" rtlCol="0"/>
          <a:lstStyle>
            <a:lvl1pPr algn="r">
              <a:defRPr sz="1200"/>
            </a:lvl1pPr>
          </a:lstStyle>
          <a:p>
            <a:fld id="{BD41A737-DD6E-4F43-AD0A-951786322B6D}" type="datetimeFigureOut">
              <a:rPr lang="en-US" smtClean="0"/>
              <a:pPr/>
              <a:t>1/29/2015</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69793"/>
            <a:ext cx="5486400" cy="41398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8"/>
            <a:ext cx="2971800" cy="459978"/>
          </a:xfrm>
          <a:prstGeom prst="rect">
            <a:avLst/>
          </a:prstGeom>
        </p:spPr>
        <p:txBody>
          <a:bodyPr vert="horz" lIns="91440" tIns="45720" rIns="91440" bIns="45720" rtlCol="0" anchor="b"/>
          <a:lstStyle>
            <a:lvl1pPr algn="r">
              <a:defRPr sz="1200"/>
            </a:lvl1pPr>
          </a:lstStyle>
          <a:p>
            <a:fld id="{AFB47DFB-8A35-42AA-A80E-9BDB2381A868}" type="slidenum">
              <a:rPr lang="en-US" smtClean="0"/>
              <a:pPr/>
              <a:t>‹#›</a:t>
            </a:fld>
            <a:endParaRPr lang="en-US"/>
          </a:p>
        </p:txBody>
      </p:sp>
    </p:spTree>
    <p:extLst>
      <p:ext uri="{BB962C8B-B14F-4D97-AF65-F5344CB8AC3E}">
        <p14:creationId xmlns:p14="http://schemas.microsoft.com/office/powerpoint/2010/main" val="36572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8CB996-19C6-4B3F-975F-6F4C2D960BD1}"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8CB996-19C6-4B3F-975F-6F4C2D960BD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B47DFB-8A35-42AA-A80E-9BDB2381A86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B47DFB-8A35-42AA-A80E-9BDB2381A86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AD952B-1BA5-4475-8A78-16233B3382BF}"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3A6BF8F-B8C6-4AFD-AD96-3253C260DC52}"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5D904A-0E68-415A-8DD7-043A30B63F54}"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639FA6-EF41-4F1B-8A0D-8AEBC26FD32D}"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164707-6D5A-42A9-987F-677DA6C961A6}" type="slidenum">
              <a:rPr lang="en-US" smtClean="0"/>
              <a:pPr fontAlgn="base">
                <a:spcBef>
                  <a:spcPct val="0"/>
                </a:spcBef>
                <a:spcAft>
                  <a:spcPct val="0"/>
                </a:spcAft>
                <a:defRPr/>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B82360-D4A4-48D9-B83D-073AEC8EF6E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82360-D4A4-48D9-B83D-073AEC8EF6E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82360-D4A4-48D9-B83D-073AEC8EF6E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BF95A09-4E7C-42C7-821E-F2B8C9C685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82360-D4A4-48D9-B83D-073AEC8EF6E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82360-D4A4-48D9-B83D-073AEC8EF6E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82360-D4A4-48D9-B83D-073AEC8EF6E9}"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82360-D4A4-48D9-B83D-073AEC8EF6E9}" type="datetimeFigureOut">
              <a:rPr lang="en-US" smtClean="0"/>
              <a:pPr/>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82360-D4A4-48D9-B83D-073AEC8EF6E9}" type="datetimeFigureOut">
              <a:rPr lang="en-US" smtClean="0"/>
              <a:pPr/>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82360-D4A4-48D9-B83D-073AEC8EF6E9}" type="datetimeFigureOut">
              <a:rPr lang="en-US" smtClean="0"/>
              <a:pPr/>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82360-D4A4-48D9-B83D-073AEC8EF6E9}"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82360-D4A4-48D9-B83D-073AEC8EF6E9}"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03C6A-CC5D-4C23-8725-C44A39BB0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82360-D4A4-48D9-B83D-073AEC8EF6E9}" type="datetimeFigureOut">
              <a:rPr lang="en-US" smtClean="0"/>
              <a:pPr/>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03C6A-CC5D-4C23-8725-C44A39BB07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4267200" cy="914400"/>
          </a:xfrm>
        </p:spPr>
        <p:txBody>
          <a:bodyPr/>
          <a:lstStyle/>
          <a:p>
            <a:pPr eaLnBrk="1" hangingPunct="1"/>
            <a:r>
              <a:rPr lang="en-US" dirty="0" smtClean="0"/>
              <a:t>Opening Agenda</a:t>
            </a:r>
          </a:p>
        </p:txBody>
      </p:sp>
      <p:sp>
        <p:nvSpPr>
          <p:cNvPr id="3075" name="Rectangle 3"/>
          <p:cNvSpPr>
            <a:spLocks noGrp="1" noChangeArrowheads="1"/>
          </p:cNvSpPr>
          <p:nvPr>
            <p:ph type="subTitle" idx="1"/>
          </p:nvPr>
        </p:nvSpPr>
        <p:spPr>
          <a:xfrm>
            <a:off x="0" y="838200"/>
            <a:ext cx="5029200" cy="5486400"/>
          </a:xfrm>
        </p:spPr>
        <p:txBody>
          <a:bodyPr>
            <a:normAutofit fontScale="92500" lnSpcReduction="10000"/>
          </a:bodyPr>
          <a:lstStyle/>
          <a:p>
            <a:pPr algn="l" eaLnBrk="1" hangingPunct="1">
              <a:buFont typeface="Arial" charset="0"/>
              <a:buChar char="•"/>
            </a:pPr>
            <a:r>
              <a:rPr lang="en-US" sz="2400" dirty="0" smtClean="0">
                <a:solidFill>
                  <a:schemeClr val="tx1"/>
                </a:solidFill>
              </a:rPr>
              <a:t>Things to Get: </a:t>
            </a:r>
          </a:p>
          <a:p>
            <a:pPr lvl="1" algn="l" eaLnBrk="1" hangingPunct="1">
              <a:buFont typeface="Arial" charset="0"/>
              <a:buChar char="•"/>
            </a:pPr>
            <a:r>
              <a:rPr lang="en-US" sz="2400" dirty="0" smtClean="0">
                <a:solidFill>
                  <a:schemeClr val="tx1"/>
                </a:solidFill>
              </a:rPr>
              <a:t>Theatre notes from last class</a:t>
            </a:r>
          </a:p>
          <a:p>
            <a:pPr lvl="1" algn="l" eaLnBrk="1" hangingPunct="1">
              <a:buFont typeface="Arial" charset="0"/>
              <a:buChar char="•"/>
            </a:pPr>
            <a:r>
              <a:rPr lang="en-US" sz="2400" dirty="0" smtClean="0">
                <a:solidFill>
                  <a:schemeClr val="tx1"/>
                </a:solidFill>
              </a:rPr>
              <a:t>One piece of notebook paper</a:t>
            </a:r>
          </a:p>
          <a:p>
            <a:pPr lvl="1" algn="l" eaLnBrk="1" hangingPunct="1">
              <a:buFont typeface="Arial" charset="0"/>
              <a:buChar char="•"/>
            </a:pPr>
            <a:r>
              <a:rPr lang="en-US" sz="2400" dirty="0" smtClean="0">
                <a:solidFill>
                  <a:schemeClr val="tx1"/>
                </a:solidFill>
              </a:rPr>
              <a:t>The article and learning guide (opener and exit slip) from the table in the front of the room</a:t>
            </a:r>
          </a:p>
          <a:p>
            <a:pPr algn="l" eaLnBrk="1" hangingPunct="1">
              <a:buFont typeface="Arial" charset="0"/>
              <a:buChar char="•"/>
            </a:pPr>
            <a:r>
              <a:rPr lang="en-US" sz="2400" dirty="0" smtClean="0">
                <a:solidFill>
                  <a:schemeClr val="tx1"/>
                </a:solidFill>
              </a:rPr>
              <a:t>Things to Do: </a:t>
            </a:r>
          </a:p>
          <a:p>
            <a:pPr lvl="1" algn="l" eaLnBrk="1" hangingPunct="1">
              <a:buFont typeface="Arial" charset="0"/>
              <a:buChar char="•"/>
            </a:pPr>
            <a:r>
              <a:rPr lang="en-US" sz="2400" dirty="0" smtClean="0">
                <a:solidFill>
                  <a:schemeClr val="tx1"/>
                </a:solidFill>
              </a:rPr>
              <a:t>Finish Theatre Exit Slip Questions</a:t>
            </a:r>
          </a:p>
          <a:p>
            <a:pPr lvl="1" algn="l" eaLnBrk="1" hangingPunct="1">
              <a:buFont typeface="Arial" charset="0"/>
              <a:buChar char="•"/>
            </a:pPr>
            <a:r>
              <a:rPr lang="en-US" sz="2400" dirty="0" smtClean="0">
                <a:solidFill>
                  <a:schemeClr val="tx1"/>
                </a:solidFill>
              </a:rPr>
              <a:t>Opener- Review of Music</a:t>
            </a:r>
          </a:p>
          <a:p>
            <a:pPr lvl="1" algn="l" eaLnBrk="1" hangingPunct="1">
              <a:buFont typeface="Arial" charset="0"/>
              <a:buChar char="•"/>
            </a:pPr>
            <a:r>
              <a:rPr lang="en-US" sz="2400" dirty="0" smtClean="0">
                <a:solidFill>
                  <a:schemeClr val="tx1"/>
                </a:solidFill>
              </a:rPr>
              <a:t>Class work:</a:t>
            </a:r>
          </a:p>
          <a:p>
            <a:pPr lvl="2" algn="l" eaLnBrk="1" hangingPunct="1">
              <a:buFont typeface="Arial" charset="0"/>
              <a:buChar char="•"/>
            </a:pPr>
            <a:r>
              <a:rPr lang="en-US" dirty="0" smtClean="0">
                <a:solidFill>
                  <a:schemeClr val="tx1"/>
                </a:solidFill>
              </a:rPr>
              <a:t>Notes: Renaissance Court Dances</a:t>
            </a:r>
          </a:p>
          <a:p>
            <a:pPr lvl="2" algn="l" eaLnBrk="1" hangingPunct="1">
              <a:buFont typeface="Arial" charset="0"/>
              <a:buChar char="•"/>
            </a:pPr>
            <a:r>
              <a:rPr lang="en-US" dirty="0" smtClean="0">
                <a:solidFill>
                  <a:schemeClr val="tx1"/>
                </a:solidFill>
              </a:rPr>
              <a:t>Performance Assessment: Court Dances</a:t>
            </a:r>
          </a:p>
          <a:p>
            <a:pPr lvl="1" algn="l" eaLnBrk="1" hangingPunct="1">
              <a:buFont typeface="Arial" charset="0"/>
              <a:buChar char="•"/>
            </a:pPr>
            <a:r>
              <a:rPr lang="en-US" sz="2400" dirty="0" smtClean="0">
                <a:solidFill>
                  <a:schemeClr val="tx1"/>
                </a:solidFill>
              </a:rPr>
              <a:t>Exit Slip: Social Dance as an example of Renaissance society</a:t>
            </a:r>
          </a:p>
        </p:txBody>
      </p:sp>
      <p:sp>
        <p:nvSpPr>
          <p:cNvPr id="4" name="Subtitle 2"/>
          <p:cNvSpPr txBox="1">
            <a:spLocks/>
          </p:cNvSpPr>
          <p:nvPr/>
        </p:nvSpPr>
        <p:spPr bwMode="auto">
          <a:xfrm>
            <a:off x="4724400" y="228600"/>
            <a:ext cx="4419600" cy="4495800"/>
          </a:xfrm>
          <a:prstGeom prst="rect">
            <a:avLst/>
          </a:prstGeom>
          <a:noFill/>
          <a:ln w="9525">
            <a:noFill/>
            <a:miter lim="800000"/>
            <a:headEnd/>
            <a:tailEnd/>
          </a:ln>
        </p:spPr>
        <p:txBody>
          <a:bodyPr/>
          <a:lstStyle/>
          <a:p>
            <a:pPr>
              <a:defRPr/>
            </a:pPr>
            <a:r>
              <a:rPr lang="en-US" sz="2400" dirty="0"/>
              <a:t> </a:t>
            </a:r>
            <a:endParaRPr lang="en-US" sz="2400" kern="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Kiss With the Bow</a:t>
            </a:r>
            <a:endParaRPr lang="en-US" u="sng" dirty="0"/>
          </a:p>
        </p:txBody>
      </p:sp>
      <p:sp>
        <p:nvSpPr>
          <p:cNvPr id="3" name="Content Placeholder 2"/>
          <p:cNvSpPr>
            <a:spLocks noGrp="1"/>
          </p:cNvSpPr>
          <p:nvPr>
            <p:ph sz="half" idx="1"/>
          </p:nvPr>
        </p:nvSpPr>
        <p:spPr/>
        <p:txBody>
          <a:bodyPr/>
          <a:lstStyle/>
          <a:p>
            <a:r>
              <a:rPr lang="en-US" u="sng" dirty="0" smtClean="0"/>
              <a:t>Show respect </a:t>
            </a:r>
            <a:r>
              <a:rPr lang="en-US" dirty="0" smtClean="0"/>
              <a:t>to the court, king and queen and dance partner</a:t>
            </a:r>
          </a:p>
          <a:p>
            <a:r>
              <a:rPr lang="en-US" u="sng" dirty="0" smtClean="0"/>
              <a:t>Introduction</a:t>
            </a:r>
            <a:r>
              <a:rPr lang="en-US" dirty="0" smtClean="0"/>
              <a:t> to the dance</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764443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Emphasis on Foot Movement</a:t>
            </a:r>
            <a:endParaRPr lang="en-US" u="sng" dirty="0"/>
          </a:p>
        </p:txBody>
      </p:sp>
      <p:sp>
        <p:nvSpPr>
          <p:cNvPr id="3" name="Content Placeholder 2"/>
          <p:cNvSpPr>
            <a:spLocks noGrp="1"/>
          </p:cNvSpPr>
          <p:nvPr>
            <p:ph sz="half" idx="1"/>
          </p:nvPr>
        </p:nvSpPr>
        <p:spPr/>
        <p:txBody>
          <a:bodyPr/>
          <a:lstStyle/>
          <a:p>
            <a:r>
              <a:rPr lang="en-US" dirty="0" smtClean="0"/>
              <a:t>Restrictive </a:t>
            </a:r>
            <a:r>
              <a:rPr lang="en-US" u="sng" dirty="0" smtClean="0"/>
              <a:t>clothing</a:t>
            </a:r>
            <a:r>
              <a:rPr lang="en-US" dirty="0" smtClean="0"/>
              <a:t> </a:t>
            </a:r>
            <a:r>
              <a:rPr lang="en-US" u="sng" dirty="0" smtClean="0"/>
              <a:t>prevented</a:t>
            </a:r>
            <a:r>
              <a:rPr lang="en-US" dirty="0" smtClean="0"/>
              <a:t> much </a:t>
            </a:r>
            <a:r>
              <a:rPr lang="en-US" u="sng" dirty="0" smtClean="0"/>
              <a:t>upper body movement</a:t>
            </a:r>
          </a:p>
          <a:p>
            <a:endParaRPr lang="en-US" dirty="0"/>
          </a:p>
          <a:p>
            <a:r>
              <a:rPr lang="en-US" dirty="0" smtClean="0"/>
              <a:t>Focused on the </a:t>
            </a:r>
            <a:r>
              <a:rPr lang="en-US" u="sng" dirty="0" smtClean="0"/>
              <a:t>men showing off to </a:t>
            </a:r>
            <a:r>
              <a:rPr lang="en-US" u="sng" smtClean="0"/>
              <a:t>attract females</a:t>
            </a:r>
            <a:r>
              <a:rPr lang="en-US" smtClean="0"/>
              <a:t>!</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008348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Lack of Physical Contact</a:t>
            </a:r>
            <a:endParaRPr lang="en-US" u="sng" dirty="0"/>
          </a:p>
        </p:txBody>
      </p:sp>
      <p:sp>
        <p:nvSpPr>
          <p:cNvPr id="3" name="Content Placeholder 2"/>
          <p:cNvSpPr>
            <a:spLocks noGrp="1"/>
          </p:cNvSpPr>
          <p:nvPr>
            <p:ph sz="half" idx="1"/>
          </p:nvPr>
        </p:nvSpPr>
        <p:spPr/>
        <p:txBody>
          <a:bodyPr/>
          <a:lstStyle/>
          <a:p>
            <a:r>
              <a:rPr lang="en-US" u="sng" dirty="0" smtClean="0"/>
              <a:t>Shows restraint </a:t>
            </a:r>
            <a:r>
              <a:rPr lang="en-US" dirty="0" smtClean="0"/>
              <a:t>of the time</a:t>
            </a:r>
          </a:p>
          <a:p>
            <a:endParaRPr lang="en-US" dirty="0"/>
          </a:p>
          <a:p>
            <a:r>
              <a:rPr lang="en-US" u="sng" dirty="0" smtClean="0"/>
              <a:t>Touching hands = </a:t>
            </a:r>
            <a:r>
              <a:rPr lang="en-US" u="sng" dirty="0" err="1" smtClean="0"/>
              <a:t>twerking</a:t>
            </a:r>
            <a:r>
              <a:rPr lang="en-US" u="sng" dirty="0" smtClean="0"/>
              <a:t> </a:t>
            </a:r>
            <a:r>
              <a:rPr lang="en-US" dirty="0" smtClean="0"/>
              <a:t>like it is 1575!</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124481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Renaissance Dance</a:t>
            </a:r>
          </a:p>
        </p:txBody>
      </p:sp>
      <p:sp>
        <p:nvSpPr>
          <p:cNvPr id="24579" name="Content Placeholder 2"/>
          <p:cNvSpPr>
            <a:spLocks noGrp="1"/>
          </p:cNvSpPr>
          <p:nvPr>
            <p:ph idx="1"/>
          </p:nvPr>
        </p:nvSpPr>
        <p:spPr/>
        <p:txBody>
          <a:bodyPr>
            <a:normAutofit/>
          </a:bodyPr>
          <a:lstStyle/>
          <a:p>
            <a:pPr eaLnBrk="1" hangingPunct="1"/>
            <a:r>
              <a:rPr lang="en-US" u="sng" dirty="0" smtClean="0"/>
              <a:t>In the Renaissance, dance returned to the courts</a:t>
            </a:r>
            <a:r>
              <a:rPr lang="en-US" dirty="0" smtClean="0"/>
              <a:t>.</a:t>
            </a:r>
          </a:p>
          <a:p>
            <a:endParaRPr lang="en-US" dirty="0" smtClean="0"/>
          </a:p>
          <a:p>
            <a:r>
              <a:rPr lang="en-US" dirty="0" smtClean="0"/>
              <a:t>Take </a:t>
            </a:r>
            <a:r>
              <a:rPr lang="en-US" dirty="0"/>
              <a:t>notes on the following video. </a:t>
            </a:r>
          </a:p>
          <a:p>
            <a:pPr lvl="1"/>
            <a:r>
              <a:rPr lang="en-US" dirty="0"/>
              <a:t>Whenever the video is stopped for discussion, you need to write down that information on your blank sheet of notebook.</a:t>
            </a:r>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2667000" y="228600"/>
            <a:ext cx="6096000" cy="1851025"/>
          </a:xfrm>
        </p:spPr>
        <p:txBody>
          <a:bodyPr/>
          <a:lstStyle/>
          <a:p>
            <a:pPr eaLnBrk="1" hangingPunct="1"/>
            <a:r>
              <a:rPr lang="en-US" b="1" smtClean="0">
                <a:latin typeface="Blackadder ITC" pitchFamily="82" charset="0"/>
              </a:rPr>
              <a:t>Renaissance Court Dances</a:t>
            </a:r>
            <a:r>
              <a:rPr lang="en-US" smtClean="0">
                <a:latin typeface="Blackadder ITC" pitchFamily="82" charset="0"/>
              </a:rPr>
              <a:t/>
            </a:r>
            <a:br>
              <a:rPr lang="en-US" smtClean="0">
                <a:latin typeface="Blackadder ITC" pitchFamily="82" charset="0"/>
              </a:rPr>
            </a:br>
            <a:r>
              <a:rPr lang="en-US" b="1" smtClean="0">
                <a:latin typeface="Blackadder ITC" pitchFamily="82" charset="0"/>
              </a:rPr>
              <a:t>Exit Slip</a:t>
            </a:r>
            <a:endParaRPr lang="en-US" smtClean="0"/>
          </a:p>
        </p:txBody>
      </p:sp>
      <p:sp>
        <p:nvSpPr>
          <p:cNvPr id="3" name="Subtitle 2"/>
          <p:cNvSpPr>
            <a:spLocks noGrp="1"/>
          </p:cNvSpPr>
          <p:nvPr>
            <p:ph type="subTitle" idx="1"/>
          </p:nvPr>
        </p:nvSpPr>
        <p:spPr>
          <a:xfrm>
            <a:off x="2971800" y="2209800"/>
            <a:ext cx="5562600" cy="4267200"/>
          </a:xfrm>
        </p:spPr>
        <p:txBody>
          <a:bodyPr rtlCol="0">
            <a:normAutofit fontScale="62500" lnSpcReduction="20000"/>
          </a:bodyPr>
          <a:lstStyle/>
          <a:p>
            <a:pPr algn="l" eaLnBrk="1" fontAlgn="auto" hangingPunct="1">
              <a:spcAft>
                <a:spcPts val="0"/>
              </a:spcAft>
              <a:buFont typeface="Arial" pitchFamily="34" charset="0"/>
              <a:buNone/>
              <a:defRPr/>
            </a:pPr>
            <a:r>
              <a:rPr lang="en-US" dirty="0" smtClean="0">
                <a:solidFill>
                  <a:schemeClr val="tx1"/>
                </a:solidFill>
              </a:rPr>
              <a:t>Today, you have learned how to dance like it was 1575. The dances of this time developed because of certain aspects of Renaissance society. On your own paper, you need to describe the Renaissance court dances while explaining why certain portions of the dance listed below developed:</a:t>
            </a:r>
          </a:p>
          <a:p>
            <a:pPr algn="l" eaLnBrk="1" fontAlgn="auto" hangingPunct="1">
              <a:spcAft>
                <a:spcPts val="0"/>
              </a:spcAft>
              <a:buFont typeface="Arial" pitchFamily="34" charset="0"/>
              <a:buNone/>
              <a:defRPr/>
            </a:pPr>
            <a:r>
              <a:rPr lang="en-US" dirty="0" smtClean="0">
                <a:solidFill>
                  <a:schemeClr val="tx1"/>
                </a:solidFill>
              </a:rPr>
              <a:t> </a:t>
            </a:r>
          </a:p>
          <a:p>
            <a:pPr algn="l" eaLnBrk="1" fontAlgn="auto" hangingPunct="1">
              <a:spcAft>
                <a:spcPts val="0"/>
              </a:spcAft>
              <a:buFont typeface="Arial" pitchFamily="34" charset="0"/>
              <a:buNone/>
              <a:defRPr/>
            </a:pPr>
            <a:r>
              <a:rPr lang="en-US" dirty="0" smtClean="0">
                <a:solidFill>
                  <a:schemeClr val="tx1"/>
                </a:solidFill>
              </a:rPr>
              <a:t>The kiss with the bow</a:t>
            </a:r>
          </a:p>
          <a:p>
            <a:pPr algn="l" eaLnBrk="1" fontAlgn="auto" hangingPunct="1">
              <a:spcAft>
                <a:spcPts val="0"/>
              </a:spcAft>
              <a:buFont typeface="Arial" pitchFamily="34" charset="0"/>
              <a:buNone/>
              <a:defRPr/>
            </a:pPr>
            <a:r>
              <a:rPr lang="en-US" dirty="0" smtClean="0">
                <a:solidFill>
                  <a:schemeClr val="tx1"/>
                </a:solidFill>
              </a:rPr>
              <a:t>The emphasis of foot movement </a:t>
            </a:r>
          </a:p>
          <a:p>
            <a:pPr algn="l" eaLnBrk="1" fontAlgn="auto" hangingPunct="1">
              <a:spcAft>
                <a:spcPts val="0"/>
              </a:spcAft>
              <a:buFont typeface="Arial" pitchFamily="34" charset="0"/>
              <a:buNone/>
              <a:defRPr/>
            </a:pPr>
            <a:r>
              <a:rPr lang="en-US" dirty="0" smtClean="0">
                <a:solidFill>
                  <a:schemeClr val="tx1"/>
                </a:solidFill>
              </a:rPr>
              <a:t>The lack of physical contact between dancers</a:t>
            </a:r>
          </a:p>
          <a:p>
            <a:pPr algn="l" eaLnBrk="1" fontAlgn="auto" hangingPunct="1">
              <a:spcAft>
                <a:spcPts val="0"/>
              </a:spcAft>
              <a:buFont typeface="Arial" pitchFamily="34" charset="0"/>
              <a:buNone/>
              <a:defRPr/>
            </a:pPr>
            <a:r>
              <a:rPr lang="en-US" dirty="0" smtClean="0">
                <a:solidFill>
                  <a:schemeClr val="tx1"/>
                </a:solidFill>
              </a:rPr>
              <a:t> </a:t>
            </a:r>
          </a:p>
          <a:p>
            <a:pPr algn="l" eaLnBrk="1" fontAlgn="auto" hangingPunct="1">
              <a:spcAft>
                <a:spcPts val="0"/>
              </a:spcAft>
              <a:buFont typeface="Arial" pitchFamily="34" charset="0"/>
              <a:buNone/>
              <a:defRPr/>
            </a:pPr>
            <a:r>
              <a:rPr lang="en-US" dirty="0" smtClean="0">
                <a:solidFill>
                  <a:schemeClr val="tx1"/>
                </a:solidFill>
              </a:rPr>
              <a:t>Write your answer on your own paper. You answer must be half a page long and must be written in complete sentences. Anything less will receive no credit. </a:t>
            </a:r>
          </a:p>
          <a:p>
            <a:pPr algn="l" eaLnBrk="1" fontAlgn="auto" hangingPunct="1">
              <a:spcAft>
                <a:spcPts val="0"/>
              </a:spcAft>
              <a:buFont typeface="Arial" pitchFamily="34" charset="0"/>
              <a:buNone/>
              <a:defRPr/>
            </a:pPr>
            <a:endParaRPr lang="en-US" dirty="0" smtClean="0">
              <a:solidFill>
                <a:schemeClr val="tx1"/>
              </a:solidFill>
            </a:endParaRPr>
          </a:p>
        </p:txBody>
      </p:sp>
      <p:pic>
        <p:nvPicPr>
          <p:cNvPr id="25604" name="Picture 2" descr="Caroso"/>
          <p:cNvPicPr>
            <a:picLocks noChangeAspect="1" noChangeArrowheads="1"/>
          </p:cNvPicPr>
          <p:nvPr/>
        </p:nvPicPr>
        <p:blipFill>
          <a:blip r:embed="rId3" cstate="print"/>
          <a:srcRect/>
          <a:stretch>
            <a:fillRect/>
          </a:stretch>
        </p:blipFill>
        <p:spPr bwMode="auto">
          <a:xfrm>
            <a:off x="304800" y="381000"/>
            <a:ext cx="24003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4267200" cy="914400"/>
          </a:xfrm>
        </p:spPr>
        <p:txBody>
          <a:bodyPr/>
          <a:lstStyle/>
          <a:p>
            <a:pPr eaLnBrk="1" hangingPunct="1"/>
            <a:r>
              <a:rPr lang="en-US" dirty="0" smtClean="0"/>
              <a:t>Opening Agenda</a:t>
            </a:r>
          </a:p>
        </p:txBody>
      </p:sp>
      <p:sp>
        <p:nvSpPr>
          <p:cNvPr id="3075" name="Rectangle 3"/>
          <p:cNvSpPr>
            <a:spLocks noGrp="1" noChangeArrowheads="1"/>
          </p:cNvSpPr>
          <p:nvPr>
            <p:ph type="subTitle" idx="1"/>
          </p:nvPr>
        </p:nvSpPr>
        <p:spPr>
          <a:xfrm>
            <a:off x="0" y="838200"/>
            <a:ext cx="5029200" cy="5486400"/>
          </a:xfrm>
        </p:spPr>
        <p:txBody>
          <a:bodyPr>
            <a:normAutofit/>
          </a:bodyPr>
          <a:lstStyle/>
          <a:p>
            <a:pPr algn="l" eaLnBrk="1" hangingPunct="1">
              <a:buFont typeface="Arial" charset="0"/>
              <a:buChar char="•"/>
            </a:pPr>
            <a:r>
              <a:rPr lang="en-US" sz="2400" dirty="0" smtClean="0">
                <a:solidFill>
                  <a:schemeClr val="tx1"/>
                </a:solidFill>
              </a:rPr>
              <a:t>Things to Get: </a:t>
            </a:r>
          </a:p>
          <a:p>
            <a:pPr lvl="1" algn="l" eaLnBrk="1" hangingPunct="1">
              <a:buFont typeface="Arial" charset="0"/>
              <a:buChar char="•"/>
            </a:pPr>
            <a:r>
              <a:rPr lang="en-US" sz="2400" dirty="0" smtClean="0">
                <a:solidFill>
                  <a:schemeClr val="tx1"/>
                </a:solidFill>
              </a:rPr>
              <a:t>Notebook pag</a:t>
            </a:r>
            <a:r>
              <a:rPr lang="en-US" sz="2400" dirty="0" smtClean="0">
                <a:solidFill>
                  <a:schemeClr val="tx1"/>
                </a:solidFill>
              </a:rPr>
              <a:t>e 58</a:t>
            </a:r>
          </a:p>
          <a:p>
            <a:pPr lvl="1" algn="l" eaLnBrk="1" hangingPunct="1">
              <a:buFont typeface="Arial" charset="0"/>
              <a:buChar char="•"/>
            </a:pPr>
            <a:r>
              <a:rPr lang="en-US" sz="2400" dirty="0" smtClean="0">
                <a:solidFill>
                  <a:schemeClr val="tx1"/>
                </a:solidFill>
              </a:rPr>
              <a:t>Two handouts from front table</a:t>
            </a:r>
            <a:endParaRPr lang="en-US" sz="2400" dirty="0" smtClean="0">
              <a:solidFill>
                <a:schemeClr val="tx1"/>
              </a:solidFill>
            </a:endParaRPr>
          </a:p>
          <a:p>
            <a:pPr algn="l" eaLnBrk="1" hangingPunct="1">
              <a:buFont typeface="Arial" charset="0"/>
              <a:buChar char="•"/>
            </a:pPr>
            <a:endParaRPr lang="en-US" sz="2400" dirty="0" smtClean="0">
              <a:solidFill>
                <a:schemeClr val="tx1"/>
              </a:solidFill>
            </a:endParaRPr>
          </a:p>
          <a:p>
            <a:pPr algn="l" eaLnBrk="1" hangingPunct="1">
              <a:buFont typeface="Arial" charset="0"/>
              <a:buChar char="•"/>
            </a:pPr>
            <a:r>
              <a:rPr lang="en-US" sz="2400" dirty="0" smtClean="0">
                <a:solidFill>
                  <a:schemeClr val="tx1"/>
                </a:solidFill>
              </a:rPr>
              <a:t>Things </a:t>
            </a:r>
            <a:r>
              <a:rPr lang="en-US" sz="2400" dirty="0" smtClean="0">
                <a:solidFill>
                  <a:schemeClr val="tx1"/>
                </a:solidFill>
              </a:rPr>
              <a:t>to Do: </a:t>
            </a:r>
          </a:p>
          <a:p>
            <a:pPr lvl="1" algn="l" eaLnBrk="1" hangingPunct="1">
              <a:buFont typeface="Arial" charset="0"/>
              <a:buChar char="•"/>
            </a:pPr>
            <a:r>
              <a:rPr lang="en-US" sz="2400" dirty="0" smtClean="0">
                <a:solidFill>
                  <a:schemeClr val="tx1"/>
                </a:solidFill>
              </a:rPr>
              <a:t>Study Guide Page 2 questions; read page 58 in your notebook to answer – </a:t>
            </a:r>
            <a:r>
              <a:rPr lang="en-US" sz="2400" smtClean="0">
                <a:solidFill>
                  <a:schemeClr val="tx1"/>
                </a:solidFill>
              </a:rPr>
              <a:t>10 minutes</a:t>
            </a:r>
          </a:p>
          <a:p>
            <a:pPr lvl="1" algn="l" eaLnBrk="1" hangingPunct="1">
              <a:buFont typeface="Arial" charset="0"/>
              <a:buChar char="•"/>
            </a:pPr>
            <a:r>
              <a:rPr lang="en-US" sz="2400" dirty="0" smtClean="0">
                <a:solidFill>
                  <a:schemeClr val="tx1"/>
                </a:solidFill>
              </a:rPr>
              <a:t>Dance mini-lesson</a:t>
            </a:r>
          </a:p>
          <a:p>
            <a:pPr lvl="1" algn="l" eaLnBrk="1" hangingPunct="1">
              <a:buFont typeface="Arial" charset="0"/>
              <a:buChar char="•"/>
            </a:pPr>
            <a:r>
              <a:rPr lang="en-US" sz="2400" dirty="0" smtClean="0">
                <a:solidFill>
                  <a:schemeClr val="tx1"/>
                </a:solidFill>
              </a:rPr>
              <a:t>Test Review</a:t>
            </a:r>
          </a:p>
          <a:p>
            <a:pPr lvl="1" algn="l" eaLnBrk="1" hangingPunct="1">
              <a:buFont typeface="Arial" charset="0"/>
              <a:buChar char="•"/>
            </a:pPr>
            <a:r>
              <a:rPr lang="en-US" sz="2400" dirty="0" smtClean="0">
                <a:solidFill>
                  <a:schemeClr val="tx1"/>
                </a:solidFill>
              </a:rPr>
              <a:t>Notebook Check Items</a:t>
            </a:r>
          </a:p>
          <a:p>
            <a:pPr lvl="1" algn="l" eaLnBrk="1" hangingPunct="1">
              <a:buFont typeface="Arial" charset="0"/>
              <a:buChar char="•"/>
            </a:pPr>
            <a:r>
              <a:rPr lang="en-US" sz="2400" dirty="0" smtClean="0">
                <a:solidFill>
                  <a:schemeClr val="tx1"/>
                </a:solidFill>
              </a:rPr>
              <a:t>TEST NEXT CLASS</a:t>
            </a:r>
            <a:endParaRPr lang="en-US" sz="2400" dirty="0" smtClean="0">
              <a:solidFill>
                <a:schemeClr val="tx1"/>
              </a:solidFill>
            </a:endParaRPr>
          </a:p>
        </p:txBody>
      </p:sp>
      <p:sp>
        <p:nvSpPr>
          <p:cNvPr id="4" name="Subtitle 2"/>
          <p:cNvSpPr txBox="1">
            <a:spLocks/>
          </p:cNvSpPr>
          <p:nvPr/>
        </p:nvSpPr>
        <p:spPr bwMode="auto">
          <a:xfrm>
            <a:off x="4724400" y="228600"/>
            <a:ext cx="4419600" cy="4495800"/>
          </a:xfrm>
          <a:prstGeom prst="rect">
            <a:avLst/>
          </a:prstGeom>
          <a:noFill/>
          <a:ln w="9525">
            <a:noFill/>
            <a:miter lim="800000"/>
            <a:headEnd/>
            <a:tailEnd/>
          </a:ln>
        </p:spPr>
        <p:txBody>
          <a:bodyPr/>
          <a:lstStyle/>
          <a:p>
            <a:pPr>
              <a:defRPr/>
            </a:pPr>
            <a:r>
              <a:rPr lang="en-US" sz="2400" dirty="0"/>
              <a:t> </a:t>
            </a:r>
            <a:endParaRPr lang="en-US" sz="2400" kern="0" dirty="0">
              <a:latin typeface="+mn-lt"/>
            </a:endParaRPr>
          </a:p>
        </p:txBody>
      </p:sp>
    </p:spTree>
    <p:extLst>
      <p:ext uri="{BB962C8B-B14F-4D97-AF65-F5344CB8AC3E}">
        <p14:creationId xmlns:p14="http://schemas.microsoft.com/office/powerpoint/2010/main" val="71461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536575"/>
          </a:xfrm>
        </p:spPr>
        <p:txBody>
          <a:bodyPr>
            <a:normAutofit fontScale="90000"/>
          </a:bodyPr>
          <a:lstStyle/>
          <a:p>
            <a:r>
              <a:rPr lang="en-US" dirty="0" smtClean="0"/>
              <a:t>Opener </a:t>
            </a:r>
            <a:endParaRPr lang="en-US" dirty="0"/>
          </a:p>
        </p:txBody>
      </p:sp>
      <p:sp>
        <p:nvSpPr>
          <p:cNvPr id="3" name="Subtitle 2"/>
          <p:cNvSpPr>
            <a:spLocks noGrp="1"/>
          </p:cNvSpPr>
          <p:nvPr>
            <p:ph type="subTitle" idx="1"/>
          </p:nvPr>
        </p:nvSpPr>
        <p:spPr>
          <a:xfrm>
            <a:off x="5029200" y="3200400"/>
            <a:ext cx="3733800" cy="3429000"/>
          </a:xfrm>
        </p:spPr>
        <p:txBody>
          <a:bodyPr>
            <a:normAutofit lnSpcReduction="10000"/>
          </a:bodyPr>
          <a:lstStyle/>
          <a:p>
            <a:r>
              <a:rPr lang="en-US" dirty="0" smtClean="0">
                <a:solidFill>
                  <a:schemeClr val="tx1"/>
                </a:solidFill>
              </a:rPr>
              <a:t>Read the article entitled “Music History 102: the Renaissance” and answer the questions on your Learning Guide.  </a:t>
            </a:r>
            <a:endParaRPr lang="en-US" dirty="0">
              <a:solidFill>
                <a:schemeClr val="tx1"/>
              </a:solidFill>
            </a:endParaRPr>
          </a:p>
        </p:txBody>
      </p:sp>
      <p:pic>
        <p:nvPicPr>
          <p:cNvPr id="26626" name="Picture 2" descr="http://www.empire.k12.ca.us/capistrano/Mike/capmusic/renaissance/palestrina_manuscript.jpeg.jpg"/>
          <p:cNvPicPr>
            <a:picLocks noChangeAspect="1" noChangeArrowheads="1"/>
          </p:cNvPicPr>
          <p:nvPr/>
        </p:nvPicPr>
        <p:blipFill>
          <a:blip r:embed="rId3" cstate="print"/>
          <a:srcRect/>
          <a:stretch>
            <a:fillRect/>
          </a:stretch>
        </p:blipFill>
        <p:spPr bwMode="auto">
          <a:xfrm>
            <a:off x="381000" y="533400"/>
            <a:ext cx="4591050" cy="6067426"/>
          </a:xfrm>
          <a:prstGeom prst="rect">
            <a:avLst/>
          </a:prstGeom>
          <a:noFill/>
        </p:spPr>
      </p:pic>
      <p:pic>
        <p:nvPicPr>
          <p:cNvPr id="26628" name="Picture 4" descr="http://www.hoasm.org/IVA/DesPrez.jpg"/>
          <p:cNvPicPr>
            <a:picLocks noChangeAspect="1" noChangeArrowheads="1"/>
          </p:cNvPicPr>
          <p:nvPr/>
        </p:nvPicPr>
        <p:blipFill>
          <a:blip r:embed="rId4" cstate="print"/>
          <a:srcRect/>
          <a:stretch>
            <a:fillRect/>
          </a:stretch>
        </p:blipFill>
        <p:spPr bwMode="auto">
          <a:xfrm>
            <a:off x="7008450" y="0"/>
            <a:ext cx="2135550" cy="2085975"/>
          </a:xfrm>
          <a:prstGeom prst="rect">
            <a:avLst/>
          </a:prstGeom>
          <a:noFill/>
        </p:spPr>
      </p:pic>
      <p:pic>
        <p:nvPicPr>
          <p:cNvPr id="26630" name="Picture 6" descr="http://www.cyberbass.com/images/Composers/palestrina.jpg"/>
          <p:cNvPicPr>
            <a:picLocks noChangeAspect="1" noChangeArrowheads="1"/>
          </p:cNvPicPr>
          <p:nvPr/>
        </p:nvPicPr>
        <p:blipFill>
          <a:blip r:embed="rId5" cstate="print"/>
          <a:srcRect/>
          <a:stretch>
            <a:fillRect/>
          </a:stretch>
        </p:blipFill>
        <p:spPr bwMode="auto">
          <a:xfrm>
            <a:off x="4953000" y="762000"/>
            <a:ext cx="1943100" cy="24612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a:bodyPr>
          <a:lstStyle/>
          <a:p>
            <a:r>
              <a:rPr lang="en-US" sz="2400" dirty="0" smtClean="0"/>
              <a:t>Check the answers!</a:t>
            </a:r>
            <a:endParaRPr lang="en-US" sz="2400" dirty="0"/>
          </a:p>
        </p:txBody>
      </p:sp>
      <p:sp>
        <p:nvSpPr>
          <p:cNvPr id="3" name="Content Placeholder 2"/>
          <p:cNvSpPr>
            <a:spLocks noGrp="1"/>
          </p:cNvSpPr>
          <p:nvPr>
            <p:ph idx="1"/>
          </p:nvPr>
        </p:nvSpPr>
        <p:spPr>
          <a:xfrm>
            <a:off x="0" y="381000"/>
            <a:ext cx="9144000" cy="6477000"/>
          </a:xfrm>
        </p:spPr>
        <p:txBody>
          <a:bodyPr>
            <a:normAutofit fontScale="47500" lnSpcReduction="20000"/>
          </a:bodyPr>
          <a:lstStyle/>
          <a:p>
            <a:pPr>
              <a:buNone/>
            </a:pPr>
            <a:r>
              <a:rPr lang="en-US" dirty="0" smtClean="0"/>
              <a:t>1) Identify and describe two inventions from the Renaissance and their impact on society.</a:t>
            </a:r>
          </a:p>
          <a:p>
            <a:pPr lvl="1"/>
            <a:r>
              <a:rPr lang="en-US" sz="2900" dirty="0" smtClean="0">
                <a:solidFill>
                  <a:srgbClr val="FF0000"/>
                </a:solidFill>
              </a:rPr>
              <a:t>printing press</a:t>
            </a:r>
          </a:p>
          <a:p>
            <a:pPr lvl="1"/>
            <a:r>
              <a:rPr lang="en-US" sz="2900" dirty="0" smtClean="0">
                <a:solidFill>
                  <a:srgbClr val="FF0000"/>
                </a:solidFill>
              </a:rPr>
              <a:t>Compass</a:t>
            </a:r>
          </a:p>
          <a:p>
            <a:pPr>
              <a:buNone/>
            </a:pPr>
            <a:r>
              <a:rPr lang="en-US" dirty="0" smtClean="0"/>
              <a:t>2) What were two factors that caused the Catholic church to loose its grip on society during this period?</a:t>
            </a:r>
          </a:p>
          <a:p>
            <a:pPr lvl="1"/>
            <a:r>
              <a:rPr lang="en-US" sz="2900" dirty="0" smtClean="0">
                <a:solidFill>
                  <a:srgbClr val="FF0000"/>
                </a:solidFill>
              </a:rPr>
              <a:t>Copernicus’- position of the Earth</a:t>
            </a:r>
          </a:p>
          <a:p>
            <a:pPr lvl="1"/>
            <a:r>
              <a:rPr lang="en-US" sz="2900" dirty="0" smtClean="0">
                <a:solidFill>
                  <a:srgbClr val="FF0000"/>
                </a:solidFill>
              </a:rPr>
              <a:t>Martin Luther/Protestant Reformation </a:t>
            </a:r>
          </a:p>
          <a:p>
            <a:pPr>
              <a:buNone/>
            </a:pPr>
            <a:r>
              <a:rPr lang="en-US" dirty="0" smtClean="0"/>
              <a:t>3) Name two important composers of Renaissance dance music?</a:t>
            </a:r>
          </a:p>
          <a:p>
            <a:pPr lvl="1"/>
            <a:r>
              <a:rPr lang="en-US" sz="2900" dirty="0" err="1" smtClean="0">
                <a:solidFill>
                  <a:srgbClr val="FF0000"/>
                </a:solidFill>
              </a:rPr>
              <a:t>Praetorius</a:t>
            </a:r>
            <a:r>
              <a:rPr lang="en-US" sz="2900" dirty="0" smtClean="0">
                <a:solidFill>
                  <a:srgbClr val="FF0000"/>
                </a:solidFill>
              </a:rPr>
              <a:t> </a:t>
            </a:r>
            <a:r>
              <a:rPr lang="en-US" sz="2900" dirty="0">
                <a:solidFill>
                  <a:srgbClr val="FF0000"/>
                </a:solidFill>
              </a:rPr>
              <a:t>(c.1571-1621) </a:t>
            </a:r>
            <a:r>
              <a:rPr lang="en-US" sz="2900" dirty="0" smtClean="0">
                <a:solidFill>
                  <a:srgbClr val="FF0000"/>
                </a:solidFill>
              </a:rPr>
              <a:t>;  </a:t>
            </a:r>
            <a:r>
              <a:rPr lang="en-US" sz="2900" dirty="0" err="1">
                <a:solidFill>
                  <a:srgbClr val="FF0000"/>
                </a:solidFill>
              </a:rPr>
              <a:t>Susato</a:t>
            </a:r>
            <a:r>
              <a:rPr lang="en-US" sz="2900" dirty="0">
                <a:solidFill>
                  <a:srgbClr val="FF0000"/>
                </a:solidFill>
              </a:rPr>
              <a:t> (c.1500-1561) </a:t>
            </a:r>
            <a:endParaRPr lang="en-US" sz="2900" dirty="0" smtClean="0">
              <a:solidFill>
                <a:srgbClr val="FF0000"/>
              </a:solidFill>
            </a:endParaRPr>
          </a:p>
          <a:p>
            <a:pPr>
              <a:buNone/>
            </a:pPr>
            <a:r>
              <a:rPr lang="en-US" dirty="0" smtClean="0"/>
              <a:t>4) Why is La </a:t>
            </a:r>
            <a:r>
              <a:rPr lang="en-US" dirty="0" err="1" smtClean="0"/>
              <a:t>Spagna</a:t>
            </a:r>
            <a:r>
              <a:rPr lang="en-US" dirty="0" smtClean="0"/>
              <a:t> an excellent example of Renaissance dance music?</a:t>
            </a:r>
          </a:p>
          <a:p>
            <a:pPr lvl="1"/>
            <a:r>
              <a:rPr lang="en-US" sz="2900" dirty="0" smtClean="0">
                <a:solidFill>
                  <a:srgbClr val="FF0000"/>
                </a:solidFill>
              </a:rPr>
              <a:t>Buoyant rhythms </a:t>
            </a:r>
            <a:r>
              <a:rPr lang="en-US" sz="2900" dirty="0">
                <a:solidFill>
                  <a:srgbClr val="FF0000"/>
                </a:solidFill>
              </a:rPr>
              <a:t>/</a:t>
            </a:r>
            <a:r>
              <a:rPr lang="en-US" sz="2900" dirty="0" smtClean="0">
                <a:solidFill>
                  <a:srgbClr val="FF0000"/>
                </a:solidFill>
              </a:rPr>
              <a:t> sounds of Renaissance dance</a:t>
            </a:r>
          </a:p>
          <a:p>
            <a:pPr>
              <a:buNone/>
            </a:pPr>
            <a:r>
              <a:rPr lang="en-US" dirty="0" smtClean="0"/>
              <a:t>5) Who did Des </a:t>
            </a:r>
            <a:r>
              <a:rPr lang="en-US" dirty="0" err="1" smtClean="0"/>
              <a:t>Prez</a:t>
            </a:r>
            <a:r>
              <a:rPr lang="en-US" dirty="0" smtClean="0"/>
              <a:t> study under?</a:t>
            </a:r>
          </a:p>
          <a:p>
            <a:pPr lvl="1"/>
            <a:r>
              <a:rPr lang="en-US" sz="2900" dirty="0">
                <a:solidFill>
                  <a:srgbClr val="FF0000"/>
                </a:solidFill>
              </a:rPr>
              <a:t>Johannes </a:t>
            </a:r>
            <a:r>
              <a:rPr lang="en-US" sz="2900" dirty="0" err="1">
                <a:solidFill>
                  <a:srgbClr val="FF0000"/>
                </a:solidFill>
              </a:rPr>
              <a:t>Ockeghem</a:t>
            </a:r>
            <a:r>
              <a:rPr lang="en-US" sz="2900" dirty="0">
                <a:solidFill>
                  <a:srgbClr val="FF0000"/>
                </a:solidFill>
              </a:rPr>
              <a:t> </a:t>
            </a:r>
            <a:endParaRPr lang="en-US" sz="2900" dirty="0" smtClean="0">
              <a:solidFill>
                <a:srgbClr val="FF0000"/>
              </a:solidFill>
            </a:endParaRPr>
          </a:p>
          <a:p>
            <a:pPr>
              <a:buNone/>
            </a:pPr>
            <a:r>
              <a:rPr lang="en-US" dirty="0" smtClean="0"/>
              <a:t>6) What work survives Des </a:t>
            </a:r>
            <a:r>
              <a:rPr lang="en-US" dirty="0" err="1" smtClean="0"/>
              <a:t>Prez</a:t>
            </a:r>
            <a:r>
              <a:rPr lang="en-US" dirty="0" smtClean="0"/>
              <a:t>?</a:t>
            </a:r>
          </a:p>
          <a:p>
            <a:pPr lvl="1"/>
            <a:r>
              <a:rPr lang="en-US" sz="2900" dirty="0">
                <a:solidFill>
                  <a:srgbClr val="FF0000"/>
                </a:solidFill>
              </a:rPr>
              <a:t>a dozen </a:t>
            </a:r>
            <a:r>
              <a:rPr lang="en-US" sz="2900" i="1" dirty="0">
                <a:solidFill>
                  <a:srgbClr val="FF0000"/>
                </a:solidFill>
              </a:rPr>
              <a:t>masses</a:t>
            </a:r>
            <a:r>
              <a:rPr lang="en-US" sz="2900" dirty="0">
                <a:solidFill>
                  <a:srgbClr val="FF0000"/>
                </a:solidFill>
              </a:rPr>
              <a:t>, a hundred </a:t>
            </a:r>
            <a:r>
              <a:rPr lang="en-US" sz="2900" i="1" dirty="0">
                <a:solidFill>
                  <a:srgbClr val="FF0000"/>
                </a:solidFill>
              </a:rPr>
              <a:t>motets</a:t>
            </a:r>
            <a:r>
              <a:rPr lang="en-US" sz="2900" dirty="0">
                <a:solidFill>
                  <a:srgbClr val="FF0000"/>
                </a:solidFill>
              </a:rPr>
              <a:t>, </a:t>
            </a:r>
            <a:r>
              <a:rPr lang="en-US" sz="2900" dirty="0" smtClean="0">
                <a:solidFill>
                  <a:srgbClr val="FF0000"/>
                </a:solidFill>
              </a:rPr>
              <a:t>and lots </a:t>
            </a:r>
            <a:r>
              <a:rPr lang="en-US" sz="2900" dirty="0">
                <a:solidFill>
                  <a:srgbClr val="FF0000"/>
                </a:solidFill>
              </a:rPr>
              <a:t>of secular music</a:t>
            </a:r>
            <a:endParaRPr lang="en-US" sz="2900" dirty="0" smtClean="0">
              <a:solidFill>
                <a:srgbClr val="FF0000"/>
              </a:solidFill>
            </a:endParaRPr>
          </a:p>
          <a:p>
            <a:pPr>
              <a:buNone/>
            </a:pPr>
            <a:r>
              <a:rPr lang="en-US" dirty="0" smtClean="0"/>
              <a:t>7) How does Des </a:t>
            </a:r>
            <a:r>
              <a:rPr lang="en-US" dirty="0" err="1" smtClean="0"/>
              <a:t>Prez’s</a:t>
            </a:r>
            <a:r>
              <a:rPr lang="en-US" dirty="0" smtClean="0"/>
              <a:t> Gloria show influence of the Flemish school?</a:t>
            </a:r>
          </a:p>
          <a:p>
            <a:pPr lvl="1"/>
            <a:r>
              <a:rPr lang="en-US" sz="2900" dirty="0">
                <a:solidFill>
                  <a:srgbClr val="FF0000"/>
                </a:solidFill>
              </a:rPr>
              <a:t>otherworldly choral sound </a:t>
            </a:r>
            <a:r>
              <a:rPr lang="en-US" sz="2900" dirty="0" smtClean="0">
                <a:solidFill>
                  <a:srgbClr val="FF0000"/>
                </a:solidFill>
              </a:rPr>
              <a:t>new </a:t>
            </a:r>
            <a:r>
              <a:rPr lang="en-US" sz="2900" dirty="0">
                <a:solidFill>
                  <a:srgbClr val="FF0000"/>
                </a:solidFill>
              </a:rPr>
              <a:t>music for </a:t>
            </a:r>
            <a:r>
              <a:rPr lang="en-US" sz="2900" dirty="0" smtClean="0">
                <a:solidFill>
                  <a:srgbClr val="FF0000"/>
                </a:solidFill>
              </a:rPr>
              <a:t>counterpoint</a:t>
            </a:r>
          </a:p>
          <a:p>
            <a:pPr>
              <a:buNone/>
            </a:pPr>
            <a:r>
              <a:rPr lang="en-US" dirty="0" smtClean="0"/>
              <a:t>8) Describe polyphony during this period. </a:t>
            </a:r>
          </a:p>
          <a:p>
            <a:pPr lvl="1"/>
            <a:r>
              <a:rPr lang="en-US" sz="2900" dirty="0" smtClean="0">
                <a:solidFill>
                  <a:srgbClr val="FF0000"/>
                </a:solidFill>
              </a:rPr>
              <a:t>could be complex, obscured </a:t>
            </a:r>
            <a:r>
              <a:rPr lang="en-US" sz="2900" dirty="0">
                <a:solidFill>
                  <a:srgbClr val="FF0000"/>
                </a:solidFill>
              </a:rPr>
              <a:t>words and </a:t>
            </a:r>
            <a:r>
              <a:rPr lang="en-US" sz="2900" dirty="0" smtClean="0">
                <a:solidFill>
                  <a:srgbClr val="FF0000"/>
                </a:solidFill>
              </a:rPr>
              <a:t>meaning </a:t>
            </a:r>
            <a:r>
              <a:rPr lang="en-US" sz="2900" dirty="0">
                <a:solidFill>
                  <a:srgbClr val="FF0000"/>
                </a:solidFill>
              </a:rPr>
              <a:t>of the </a:t>
            </a:r>
            <a:r>
              <a:rPr lang="en-US" sz="2900" dirty="0" smtClean="0">
                <a:solidFill>
                  <a:srgbClr val="FF0000"/>
                </a:solidFill>
              </a:rPr>
              <a:t>text </a:t>
            </a:r>
          </a:p>
          <a:p>
            <a:pPr>
              <a:buNone/>
            </a:pPr>
            <a:r>
              <a:rPr lang="en-US" dirty="0" smtClean="0"/>
              <a:t>9) What were two occupations held by Palestrina?</a:t>
            </a:r>
          </a:p>
          <a:p>
            <a:pPr lvl="1"/>
            <a:r>
              <a:rPr lang="en-US" sz="2900" dirty="0" smtClean="0">
                <a:solidFill>
                  <a:srgbClr val="FF0000"/>
                </a:solidFill>
              </a:rPr>
              <a:t>Composer and owner of a fur business</a:t>
            </a:r>
          </a:p>
          <a:p>
            <a:pPr>
              <a:buNone/>
            </a:pPr>
            <a:r>
              <a:rPr lang="en-US" dirty="0" smtClean="0"/>
              <a:t>10) How did Palestrina modify his work to meet the demands of the Council of Trent? Describe the characteristics of the vocal part that made this modification possible. </a:t>
            </a:r>
          </a:p>
          <a:p>
            <a:pPr lvl="1"/>
            <a:r>
              <a:rPr lang="en-US" sz="2900" dirty="0">
                <a:solidFill>
                  <a:srgbClr val="FF0000"/>
                </a:solidFill>
              </a:rPr>
              <a:t>composed in a </a:t>
            </a:r>
            <a:r>
              <a:rPr lang="en-US" sz="2900" dirty="0" smtClean="0">
                <a:solidFill>
                  <a:srgbClr val="FF0000"/>
                </a:solidFill>
              </a:rPr>
              <a:t>restrained style (simpler)</a:t>
            </a:r>
          </a:p>
          <a:p>
            <a:pPr>
              <a:buNone/>
            </a:pPr>
            <a:r>
              <a:rPr lang="en-US" dirty="0" smtClean="0"/>
              <a:t>11) What is Palestrina’s most famous work?</a:t>
            </a:r>
          </a:p>
          <a:p>
            <a:pPr lvl="1"/>
            <a:r>
              <a:rPr lang="en-US" sz="2900" dirty="0" smtClean="0">
                <a:solidFill>
                  <a:srgbClr val="FF0000"/>
                </a:solidFill>
              </a:rPr>
              <a:t>Pope Marcellus Mass </a:t>
            </a:r>
          </a:p>
          <a:p>
            <a:pPr>
              <a:buNone/>
            </a:pPr>
            <a:r>
              <a:rPr lang="en-US" dirty="0" smtClean="0"/>
              <a:t>12) Who did Palestrina influence?</a:t>
            </a:r>
          </a:p>
          <a:p>
            <a:pPr lvl="1"/>
            <a:r>
              <a:rPr lang="en-US" sz="2900" dirty="0" smtClean="0">
                <a:solidFill>
                  <a:srgbClr val="FF0000"/>
                </a:solidFill>
              </a:rPr>
              <a:t>Mozart, Beethoven, Brahms</a:t>
            </a:r>
            <a:endParaRPr lang="en-US" sz="29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2000"/>
                                        <p:tgtEl>
                                          <p:spTgt spid="3">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fade">
                                      <p:cBhvr>
                                        <p:cTn id="56" dur="2000"/>
                                        <p:tgtEl>
                                          <p:spTgt spid="3">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txEl>
                                              <p:pRg st="15" end="15"/>
                                            </p:txEl>
                                          </p:spTgt>
                                        </p:tgtEl>
                                        <p:attrNameLst>
                                          <p:attrName>style.visibility</p:attrName>
                                        </p:attrNameLst>
                                      </p:cBhvr>
                                      <p:to>
                                        <p:strVal val="visible"/>
                                      </p:to>
                                    </p:set>
                                    <p:animEffect transition="in" filter="fade">
                                      <p:cBhvr>
                                        <p:cTn id="64" dur="2000"/>
                                        <p:tgtEl>
                                          <p:spTgt spid="3">
                                            <p:txEl>
                                              <p:pRg st="15" end="1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txEl>
                                              <p:pRg st="16" end="16"/>
                                            </p:txEl>
                                          </p:spTgt>
                                        </p:tgtEl>
                                        <p:attrNameLst>
                                          <p:attrName>style.visibility</p:attrName>
                                        </p:attrNameLst>
                                      </p:cBhvr>
                                      <p:to>
                                        <p:strVal val="visible"/>
                                      </p:to>
                                    </p:set>
                                    <p:animEffect transition="in" filter="fade">
                                      <p:cBhvr>
                                        <p:cTn id="69" dur="2000"/>
                                        <p:tgtEl>
                                          <p:spTgt spid="3">
                                            <p:txEl>
                                              <p:pRg st="16" end="16"/>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
                                            <p:txEl>
                                              <p:pRg st="17" end="17"/>
                                            </p:txEl>
                                          </p:spTgt>
                                        </p:tgtEl>
                                        <p:attrNameLst>
                                          <p:attrName>style.visibility</p:attrName>
                                        </p:attrNameLst>
                                      </p:cBhvr>
                                      <p:to>
                                        <p:strVal val="visible"/>
                                      </p:to>
                                    </p:set>
                                    <p:animEffect transition="in" filter="fade">
                                      <p:cBhvr>
                                        <p:cTn id="72" dur="2000"/>
                                        <p:tgtEl>
                                          <p:spTgt spid="3">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8" end="18"/>
                                            </p:txEl>
                                          </p:spTgt>
                                        </p:tgtEl>
                                        <p:attrNameLst>
                                          <p:attrName>style.visibility</p:attrName>
                                        </p:attrNameLst>
                                      </p:cBhvr>
                                      <p:to>
                                        <p:strVal val="visible"/>
                                      </p:to>
                                    </p:set>
                                    <p:animEffect transition="in" filter="fade">
                                      <p:cBhvr>
                                        <p:cTn id="77" dur="2000"/>
                                        <p:tgtEl>
                                          <p:spTgt spid="3">
                                            <p:txEl>
                                              <p:pRg st="18" end="18"/>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
                                            <p:txEl>
                                              <p:pRg st="19" end="19"/>
                                            </p:txEl>
                                          </p:spTgt>
                                        </p:tgtEl>
                                        <p:attrNameLst>
                                          <p:attrName>style.visibility</p:attrName>
                                        </p:attrNameLst>
                                      </p:cBhvr>
                                      <p:to>
                                        <p:strVal val="visible"/>
                                      </p:to>
                                    </p:set>
                                    <p:animEffect transition="in" filter="fade">
                                      <p:cBhvr>
                                        <p:cTn id="80" dur="2000"/>
                                        <p:tgtEl>
                                          <p:spTgt spid="3">
                                            <p:txEl>
                                              <p:pRg st="19" end="19"/>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
                                            <p:txEl>
                                              <p:pRg st="20" end="20"/>
                                            </p:txEl>
                                          </p:spTgt>
                                        </p:tgtEl>
                                        <p:attrNameLst>
                                          <p:attrName>style.visibility</p:attrName>
                                        </p:attrNameLst>
                                      </p:cBhvr>
                                      <p:to>
                                        <p:strVal val="visible"/>
                                      </p:to>
                                    </p:set>
                                    <p:animEffect transition="in" filter="fade">
                                      <p:cBhvr>
                                        <p:cTn id="85" dur="2000"/>
                                        <p:tgtEl>
                                          <p:spTgt spid="3">
                                            <p:txEl>
                                              <p:pRg st="20" end="2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
                                            <p:txEl>
                                              <p:pRg st="21" end="21"/>
                                            </p:txEl>
                                          </p:spTgt>
                                        </p:tgtEl>
                                        <p:attrNameLst>
                                          <p:attrName>style.visibility</p:attrName>
                                        </p:attrNameLst>
                                      </p:cBhvr>
                                      <p:to>
                                        <p:strVal val="visible"/>
                                      </p:to>
                                    </p:set>
                                    <p:animEffect transition="in" filter="fade">
                                      <p:cBhvr>
                                        <p:cTn id="88" dur="2000"/>
                                        <p:tgtEl>
                                          <p:spTgt spid="3">
                                            <p:txEl>
                                              <p:pRg st="21" end="2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
                                            <p:txEl>
                                              <p:pRg st="22" end="22"/>
                                            </p:txEl>
                                          </p:spTgt>
                                        </p:tgtEl>
                                        <p:attrNameLst>
                                          <p:attrName>style.visibility</p:attrName>
                                        </p:attrNameLst>
                                      </p:cBhvr>
                                      <p:to>
                                        <p:strVal val="visible"/>
                                      </p:to>
                                    </p:set>
                                    <p:animEffect transition="in" filter="fade">
                                      <p:cBhvr>
                                        <p:cTn id="93" dur="2000"/>
                                        <p:tgtEl>
                                          <p:spTgt spid="3">
                                            <p:txEl>
                                              <p:pRg st="22" end="22"/>
                                            </p:tx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
                                            <p:txEl>
                                              <p:pRg st="23" end="23"/>
                                            </p:txEl>
                                          </p:spTgt>
                                        </p:tgtEl>
                                        <p:attrNameLst>
                                          <p:attrName>style.visibility</p:attrName>
                                        </p:attrNameLst>
                                      </p:cBhvr>
                                      <p:to>
                                        <p:strVal val="visible"/>
                                      </p:to>
                                    </p:set>
                                    <p:animEffect transition="in" filter="fade">
                                      <p:cBhvr>
                                        <p:cTn id="96" dur="2000"/>
                                        <p:tgtEl>
                                          <p:spTgt spid="3">
                                            <p:txEl>
                                              <p:pRg st="23" end="23"/>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
                                            <p:txEl>
                                              <p:pRg st="24" end="24"/>
                                            </p:txEl>
                                          </p:spTgt>
                                        </p:tgtEl>
                                        <p:attrNameLst>
                                          <p:attrName>style.visibility</p:attrName>
                                        </p:attrNameLst>
                                      </p:cBhvr>
                                      <p:to>
                                        <p:strVal val="visible"/>
                                      </p:to>
                                    </p:set>
                                    <p:animEffect transition="in" filter="fade">
                                      <p:cBhvr>
                                        <p:cTn id="101" dur="2000"/>
                                        <p:tgtEl>
                                          <p:spTgt spid="3">
                                            <p:txEl>
                                              <p:pRg st="24" end="24"/>
                                            </p:txEl>
                                          </p:spTgt>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
                                            <p:txEl>
                                              <p:pRg st="25" end="25"/>
                                            </p:txEl>
                                          </p:spTgt>
                                        </p:tgtEl>
                                        <p:attrNameLst>
                                          <p:attrName>style.visibility</p:attrName>
                                        </p:attrNameLst>
                                      </p:cBhvr>
                                      <p:to>
                                        <p:strVal val="visible"/>
                                      </p:to>
                                    </p:set>
                                    <p:animEffect transition="in" filter="fade">
                                      <p:cBhvr>
                                        <p:cTn id="104" dur="20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To Do:</a:t>
            </a:r>
          </a:p>
          <a:p>
            <a:pPr lvl="1"/>
            <a:r>
              <a:rPr lang="en-US" dirty="0" smtClean="0"/>
              <a:t>Turn in January Culture Projects to the A2 box.</a:t>
            </a:r>
          </a:p>
          <a:p>
            <a:pPr lvl="1"/>
            <a:r>
              <a:rPr lang="en-US" dirty="0" smtClean="0"/>
              <a:t>Staple page 4 to the correct viewing/listening guide along with your evidence. </a:t>
            </a:r>
          </a:p>
          <a:p>
            <a:pPr lvl="1"/>
            <a:endParaRPr lang="en-US" dirty="0"/>
          </a:p>
          <a:p>
            <a:pPr lvl="1"/>
            <a:r>
              <a:rPr lang="en-US" dirty="0" smtClean="0"/>
              <a:t>Turn to page 68 for your opener and notes on Renaissance Dance. </a:t>
            </a:r>
            <a:endParaRPr lang="en-US" dirty="0"/>
          </a:p>
        </p:txBody>
      </p:sp>
    </p:spTree>
    <p:extLst>
      <p:ext uri="{BB962C8B-B14F-4D97-AF65-F5344CB8AC3E}">
        <p14:creationId xmlns:p14="http://schemas.microsoft.com/office/powerpoint/2010/main" val="2857318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Opener – page 68</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1. Name the two types of Renaissance theater.</a:t>
            </a:r>
          </a:p>
          <a:p>
            <a:pPr marL="0" indent="0">
              <a:buNone/>
            </a:pPr>
            <a:r>
              <a:rPr lang="en-US" dirty="0" smtClean="0"/>
              <a:t>2. What were the two developments to theater in England during the Renaissance?</a:t>
            </a:r>
          </a:p>
          <a:p>
            <a:pPr marL="0" indent="0">
              <a:buNone/>
            </a:pPr>
            <a:r>
              <a:rPr lang="en-US" dirty="0" smtClean="0"/>
              <a:t>3. Name two things used in Commedia dell Arte that make it a unique style.</a:t>
            </a:r>
          </a:p>
          <a:p>
            <a:pPr marL="0" indent="0">
              <a:buNone/>
            </a:pPr>
            <a:r>
              <a:rPr lang="en-US" dirty="0" smtClean="0"/>
              <a:t>4. Name the song title, composer, and form.</a:t>
            </a:r>
          </a:p>
          <a:p>
            <a:pPr marL="0" indent="0">
              <a:buNone/>
            </a:pPr>
            <a:r>
              <a:rPr lang="en-US" dirty="0" smtClean="0"/>
              <a:t>5. </a:t>
            </a:r>
            <a:r>
              <a:rPr lang="en-US" dirty="0"/>
              <a:t>Name the song title, composer, and form.</a:t>
            </a:r>
          </a:p>
          <a:p>
            <a:pPr marL="0" indent="0">
              <a:buNone/>
            </a:pPr>
            <a:r>
              <a:rPr lang="en-US" dirty="0" smtClean="0"/>
              <a:t>6. </a:t>
            </a:r>
            <a:r>
              <a:rPr lang="en-US" dirty="0"/>
              <a:t>Name the song title, composer, and form.</a:t>
            </a:r>
          </a:p>
          <a:p>
            <a:pPr marL="0" indent="0">
              <a:buNone/>
            </a:pPr>
            <a:r>
              <a:rPr lang="en-US" dirty="0" smtClean="0"/>
              <a:t>7. Why do these songs sound the same? </a:t>
            </a:r>
          </a:p>
          <a:p>
            <a:pPr marL="0" indent="0">
              <a:buNone/>
            </a:pPr>
            <a:r>
              <a:rPr lang="en-US" dirty="0" smtClean="0"/>
              <a:t>8. Watch the provided clip and describe three things about Renaissance Dance. </a:t>
            </a:r>
            <a:endParaRPr lang="en-US" dirty="0"/>
          </a:p>
        </p:txBody>
      </p:sp>
    </p:spTree>
    <p:extLst>
      <p:ext uri="{BB962C8B-B14F-4D97-AF65-F5344CB8AC3E}">
        <p14:creationId xmlns:p14="http://schemas.microsoft.com/office/powerpoint/2010/main" val="3109531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dirty="0" smtClean="0">
                <a:latin typeface="Blackadder ITC" pitchFamily="82" charset="0"/>
              </a:rPr>
              <a:t>Renaissance Court </a:t>
            </a:r>
            <a:r>
              <a:rPr lang="en-US" dirty="0">
                <a:latin typeface="Blackadder ITC" pitchFamily="82" charset="0"/>
              </a:rPr>
              <a:t>Dances</a:t>
            </a:r>
            <a:br>
              <a:rPr lang="en-US" dirty="0">
                <a:latin typeface="Blackadder ITC" pitchFamily="82" charset="0"/>
              </a:rPr>
            </a:br>
            <a:endParaRPr lang="en-US" sz="2000" dirty="0" smtClean="0">
              <a:latin typeface="Aharoni" pitchFamily="2" charset="-79"/>
              <a:cs typeface="Aharoni" pitchFamily="2" charset="-79"/>
            </a:endParaRPr>
          </a:p>
        </p:txBody>
      </p:sp>
      <p:sp>
        <p:nvSpPr>
          <p:cNvPr id="21507" name="Text Placeholder 2"/>
          <p:cNvSpPr>
            <a:spLocks noGrp="1"/>
          </p:cNvSpPr>
          <p:nvPr>
            <p:ph type="body" sz="half" idx="1"/>
          </p:nvPr>
        </p:nvSpPr>
        <p:spPr/>
        <p:txBody>
          <a:bodyPr/>
          <a:lstStyle/>
          <a:p>
            <a:pPr eaLnBrk="1" hangingPunct="1"/>
            <a:endParaRPr lang="en-US" smtClean="0"/>
          </a:p>
        </p:txBody>
      </p:sp>
      <p:pic>
        <p:nvPicPr>
          <p:cNvPr id="21508" name="Picture 3" descr="Caroso"/>
          <p:cNvPicPr>
            <a:picLocks noGrp="1" noChangeAspect="1" noChangeArrowheads="1"/>
          </p:cNvPicPr>
          <p:nvPr>
            <p:ph sz="half" idx="2"/>
          </p:nvPr>
        </p:nvPicPr>
        <p:blipFill>
          <a:blip r:embed="rId3" cstate="print"/>
          <a:srcRect/>
          <a:stretch>
            <a:fillRect/>
          </a:stretch>
        </p:blipFill>
        <p:spPr>
          <a:xfrm>
            <a:off x="2590800" y="1828800"/>
            <a:ext cx="3429000" cy="4124325"/>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609600"/>
          </a:xfrm>
        </p:spPr>
        <p:txBody>
          <a:bodyPr>
            <a:normAutofit/>
          </a:bodyPr>
          <a:lstStyle/>
          <a:p>
            <a:pPr eaLnBrk="1" hangingPunct="1"/>
            <a:r>
              <a:rPr lang="en-US" sz="2800" b="1" i="1" u="sng" dirty="0" smtClean="0"/>
              <a:t>Renaissance Dance Notes </a:t>
            </a:r>
            <a:r>
              <a:rPr lang="en-US" sz="2800" dirty="0" smtClean="0"/>
              <a:t>– on your own paper!</a:t>
            </a:r>
          </a:p>
        </p:txBody>
      </p:sp>
      <p:sp>
        <p:nvSpPr>
          <p:cNvPr id="22531" name="Text Placeholder 2"/>
          <p:cNvSpPr>
            <a:spLocks noGrp="1"/>
          </p:cNvSpPr>
          <p:nvPr>
            <p:ph type="body" sz="half" idx="1"/>
          </p:nvPr>
        </p:nvSpPr>
        <p:spPr>
          <a:xfrm>
            <a:off x="4267200" y="720725"/>
            <a:ext cx="4495800" cy="6137275"/>
          </a:xfrm>
        </p:spPr>
        <p:txBody>
          <a:bodyPr>
            <a:normAutofit fontScale="92500" lnSpcReduction="10000"/>
          </a:bodyPr>
          <a:lstStyle/>
          <a:p>
            <a:pPr eaLnBrk="1" hangingPunct="1"/>
            <a:r>
              <a:rPr lang="en-US" u="sng" dirty="0" smtClean="0">
                <a:latin typeface="Times New Roman" pitchFamily="18" charset="0"/>
              </a:rPr>
              <a:t>Two types of dance</a:t>
            </a:r>
            <a:r>
              <a:rPr lang="en-US" dirty="0" smtClean="0">
                <a:latin typeface="Times New Roman" pitchFamily="18" charset="0"/>
              </a:rPr>
              <a:t> to discuss during this period:</a:t>
            </a:r>
            <a:endParaRPr lang="en-US" u="sng" dirty="0" smtClean="0">
              <a:latin typeface="Times New Roman" pitchFamily="18" charset="0"/>
            </a:endParaRPr>
          </a:p>
          <a:p>
            <a:pPr lvl="1"/>
            <a:r>
              <a:rPr lang="en-US" u="sng" dirty="0" smtClean="0">
                <a:latin typeface="Times New Roman" pitchFamily="18" charset="0"/>
              </a:rPr>
              <a:t>Ballet developed during the Italian intermezzi </a:t>
            </a:r>
            <a:r>
              <a:rPr lang="en-US" dirty="0" smtClean="0">
                <a:latin typeface="Times New Roman" pitchFamily="18" charset="0"/>
              </a:rPr>
              <a:t>(late 1400s) were interludes between </a:t>
            </a:r>
            <a:r>
              <a:rPr lang="en-US" u="sng" dirty="0" smtClean="0">
                <a:latin typeface="Times New Roman" pitchFamily="18" charset="0"/>
              </a:rPr>
              <a:t>acts of plays (operas) </a:t>
            </a:r>
            <a:r>
              <a:rPr lang="en-US" dirty="0" smtClean="0">
                <a:latin typeface="Times New Roman" pitchFamily="18" charset="0"/>
              </a:rPr>
              <a:t>that combined dance, music, and drama</a:t>
            </a:r>
          </a:p>
          <a:p>
            <a:pPr lvl="1"/>
            <a:r>
              <a:rPr lang="en-US" dirty="0" smtClean="0"/>
              <a:t>In Italy and France, </a:t>
            </a:r>
            <a:r>
              <a:rPr lang="en-US" u="sng" dirty="0" smtClean="0"/>
              <a:t>Court Dances </a:t>
            </a:r>
            <a:r>
              <a:rPr lang="en-US" dirty="0" smtClean="0"/>
              <a:t>is where </a:t>
            </a:r>
            <a:r>
              <a:rPr lang="en-US" u="sng" dirty="0" smtClean="0"/>
              <a:t>social dancing returned to the court. </a:t>
            </a:r>
          </a:p>
          <a:p>
            <a:pPr lvl="2"/>
            <a:r>
              <a:rPr lang="en-US" u="sng" dirty="0" smtClean="0"/>
              <a:t>The court describes the King and the supporting elite.</a:t>
            </a:r>
          </a:p>
          <a:p>
            <a:pPr eaLnBrk="1" hangingPunct="1">
              <a:buFont typeface="Arial" charset="0"/>
              <a:buNone/>
            </a:pPr>
            <a:endParaRPr lang="en-US" u="sng" dirty="0" smtClean="0"/>
          </a:p>
        </p:txBody>
      </p:sp>
      <p:pic>
        <p:nvPicPr>
          <p:cNvPr id="22532" name="Picture 3" descr="Caroso"/>
          <p:cNvPicPr>
            <a:picLocks noGrp="1" noChangeAspect="1" noChangeArrowheads="1"/>
          </p:cNvPicPr>
          <p:nvPr>
            <p:ph sz="half" idx="2"/>
          </p:nvPr>
        </p:nvPicPr>
        <p:blipFill>
          <a:blip r:embed="rId3" cstate="print"/>
          <a:srcRect/>
          <a:stretch>
            <a:fillRect/>
          </a:stretch>
        </p:blipFill>
        <p:spPr>
          <a:xfrm>
            <a:off x="457200" y="914400"/>
            <a:ext cx="3657600" cy="55626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609600" y="228600"/>
            <a:ext cx="3886200" cy="366713"/>
          </a:xfrm>
          <a:prstGeom prst="rect">
            <a:avLst/>
          </a:prstGeom>
          <a:noFill/>
          <a:ln w="9525">
            <a:noFill/>
            <a:miter lim="800000"/>
            <a:headEnd/>
            <a:tailEnd/>
          </a:ln>
        </p:spPr>
        <p:txBody>
          <a:bodyPr>
            <a:spAutoFit/>
          </a:bodyPr>
          <a:lstStyle/>
          <a:p>
            <a:endParaRPr lang="en-US">
              <a:latin typeface="Calibri" pitchFamily="34" charset="0"/>
            </a:endParaRPr>
          </a:p>
        </p:txBody>
      </p:sp>
      <p:sp>
        <p:nvSpPr>
          <p:cNvPr id="33795" name="Rectangle 8"/>
          <p:cNvSpPr>
            <a:spLocks noGrp="1" noChangeArrowheads="1"/>
          </p:cNvSpPr>
          <p:nvPr>
            <p:ph type="title"/>
          </p:nvPr>
        </p:nvSpPr>
        <p:spPr>
          <a:xfrm>
            <a:off x="457200" y="274638"/>
            <a:ext cx="8229600" cy="411162"/>
          </a:xfrm>
        </p:spPr>
        <p:txBody>
          <a:bodyPr rtlCol="0">
            <a:normAutofit fontScale="90000"/>
          </a:bodyPr>
          <a:lstStyle/>
          <a:p>
            <a:pPr eaLnBrk="1" fontAlgn="auto" hangingPunct="1">
              <a:spcAft>
                <a:spcPts val="0"/>
              </a:spcAft>
              <a:defRPr/>
            </a:pPr>
            <a:r>
              <a:rPr lang="en-US" sz="2800" smtClean="0">
                <a:latin typeface="Times New Roman" pitchFamily="18" charset="0"/>
              </a:rPr>
              <a:t>Renaissance Dance</a:t>
            </a:r>
          </a:p>
        </p:txBody>
      </p:sp>
      <p:sp>
        <p:nvSpPr>
          <p:cNvPr id="23556" name="Rectangle 9"/>
          <p:cNvSpPr>
            <a:spLocks noGrp="1" noChangeArrowheads="1"/>
          </p:cNvSpPr>
          <p:nvPr>
            <p:ph type="body" sz="half" idx="1"/>
          </p:nvPr>
        </p:nvSpPr>
        <p:spPr>
          <a:xfrm>
            <a:off x="457200" y="838200"/>
            <a:ext cx="4038600" cy="5562600"/>
          </a:xfrm>
        </p:spPr>
        <p:txBody>
          <a:bodyPr>
            <a:normAutofit lnSpcReduction="10000"/>
          </a:bodyPr>
          <a:lstStyle/>
          <a:p>
            <a:pPr eaLnBrk="1" hangingPunct="1">
              <a:lnSpc>
                <a:spcPct val="80000"/>
              </a:lnSpc>
            </a:pPr>
            <a:r>
              <a:rPr lang="en-US" sz="2400" dirty="0" smtClean="0">
                <a:latin typeface="Times New Roman" pitchFamily="18" charset="0"/>
              </a:rPr>
              <a:t>Renaissance court spectacles were often </a:t>
            </a:r>
            <a:r>
              <a:rPr lang="en-US" sz="2400" u="sng" dirty="0" smtClean="0">
                <a:latin typeface="Times New Roman" pitchFamily="18" charset="0"/>
              </a:rPr>
              <a:t>ornate</a:t>
            </a:r>
          </a:p>
          <a:p>
            <a:pPr eaLnBrk="1" hangingPunct="1">
              <a:lnSpc>
                <a:spcPct val="80000"/>
              </a:lnSpc>
            </a:pPr>
            <a:r>
              <a:rPr lang="en-US" sz="2400" dirty="0" smtClean="0">
                <a:latin typeface="Times New Roman" pitchFamily="18" charset="0"/>
              </a:rPr>
              <a:t>They emphasized </a:t>
            </a:r>
            <a:r>
              <a:rPr lang="en-US" sz="2400" u="sng" dirty="0" smtClean="0">
                <a:latin typeface="Times New Roman" pitchFamily="18" charset="0"/>
              </a:rPr>
              <a:t>geometrical patterns</a:t>
            </a:r>
          </a:p>
          <a:p>
            <a:pPr eaLnBrk="1" hangingPunct="1">
              <a:lnSpc>
                <a:spcPct val="80000"/>
              </a:lnSpc>
            </a:pPr>
            <a:r>
              <a:rPr lang="en-US" sz="2400" dirty="0" smtClean="0">
                <a:latin typeface="Times New Roman" pitchFamily="18" charset="0"/>
              </a:rPr>
              <a:t>They used steps that were taken from the popular </a:t>
            </a:r>
            <a:r>
              <a:rPr lang="en-US" sz="2400" u="sng" dirty="0" smtClean="0">
                <a:latin typeface="Times New Roman" pitchFamily="18" charset="0"/>
              </a:rPr>
              <a:t>ballroom dances </a:t>
            </a:r>
            <a:r>
              <a:rPr lang="en-US" sz="2400" dirty="0" smtClean="0">
                <a:latin typeface="Times New Roman" pitchFamily="18" charset="0"/>
              </a:rPr>
              <a:t>of the day, including the </a:t>
            </a:r>
            <a:r>
              <a:rPr lang="en-US" sz="2400" dirty="0" err="1" smtClean="0">
                <a:latin typeface="Times New Roman" pitchFamily="18" charset="0"/>
              </a:rPr>
              <a:t>pavane</a:t>
            </a:r>
            <a:r>
              <a:rPr lang="en-US" sz="2400" dirty="0" smtClean="0">
                <a:latin typeface="Times New Roman" pitchFamily="18" charset="0"/>
              </a:rPr>
              <a:t> galliard, </a:t>
            </a:r>
            <a:r>
              <a:rPr lang="en-US" sz="2400" dirty="0" err="1" smtClean="0">
                <a:latin typeface="Times New Roman" pitchFamily="18" charset="0"/>
              </a:rPr>
              <a:t>volta</a:t>
            </a:r>
            <a:r>
              <a:rPr lang="en-US" sz="2400" dirty="0" smtClean="0">
                <a:latin typeface="Times New Roman" pitchFamily="18" charset="0"/>
              </a:rPr>
              <a:t>, and others</a:t>
            </a:r>
          </a:p>
          <a:p>
            <a:pPr eaLnBrk="1" hangingPunct="1">
              <a:lnSpc>
                <a:spcPct val="80000"/>
              </a:lnSpc>
            </a:pPr>
            <a:r>
              <a:rPr lang="en-US" sz="2400" u="sng" dirty="0" smtClean="0">
                <a:latin typeface="Times New Roman" pitchFamily="18" charset="0"/>
              </a:rPr>
              <a:t>Women and men did these dances together in the ballroom, but onstage, the women’s parts were danced by men</a:t>
            </a:r>
          </a:p>
          <a:p>
            <a:pPr eaLnBrk="1" hangingPunct="1">
              <a:lnSpc>
                <a:spcPct val="80000"/>
              </a:lnSpc>
            </a:pPr>
            <a:r>
              <a:rPr lang="en-US" sz="2400" u="sng" dirty="0" smtClean="0">
                <a:latin typeface="Times New Roman" pitchFamily="18" charset="0"/>
              </a:rPr>
              <a:t>Clothing</a:t>
            </a:r>
            <a:r>
              <a:rPr lang="en-US" sz="2400" dirty="0" smtClean="0">
                <a:latin typeface="Times New Roman" pitchFamily="18" charset="0"/>
              </a:rPr>
              <a:t> was </a:t>
            </a:r>
            <a:r>
              <a:rPr lang="en-US" sz="2400" u="sng" dirty="0" smtClean="0">
                <a:latin typeface="Times New Roman" pitchFamily="18" charset="0"/>
              </a:rPr>
              <a:t>bulky and tight in the torso, restricting movement mostly to the feet.</a:t>
            </a:r>
          </a:p>
        </p:txBody>
      </p:sp>
      <p:sp>
        <p:nvSpPr>
          <p:cNvPr id="33797" name="Rectangle 10"/>
          <p:cNvSpPr>
            <a:spLocks noGrp="1" noChangeArrowheads="1"/>
          </p:cNvSpPr>
          <p:nvPr>
            <p:ph type="body" sz="half" idx="2"/>
          </p:nvPr>
        </p:nvSpPr>
        <p:spPr>
          <a:xfrm>
            <a:off x="4648200" y="5410200"/>
            <a:ext cx="4038600" cy="9906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sz="2000" smtClean="0">
                <a:latin typeface="Times New Roman" pitchFamily="18" charset="0"/>
              </a:rPr>
              <a:t>Dancing became stylish at all Renaissance </a:t>
            </a:r>
            <a:r>
              <a:rPr lang="en-US" sz="2000" u="sng" smtClean="0">
                <a:latin typeface="Times New Roman" pitchFamily="18" charset="0"/>
              </a:rPr>
              <a:t>courts</a:t>
            </a:r>
            <a:r>
              <a:rPr lang="en-US" sz="2000" smtClean="0">
                <a:latin typeface="Times New Roman" pitchFamily="18" charset="0"/>
              </a:rPr>
              <a:t> in Europe, including those of Queen Elizabeth I and Henry VIII</a:t>
            </a:r>
          </a:p>
        </p:txBody>
      </p:sp>
      <p:pic>
        <p:nvPicPr>
          <p:cNvPr id="23558" name="Picture 12" descr="pavne1"/>
          <p:cNvPicPr>
            <a:picLocks noChangeAspect="1" noChangeArrowheads="1"/>
          </p:cNvPicPr>
          <p:nvPr/>
        </p:nvPicPr>
        <p:blipFill>
          <a:blip r:embed="rId3" cstate="print"/>
          <a:srcRect/>
          <a:stretch>
            <a:fillRect/>
          </a:stretch>
        </p:blipFill>
        <p:spPr bwMode="auto">
          <a:xfrm>
            <a:off x="5410200" y="762000"/>
            <a:ext cx="2505075" cy="4114800"/>
          </a:xfrm>
          <a:prstGeom prst="rect">
            <a:avLst/>
          </a:prstGeom>
          <a:noFill/>
          <a:ln w="9525">
            <a:noFill/>
            <a:miter lim="800000"/>
            <a:headEnd/>
            <a:tailEnd/>
          </a:ln>
        </p:spPr>
      </p:pic>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1037</TotalTime>
  <Words>863</Words>
  <Application>Microsoft Office PowerPoint</Application>
  <PresentationFormat>On-screen Show (4:3)</PresentationFormat>
  <Paragraphs>115</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Opening Agenda</vt:lpstr>
      <vt:lpstr>Opening Agenda</vt:lpstr>
      <vt:lpstr>Opener </vt:lpstr>
      <vt:lpstr>Check the answers!</vt:lpstr>
      <vt:lpstr>Agenda</vt:lpstr>
      <vt:lpstr>Opener – page 68</vt:lpstr>
      <vt:lpstr>Renaissance Court Dances </vt:lpstr>
      <vt:lpstr>Renaissance Dance Notes – on your own paper!</vt:lpstr>
      <vt:lpstr>Renaissance Dance</vt:lpstr>
      <vt:lpstr>Kiss With the Bow</vt:lpstr>
      <vt:lpstr>Emphasis on Foot Movement</vt:lpstr>
      <vt:lpstr>Lack of Physical Contact</vt:lpstr>
      <vt:lpstr>Renaissance Dance</vt:lpstr>
      <vt:lpstr>Renaissance Court Dances Exit Slip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Agenda</dc:title>
  <dc:creator>Lornadoone</dc:creator>
  <cp:lastModifiedBy>Broderick, Colin</cp:lastModifiedBy>
  <cp:revision>48</cp:revision>
  <dcterms:created xsi:type="dcterms:W3CDTF">2011-01-22T22:09:14Z</dcterms:created>
  <dcterms:modified xsi:type="dcterms:W3CDTF">2015-01-29T15:07:24Z</dcterms:modified>
</cp:coreProperties>
</file>