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448" r:id="rId2"/>
    <p:sldId id="456" r:id="rId3"/>
    <p:sldId id="445" r:id="rId4"/>
    <p:sldId id="447" r:id="rId5"/>
    <p:sldId id="466" r:id="rId6"/>
    <p:sldId id="465" r:id="rId7"/>
    <p:sldId id="479" r:id="rId8"/>
    <p:sldId id="505" r:id="rId9"/>
    <p:sldId id="477" r:id="rId10"/>
    <p:sldId id="507" r:id="rId11"/>
    <p:sldId id="478" r:id="rId12"/>
    <p:sldId id="455" r:id="rId13"/>
    <p:sldId id="457" r:id="rId14"/>
    <p:sldId id="462" r:id="rId15"/>
    <p:sldId id="476" r:id="rId16"/>
    <p:sldId id="497" r:id="rId17"/>
    <p:sldId id="467" r:id="rId18"/>
    <p:sldId id="406" r:id="rId19"/>
    <p:sldId id="401" r:id="rId20"/>
    <p:sldId id="470" r:id="rId21"/>
    <p:sldId id="471" r:id="rId22"/>
    <p:sldId id="472" r:id="rId23"/>
    <p:sldId id="473" r:id="rId24"/>
    <p:sldId id="474" r:id="rId25"/>
    <p:sldId id="475" r:id="rId26"/>
    <p:sldId id="500" r:id="rId27"/>
    <p:sldId id="451" r:id="rId28"/>
    <p:sldId id="453" r:id="rId29"/>
    <p:sldId id="454" r:id="rId30"/>
    <p:sldId id="452" r:id="rId31"/>
    <p:sldId id="413" r:id="rId32"/>
    <p:sldId id="414" r:id="rId33"/>
    <p:sldId id="423" r:id="rId34"/>
    <p:sldId id="405" r:id="rId35"/>
    <p:sldId id="319" r:id="rId36"/>
    <p:sldId id="376" r:id="rId37"/>
    <p:sldId id="415" r:id="rId38"/>
    <p:sldId id="517" r:id="rId39"/>
    <p:sldId id="518" r:id="rId40"/>
    <p:sldId id="519" r:id="rId41"/>
    <p:sldId id="529" r:id="rId42"/>
  </p:sldIdLst>
  <p:sldSz cx="9144000" cy="6858000" type="screen4x3"/>
  <p:notesSz cx="7010400" cy="9296400"/>
  <p:embeddedFontLst>
    <p:embeddedFont>
      <p:font typeface="BlackChancery" panose="020B0604020202020204"/>
      <p:regular r:id="rId45"/>
    </p:embeddedFont>
    <p:embeddedFont>
      <p:font typeface="PressWriter Symbols" panose="020B0604020202020204"/>
      <p:regular r:id="rId46"/>
    </p:embeddedFont>
    <p:embeddedFont>
      <p:font typeface="Comic Sans MS" panose="030F0702030302020204" pitchFamily="66" charset="0"/>
      <p:regular r:id="rId47"/>
      <p:bold r:id="rId48"/>
    </p:embeddedFont>
    <p:embeddedFont>
      <p:font typeface="GriffinOne" panose="020B0604020202020204"/>
      <p:regular r:id="rId49"/>
    </p:embeddedFont>
    <p:embeddedFont>
      <p:font typeface="Impact" panose="020B0806030902050204" pitchFamily="34" charset="0"/>
      <p:regular r:id="rId50"/>
    </p:embeddedFont>
    <p:embeddedFont>
      <p:font typeface="FSC Symbol" panose="020B0604020202020204"/>
      <p:regular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A62800"/>
    <a:srgbClr val="CC66FF"/>
    <a:srgbClr val="684500"/>
    <a:srgbClr val="0068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3" autoAdjust="0"/>
    <p:restoredTop sz="88345" autoAdjust="0"/>
  </p:normalViewPr>
  <p:slideViewPr>
    <p:cSldViewPr>
      <p:cViewPr varScale="1">
        <p:scale>
          <a:sx n="67" d="100"/>
          <a:sy n="67" d="100"/>
        </p:scale>
        <p:origin x="7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250"/>
    </p:cViewPr>
  </p:sorterViewPr>
  <p:notesViewPr>
    <p:cSldViewPr>
      <p:cViewPr varScale="1">
        <p:scale>
          <a:sx n="52" d="100"/>
          <a:sy n="52" d="100"/>
        </p:scale>
        <p:origin x="-13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F12276-0D16-41CF-B841-92906E550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42A95DF-95C3-4EC1-9D8B-58C5D1A35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5D1DE-A32D-4788-9360-172CE6A2825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279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64BC9-B5F5-4BDC-89E5-9593B3310CE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728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32C5A-F67C-42B6-8F35-3F3DB7A5D2B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9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69E799-6651-413F-ABDA-21610A5299D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317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C2B4F-9278-4EA9-B091-EFEF8CB5452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4588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A43D5-320E-408D-86D1-FA6C2C3CAD9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5153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347574-EA0A-4464-BE65-B6033F73CEB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540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A43D5-320E-408D-86D1-FA6C2C3CAD9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5000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EA33B-27BF-47AB-9C9C-D04A47D1424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500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9D6E9-7B5D-4476-A9BB-0C932F64C94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182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D00DD-94A1-4A74-8AB7-CD1889CF304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66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A95DF-95C3-4EC1-9D8B-58C5D1A35A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91F5F-99D7-41AC-9D88-E220E9A1A73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2562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A95DF-95C3-4EC1-9D8B-58C5D1A35A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0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EB09E-8C02-4587-96E4-DB5FE7B5D4F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2982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91F5F-99D7-41AC-9D88-E220E9A1A73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7820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2E09A-EA54-4000-9D8F-DFB6C223594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095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3421-075B-42E6-8CE3-3139DD9E3EC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111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22FD1-6D96-4147-BC55-3C3A24A5B9E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1346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349EB-53C0-456E-9C50-E21682F6AD2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2168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96C5A-16BC-43A3-9A6F-17BA5DA6A5D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4119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1ACCE-9BF6-47FC-A995-64687D1D07B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096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A95DF-95C3-4EC1-9D8B-58C5D1A35A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07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DB369-8717-4349-9222-6E29FF4C60E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768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A95DF-95C3-4EC1-9D8B-58C5D1A35A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AC297-F5D8-4E62-948A-A3A2F7BE946F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A95DF-95C3-4EC1-9D8B-58C5D1A35A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BA46-EE74-47E5-B17F-D4CA2077BFC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647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BA46-EE74-47E5-B17F-D4CA2077BFC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907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A95DF-95C3-4EC1-9D8B-58C5D1A35A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BlackChancery" pitchFamily="2" charset="0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PressWriter Symbols" pitchFamily="2" charset="2"/>
        <a:buChar char="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908050" indent="-396875" algn="l" rtl="0" eaLnBrk="0" fontAlgn="base" hangingPunct="0">
        <a:spcBef>
          <a:spcPct val="20000"/>
        </a:spcBef>
        <a:spcAft>
          <a:spcPct val="0"/>
        </a:spcAft>
        <a:buClr>
          <a:srgbClr val="2C2C86"/>
        </a:buClr>
        <a:buSzPct val="90000"/>
        <a:buFont typeface="GriffinOne" pitchFamily="2" charset="0"/>
        <a:buChar char="/"/>
        <a:defRPr sz="2400" b="1">
          <a:solidFill>
            <a:schemeClr val="tx1"/>
          </a:solidFill>
          <a:latin typeface="+mn-lt"/>
        </a:defRPr>
      </a:lvl2pPr>
      <a:lvl3pPr marL="1431925" indent="-409575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FSC Symbol" pitchFamily="2" charset="2"/>
        <a:buChar char="¡"/>
        <a:defRPr sz="2000" b="1">
          <a:solidFill>
            <a:schemeClr val="tx1"/>
          </a:solidFill>
          <a:latin typeface="+mn-lt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5/Uffizi_Donatello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en.wikipedia.org/wiki/File:Leonardo_self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itbJszd1kM&amp;sns=e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youtube.com/watch?v=V3OINVUUVc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ona%20people.m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ona%20close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6NlTXWPBal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zyu_FtAXZ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fL5f6cZlk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5/Uffizi_Donatello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natello's%20david.m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Masters of High Renaissance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791200" cy="52578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Donatello</a:t>
            </a:r>
          </a:p>
          <a:p>
            <a:pPr lvl="1" eaLnBrk="1" hangingPunct="1"/>
            <a:r>
              <a:rPr lang="en-US" sz="1800" dirty="0" smtClean="0"/>
              <a:t>Reinvented the </a:t>
            </a:r>
            <a:r>
              <a:rPr lang="en-US" sz="1800" u="sng" dirty="0" smtClean="0"/>
              <a:t>free-standing nude </a:t>
            </a:r>
            <a:r>
              <a:rPr lang="en-US" sz="1800" dirty="0" smtClean="0"/>
              <a:t>in </a:t>
            </a:r>
          </a:p>
          <a:p>
            <a:pPr lvl="1" eaLnBrk="1" hangingPunct="1">
              <a:buFont typeface="GriffinOne" pitchFamily="2" charset="0"/>
              <a:buNone/>
            </a:pPr>
            <a:r>
              <a:rPr lang="en-US" sz="1800" dirty="0" smtClean="0"/>
              <a:t>classical style</a:t>
            </a:r>
          </a:p>
          <a:p>
            <a:pPr lvl="1" eaLnBrk="1" hangingPunct="1">
              <a:buFont typeface="GriffinOne" pitchFamily="2" charset="0"/>
              <a:buNone/>
            </a:pPr>
            <a:endParaRPr lang="en-US" sz="1800" dirty="0" smtClean="0"/>
          </a:p>
          <a:p>
            <a:pPr eaLnBrk="1" hangingPunct="1"/>
            <a:r>
              <a:rPr lang="en-US" sz="2000" dirty="0" smtClean="0"/>
              <a:t>Leonardo da Vinci</a:t>
            </a:r>
          </a:p>
          <a:p>
            <a:pPr lvl="1" eaLnBrk="1" hangingPunct="1"/>
            <a:r>
              <a:rPr lang="en-US" sz="1800" dirty="0" smtClean="0"/>
              <a:t>Masters </a:t>
            </a:r>
            <a:r>
              <a:rPr lang="en-US" sz="1800" u="sng" dirty="0" smtClean="0"/>
              <a:t>realistic</a:t>
            </a:r>
            <a:r>
              <a:rPr lang="en-US" sz="1800" dirty="0" smtClean="0"/>
              <a:t> painting, dissected </a:t>
            </a:r>
            <a:r>
              <a:rPr lang="en-US" sz="1800" u="sng" dirty="0" smtClean="0"/>
              <a:t>human bodies</a:t>
            </a:r>
            <a:r>
              <a:rPr lang="en-US" sz="1800" dirty="0" smtClean="0"/>
              <a:t>, goal to create</a:t>
            </a:r>
            <a:r>
              <a:rPr lang="en-US" sz="1800" u="sng" dirty="0" smtClean="0"/>
              <a:t> idealized </a:t>
            </a:r>
            <a:r>
              <a:rPr lang="en-US" sz="1800" dirty="0" smtClean="0"/>
              <a:t>forms that capture the perfection of </a:t>
            </a:r>
            <a:r>
              <a:rPr lang="en-US" sz="1800" dirty="0" smtClean="0"/>
              <a:t>nature</a:t>
            </a:r>
            <a:endParaRPr lang="en-US" sz="1800" dirty="0" smtClean="0"/>
          </a:p>
        </p:txBody>
      </p:sp>
      <p:pic>
        <p:nvPicPr>
          <p:cNvPr id="6148" name="Picture 6" descr="File:Uffizi Donatel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8572" t="5333" r="25714" b="58667"/>
          <a:stretch>
            <a:fillRect/>
          </a:stretch>
        </p:blipFill>
        <p:spPr bwMode="auto">
          <a:xfrm>
            <a:off x="5638800" y="8382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http://upload.wikimedia.org/wikipedia/commons/thumb/b/ba/Leonardo_self.jpg/220px-Leonardo_sel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100" y="3276600"/>
            <a:ext cx="2095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TUM8RjgBFKfv4VlpQM6nsXG2uyVQCQ5QuRbaGklKQGLGfGoCyg8g:www.fineart-china.com/upload1/file-admin/images/new9/Andrea%2520del%2520Verrocchio-475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486400" cy="6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96850"/>
            <a:ext cx="8458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1.</a:t>
            </a:r>
            <a:r>
              <a:rPr lang="en-US" sz="4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 </a:t>
            </a:r>
            <a:r>
              <a:rPr lang="en-US" sz="46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Self-Portrait </a:t>
            </a:r>
            <a:r>
              <a:rPr lang="en-US" sz="4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-- </a:t>
            </a:r>
            <a:r>
              <a:rPr lang="en-US" sz="4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da</a:t>
            </a:r>
            <a:r>
              <a:rPr lang="en-US" sz="4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Vinci, 1512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14400" y="6172200"/>
            <a:ext cx="211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1452 - 1519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81600" y="1524000"/>
            <a:ext cx="3276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Artist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Sculptor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Architect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Scientist</a:t>
            </a: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solidFill>
                  <a:schemeClr val="tx2"/>
                </a:solidFill>
                <a:latin typeface="Comic Sans MS" pitchFamily="66" charset="0"/>
              </a:rPr>
              <a:t>Engineer</a:t>
            </a:r>
            <a:endParaRPr lang="en-US" sz="3200" b="1" dirty="0">
              <a:latin typeface="Comic Sans MS" pitchFamily="66" charset="0"/>
            </a:endParaRPr>
          </a:p>
          <a:p>
            <a:pPr marL="515938" indent="-515938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3200" b="1" dirty="0">
                <a:latin typeface="Comic Sans MS" pitchFamily="66" charset="0"/>
              </a:rPr>
              <a:t>Inventor</a:t>
            </a:r>
          </a:p>
        </p:txBody>
      </p:sp>
      <p:pic>
        <p:nvPicPr>
          <p:cNvPr id="14341" name="Picture 8" descr="Da Vinci-Self-Portrait-151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57200" y="1066800"/>
            <a:ext cx="3227387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990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was a Renaissance Man!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49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 Lisa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5029200" cy="3581400"/>
          </a:xfrm>
        </p:spPr>
        <p:txBody>
          <a:bodyPr/>
          <a:lstStyle/>
          <a:p>
            <a:r>
              <a:rPr lang="en-US" dirty="0" smtClean="0"/>
              <a:t>As you watch the following video, figure out why this simple portrait is so famous.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>
                <a:hlinkClick r:id="rId3"/>
              </a:rPr>
              <a:t>http://www.youtube.com/watch?v=IitbJszd1kM&amp;sns=em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http://www.youtube.com/watch?v=V3OINVUUVcY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 descr="Da Vinci-Mona Lisa-1503-04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 bwMode="auto">
          <a:xfrm>
            <a:off x="5029200" y="9906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2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136525"/>
            <a:ext cx="7315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5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Mona Lisa</a:t>
            </a:r>
            <a:r>
              <a: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– da Vinci, 1503-4</a:t>
            </a:r>
          </a:p>
        </p:txBody>
      </p:sp>
      <p:pic>
        <p:nvPicPr>
          <p:cNvPr id="38915" name="Picture 3" descr="Da Vinci-Mona Lisa-1503-04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772025" y="990600"/>
            <a:ext cx="38385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 descr="JigSaw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990600"/>
            <a:ext cx="36798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1876425" y="2971800"/>
            <a:ext cx="1057275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9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648200" y="1371600"/>
            <a:ext cx="3933825" cy="4419600"/>
          </a:xfrm>
          <a:prstGeom prst="triangle">
            <a:avLst>
              <a:gd name="adj" fmla="val 48426"/>
            </a:avLst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31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Mona Lisa</a:t>
            </a: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OR</a:t>
            </a:r>
            <a:r>
              <a:rPr lang="en-US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da Vinci??</a:t>
            </a:r>
          </a:p>
        </p:txBody>
      </p:sp>
      <p:pic>
        <p:nvPicPr>
          <p:cNvPr id="43014" name="Picture 6" descr="monamorp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0"/>
            <a:ext cx="8458200" cy="103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6" name="Picture 8" descr="Mona-le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066800"/>
            <a:ext cx="30861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3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 in the Louvre</a:t>
            </a:r>
            <a:endParaRPr lang="en-US" dirty="0"/>
          </a:p>
        </p:txBody>
      </p:sp>
      <p:pic>
        <p:nvPicPr>
          <p:cNvPr id="2051" name="Picture 3" descr="C:\Users\cbroderick\Desktop\Class Files\VPA\Semester 2 Time Period Units - Ren to Mod\Unit 7 REN\Louvre Pics\DSCF30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14400"/>
            <a:ext cx="394438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038600" cy="5257800"/>
          </a:xfrm>
        </p:spPr>
        <p:txBody>
          <a:bodyPr/>
          <a:lstStyle/>
          <a:p>
            <a:r>
              <a:rPr lang="en-US" dirty="0" smtClean="0">
                <a:hlinkClick r:id="rId3" action="ppaction://hlinkfile"/>
              </a:rPr>
              <a:t>Video 1</a:t>
            </a:r>
            <a:endParaRPr lang="en-US" dirty="0" smtClean="0"/>
          </a:p>
          <a:p>
            <a:r>
              <a:rPr lang="en-US" dirty="0" smtClean="0">
                <a:hlinkClick r:id="rId4" action="ppaction://hlinkfile"/>
              </a:rPr>
              <a:t>Video 2</a:t>
            </a:r>
            <a:endParaRPr lang="en-US" dirty="0" smtClean="0"/>
          </a:p>
          <a:p>
            <a:r>
              <a:rPr lang="en-US" sz="2400" dirty="0" smtClean="0"/>
              <a:t>Is it as big as you thought it might be?  Why not?</a:t>
            </a:r>
          </a:p>
          <a:p>
            <a:endParaRPr lang="en-US" sz="2400" dirty="0"/>
          </a:p>
          <a:p>
            <a:r>
              <a:rPr lang="en-US" sz="2400" dirty="0" smtClean="0"/>
              <a:t>Da Vinci liked this painting so much he did not give it to his patron when completed. After da Vinci’s death it was owned by Napoleon and stolen several times.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38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a Vinci-Virgin of the Rocks-1483-86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246744" y="0"/>
            <a:ext cx="4353066" cy="6854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2" descr="http://www.nd.edu/~agutting/VirginRocks.jpg"/>
          <p:cNvPicPr>
            <a:picLocks noChangeAspect="1" noChangeArrowheads="1"/>
          </p:cNvPicPr>
          <p:nvPr/>
        </p:nvPicPr>
        <p:blipFill rotWithShape="1">
          <a:blip r:embed="rId4" cstate="print"/>
          <a:srcRect b="3977"/>
          <a:stretch/>
        </p:blipFill>
        <p:spPr bwMode="auto">
          <a:xfrm>
            <a:off x="4572000" y="0"/>
            <a:ext cx="4288409" cy="68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3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Versions;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nuns who requested the work from da Vinci were not happy with the first version, on the right, because the religious imagery was too vague!</a:t>
            </a:r>
          </a:p>
          <a:p>
            <a:endParaRPr lang="en-US" dirty="0" smtClean="0"/>
          </a:p>
          <a:p>
            <a:r>
              <a:rPr lang="en-US" dirty="0" smtClean="0"/>
              <a:t>What things have been added to the second version to make it more religious?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28600" y="273050"/>
            <a:ext cx="4191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Artist</a:t>
            </a:r>
            <a:endParaRPr lang="en-US" sz="3600" b="1" i="1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5363" name="Picture 6" descr="Da Vinci-Virgin of the Rocks-1483-86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572000" y="228600"/>
            <a:ext cx="4113213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609600" y="2667000"/>
            <a:ext cx="35052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Virgin of the Rocks 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457200" indent="-4572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Leonardo da</a:t>
            </a:r>
            <a:b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Vinci</a:t>
            </a:r>
          </a:p>
          <a:p>
            <a:pPr marL="457200" indent="-457200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1483-1486</a:t>
            </a:r>
          </a:p>
        </p:txBody>
      </p:sp>
      <p:sp>
        <p:nvSpPr>
          <p:cNvPr id="239624" name="AutoShape 8"/>
          <p:cNvSpPr>
            <a:spLocks noChangeArrowheads="1"/>
          </p:cNvSpPr>
          <p:nvPr/>
        </p:nvSpPr>
        <p:spPr bwMode="auto">
          <a:xfrm>
            <a:off x="4572000" y="2362200"/>
            <a:ext cx="4114800" cy="3581400"/>
          </a:xfrm>
          <a:prstGeom prst="triangle">
            <a:avLst>
              <a:gd name="adj" fmla="val 47185"/>
            </a:avLst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25" name="AutoShape 9"/>
          <p:cNvSpPr>
            <a:spLocks noChangeArrowheads="1"/>
          </p:cNvSpPr>
          <p:nvPr/>
        </p:nvSpPr>
        <p:spPr bwMode="auto">
          <a:xfrm>
            <a:off x="6477000" y="3657600"/>
            <a:ext cx="2209800" cy="2286000"/>
          </a:xfrm>
          <a:prstGeom prst="triangle">
            <a:avLst>
              <a:gd name="adj" fmla="val 48852"/>
            </a:avLst>
          </a:prstGeom>
          <a:noFill/>
          <a:ln w="28575">
            <a:solidFill>
              <a:srgbClr val="9F9FD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26" name="AutoShape 10"/>
          <p:cNvSpPr>
            <a:spLocks noChangeArrowheads="1"/>
          </p:cNvSpPr>
          <p:nvPr/>
        </p:nvSpPr>
        <p:spPr bwMode="auto">
          <a:xfrm>
            <a:off x="5638800" y="2362200"/>
            <a:ext cx="1905000" cy="1676400"/>
          </a:xfrm>
          <a:prstGeom prst="triangle">
            <a:avLst>
              <a:gd name="adj" fmla="val 46333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9627" name="AutoShape 11"/>
          <p:cNvSpPr>
            <a:spLocks noChangeArrowheads="1"/>
          </p:cNvSpPr>
          <p:nvPr/>
        </p:nvSpPr>
        <p:spPr bwMode="auto">
          <a:xfrm>
            <a:off x="4572000" y="3886200"/>
            <a:ext cx="1524000" cy="1295400"/>
          </a:xfrm>
          <a:prstGeom prst="triangle">
            <a:avLst>
              <a:gd name="adj" fmla="val 54093"/>
            </a:avLst>
          </a:prstGeom>
          <a:noFill/>
          <a:ln w="28575">
            <a:solidFill>
              <a:srgbClr val="FF4A1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4" grpId="0" animBg="1"/>
      <p:bldP spid="239625" grpId="0" animBg="1"/>
      <p:bldP spid="239626" grpId="0" animBg="1"/>
      <p:bldP spid="2396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Da Vinci-Last Supper Refractory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27586"/>
          <a:stretch>
            <a:fillRect/>
          </a:stretch>
        </p:blipFill>
        <p:spPr bwMode="auto">
          <a:xfrm>
            <a:off x="4370387" y="2057400"/>
            <a:ext cx="4773613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http://www.youtube.com/watch?v=6NlTXWPBalo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Last Supper by </a:t>
            </a:r>
            <a:r>
              <a:rPr lang="en-US" sz="44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da</a:t>
            </a: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Vinci- 1498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00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you watch the following clip, understand why only 25 people can see this work at a time. </a:t>
            </a:r>
            <a:endParaRPr lang="en-US" b="1" dirty="0"/>
          </a:p>
        </p:txBody>
      </p:sp>
      <p:pic>
        <p:nvPicPr>
          <p:cNvPr id="5122" name="Picture 2" descr="http://upload.wikimedia.org/wikipedia/commons/c/ca/Leonardo_da_Vinci_-_Ultima_cena_-_ca_1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6019800" cy="3064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Introduction to Donatello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495800"/>
            <a:ext cx="7467600" cy="1371600"/>
          </a:xfrm>
        </p:spPr>
        <p:txBody>
          <a:bodyPr/>
          <a:lstStyle/>
          <a:p>
            <a:r>
              <a:rPr lang="en-US" dirty="0" smtClean="0"/>
              <a:t>As you watch the following clip, gain an understanding of why Donatello’s work is considered so realistic.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6400800"/>
            <a:ext cx="8305800" cy="457200"/>
          </a:xfrm>
        </p:spPr>
        <p:txBody>
          <a:bodyPr/>
          <a:lstStyle/>
          <a:p>
            <a:r>
              <a:rPr lang="en-US" sz="2400" dirty="0" smtClean="0">
                <a:hlinkClick r:id="rId3"/>
              </a:rPr>
              <a:t>http://www.youtube.com/watch?v=rzyu_FtAXZ8</a:t>
            </a:r>
            <a:endParaRPr lang="en-US" sz="2400" dirty="0" smtClean="0"/>
          </a:p>
        </p:txBody>
      </p:sp>
      <p:pic>
        <p:nvPicPr>
          <p:cNvPr id="39938" name="Picture 2" descr="http://upload.wikimedia.org/wikipedia/commons/e/e1/Donatello,_maria_maddalena_02.JPG"/>
          <p:cNvPicPr>
            <a:picLocks noChangeAspect="1" noChangeArrowheads="1"/>
          </p:cNvPicPr>
          <p:nvPr/>
        </p:nvPicPr>
        <p:blipFill>
          <a:blip r:embed="rId4" cstate="print"/>
          <a:srcRect l="27067" r="31830"/>
          <a:stretch>
            <a:fillRect/>
          </a:stretch>
        </p:blipFill>
        <p:spPr bwMode="auto">
          <a:xfrm>
            <a:off x="7162800" y="990600"/>
            <a:ext cx="1609080" cy="5219700"/>
          </a:xfrm>
          <a:prstGeom prst="rect">
            <a:avLst/>
          </a:prstGeom>
          <a:noFill/>
        </p:spPr>
      </p:pic>
      <p:pic>
        <p:nvPicPr>
          <p:cNvPr id="39940" name="Picture 4" descr="http://caravaggista.com/wp-content/uploads/2011/09/mary_magdalen_donatello_opa_floren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1066800"/>
            <a:ext cx="2273481" cy="3422446"/>
          </a:xfrm>
          <a:prstGeom prst="rect">
            <a:avLst/>
          </a:prstGeom>
          <a:noFill/>
        </p:spPr>
      </p:pic>
      <p:pic>
        <p:nvPicPr>
          <p:cNvPr id="39942" name="Picture 6" descr="http://media-1.web.britannica.com/eb-media/98/8198-004-19F90E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066800"/>
            <a:ext cx="3530007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64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8600"/>
            <a:ext cx="5943600" cy="5257800"/>
          </a:xfrm>
        </p:spPr>
        <p:txBody>
          <a:bodyPr/>
          <a:lstStyle/>
          <a:p>
            <a:r>
              <a:rPr lang="en-US" dirty="0" smtClean="0"/>
              <a:t>The Last Supper</a:t>
            </a:r>
          </a:p>
          <a:p>
            <a:r>
              <a:rPr lang="en-US" dirty="0" smtClean="0"/>
              <a:t>Tempera on dry fresco</a:t>
            </a:r>
          </a:p>
          <a:p>
            <a:r>
              <a:rPr lang="en-US" dirty="0" smtClean="0"/>
              <a:t>1498</a:t>
            </a:r>
          </a:p>
          <a:p>
            <a:endParaRPr lang="en-US" dirty="0"/>
          </a:p>
        </p:txBody>
      </p:sp>
      <p:pic>
        <p:nvPicPr>
          <p:cNvPr id="5" name="Picture 4" descr="Da Vinci-Last Supper-1498A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04800" y="2370138"/>
            <a:ext cx="8534400" cy="4487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0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381000" y="168275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Last Supper </a:t>
            </a: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- da Vinci, 1498</a:t>
            </a:r>
            <a:b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&amp; Geometry</a:t>
            </a:r>
          </a:p>
        </p:txBody>
      </p:sp>
      <p:pic>
        <p:nvPicPr>
          <p:cNvPr id="24579" name="Picture 4" descr="Da Vinci-Last Supper-1498A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304800" y="1836738"/>
            <a:ext cx="8534400" cy="44878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3733800" y="3733800"/>
            <a:ext cx="1752600" cy="13716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7578" name="AutoShape 10"/>
          <p:cNvSpPr>
            <a:spLocks noChangeArrowheads="1"/>
          </p:cNvSpPr>
          <p:nvPr/>
        </p:nvSpPr>
        <p:spPr bwMode="auto">
          <a:xfrm flipV="1">
            <a:off x="6629400" y="3810000"/>
            <a:ext cx="2209800" cy="1295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AutoShape 11"/>
          <p:cNvSpPr>
            <a:spLocks noChangeArrowheads="1"/>
          </p:cNvSpPr>
          <p:nvPr/>
        </p:nvSpPr>
        <p:spPr bwMode="auto">
          <a:xfrm flipV="1">
            <a:off x="228600" y="3886200"/>
            <a:ext cx="2590800" cy="1219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80" name="AutoShape 12"/>
          <p:cNvSpPr>
            <a:spLocks noChangeArrowheads="1"/>
          </p:cNvSpPr>
          <p:nvPr/>
        </p:nvSpPr>
        <p:spPr bwMode="auto">
          <a:xfrm flipH="1">
            <a:off x="4953000" y="3733800"/>
            <a:ext cx="1981200" cy="13716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AutoShape 13"/>
          <p:cNvSpPr>
            <a:spLocks noChangeArrowheads="1"/>
          </p:cNvSpPr>
          <p:nvPr/>
        </p:nvSpPr>
        <p:spPr bwMode="auto">
          <a:xfrm flipH="1">
            <a:off x="2286000" y="4038600"/>
            <a:ext cx="1752600" cy="1066800"/>
          </a:xfrm>
          <a:prstGeom prst="parallelogram">
            <a:avLst>
              <a:gd name="adj" fmla="val 41071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7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5" grpId="0" animBg="1"/>
      <p:bldP spid="237578" grpId="0" animBg="1"/>
      <p:bldP spid="237579" grpId="0" animBg="1"/>
      <p:bldP spid="237580" grpId="0" animBg="1"/>
      <p:bldP spid="2375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486400" y="827088"/>
            <a:ext cx="35052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Refractory</a:t>
            </a:r>
            <a:b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endParaRPr lang="en-US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Convent of Santa Maria delle Grazie</a:t>
            </a:r>
            <a:b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endParaRPr lang="en-US" sz="44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Milan</a:t>
            </a:r>
          </a:p>
        </p:txBody>
      </p:sp>
      <p:pic>
        <p:nvPicPr>
          <p:cNvPr id="25603" name="Picture 4" descr="Da Vinci-Last Supper Refractory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533400" y="152400"/>
            <a:ext cx="4773613" cy="6629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0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304800" y="1143000"/>
          <a:ext cx="8636000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lip" r:id="rId4" imgW="0" imgH="0" progId="">
                  <p:embed/>
                </p:oleObj>
              </mc:Choice>
              <mc:Fallback>
                <p:oleObj name="Clip" r:id="rId4" imgW="0" imgH="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636000" cy="43973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4724400" y="1066800"/>
            <a:ext cx="0" cy="4500563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330200" y="3352800"/>
            <a:ext cx="8610600" cy="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 flipV="1">
            <a:off x="762000" y="1143000"/>
            <a:ext cx="8077200" cy="43434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Line 8"/>
          <p:cNvSpPr>
            <a:spLocks noChangeShapeType="1"/>
          </p:cNvSpPr>
          <p:nvPr/>
        </p:nvSpPr>
        <p:spPr bwMode="auto">
          <a:xfrm flipV="1">
            <a:off x="2590800" y="1143000"/>
            <a:ext cx="4343400" cy="4419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0" y="1295400"/>
            <a:ext cx="8991600" cy="39624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>
            <a:off x="2743200" y="1143000"/>
            <a:ext cx="3886200" cy="4419600"/>
          </a:xfrm>
          <a:prstGeom prst="line">
            <a:avLst/>
          </a:prstGeom>
          <a:noFill/>
          <a:ln w="28575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254000" y="2965450"/>
            <a:ext cx="16335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CC00"/>
                </a:solidFill>
                <a:latin typeface="Comic Sans MS" pitchFamily="66" charset="0"/>
              </a:rPr>
              <a:t>horizontal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 rot="-5400000">
            <a:off x="3852069" y="1445419"/>
            <a:ext cx="1287462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b="1">
                <a:solidFill>
                  <a:srgbClr val="FFCC00"/>
                </a:solidFill>
                <a:latin typeface="Comic Sans MS" pitchFamily="66" charset="0"/>
              </a:rPr>
              <a:t>vertical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3200400" y="60198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Perspective!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381000" y="2286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The Last Supper </a:t>
            </a: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- da Vinci, 1498</a:t>
            </a:r>
          </a:p>
        </p:txBody>
      </p:sp>
    </p:spTree>
    <p:extLst>
      <p:ext uri="{BB962C8B-B14F-4D97-AF65-F5344CB8AC3E}">
        <p14:creationId xmlns:p14="http://schemas.microsoft.com/office/powerpoint/2010/main" val="18183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136198" grpId="0" animBg="1"/>
      <p:bldP spid="136199" grpId="0" animBg="1"/>
      <p:bldP spid="136200" grpId="0" animBg="1"/>
      <p:bldP spid="136201" grpId="0" animBg="1"/>
      <p:bldP spid="136202" grpId="0" animBg="1"/>
      <p:bldP spid="136203" grpId="0" autoUpdateAnimBg="0"/>
      <p:bldP spid="136204" grpId="0" autoUpdateAnimBg="0"/>
      <p:bldP spid="1362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791200" y="1990725"/>
            <a:ext cx="29718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Detail of Jesus</a:t>
            </a: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Last Supper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Leonardo da Vinci</a:t>
            </a:r>
            <a:endParaRPr lang="en-US" sz="2800" b="1" i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1498</a:t>
            </a:r>
          </a:p>
        </p:txBody>
      </p:sp>
      <p:pic>
        <p:nvPicPr>
          <p:cNvPr id="27652" name="Picture 4" descr="leonardo_lastsup_d1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t="1889" b="3778"/>
          <a:stretch>
            <a:fillRect/>
          </a:stretch>
        </p:blipFill>
        <p:spPr bwMode="auto">
          <a:xfrm>
            <a:off x="152400" y="152400"/>
            <a:ext cx="525145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562600" y="3048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Deterioration</a:t>
            </a:r>
          </a:p>
        </p:txBody>
      </p:sp>
    </p:spTree>
    <p:extLst>
      <p:ext uri="{BB962C8B-B14F-4D97-AF65-F5344CB8AC3E}">
        <p14:creationId xmlns:p14="http://schemas.microsoft.com/office/powerpoint/2010/main" val="269904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  <a:hlinkClick r:id="rId3"/>
              </a:rPr>
              <a:t>A Da Vinci “Code”:</a:t>
            </a:r>
            <a: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4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6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St. John 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or</a:t>
            </a:r>
            <a:r>
              <a:rPr lang="en-US" sz="36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Mary Magdalene?</a:t>
            </a:r>
            <a:endParaRPr lang="en-US" sz="3600" b="1" i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27651" name="Picture 5" descr="Da Vinci-Last Supper-1498-apostles named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b="3200"/>
          <a:stretch>
            <a:fillRect/>
          </a:stretch>
        </p:blipFill>
        <p:spPr bwMode="auto">
          <a:xfrm>
            <a:off x="457200" y="1790700"/>
            <a:ext cx="8305800" cy="46101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2971800" y="1371600"/>
            <a:ext cx="457200" cy="2743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 flipH="1">
            <a:off x="3657600" y="1371600"/>
            <a:ext cx="2133600" cy="2819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animBg="1"/>
      <p:bldP spid="2324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rts.rpi.edu/public_html/ruiz/MediaStudioImagingFall08/LECTURES/LESSONS/lesson6composition/davinci%20annunci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5488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28600" y="168275"/>
            <a:ext cx="8915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</a:t>
            </a:r>
            <a:r>
              <a:rPr lang="en-US" sz="4800" b="1" dirty="0" smtClean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Renaissance Man:</a:t>
            </a:r>
            <a:r>
              <a:rPr lang="en-US" sz="48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/>
            </a:r>
            <a:br>
              <a:rPr lang="en-US" sz="48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From </a:t>
            </a:r>
            <a:r>
              <a:rPr lang="en-US" sz="3400" b="1" dirty="0" err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his</a:t>
            </a:r>
            <a:r>
              <a:rPr lang="en-US" sz="3400" b="1" i="1" dirty="0" err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Notebooks</a:t>
            </a:r>
            <a:r>
              <a:rPr lang="en-US" sz="3400" b="1" i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of over </a:t>
            </a:r>
            <a:r>
              <a:rPr lang="en-US" sz="3400" b="1" dirty="0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5000 pages (1508-1519)</a:t>
            </a:r>
            <a:endParaRPr lang="en-US" sz="3400" b="1" i="1" dirty="0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89090" name="Picture 2" descr="http://sfcitizen.com/blog/wp-content/uploads/2008/12/img_6456-copy.jpg"/>
          <p:cNvPicPr>
            <a:picLocks noChangeAspect="1" noChangeArrowheads="1"/>
          </p:cNvPicPr>
          <p:nvPr/>
        </p:nvPicPr>
        <p:blipFill>
          <a:blip r:embed="rId3" cstate="print"/>
          <a:srcRect l="1778" t="1333" r="6667" b="10667"/>
          <a:stretch>
            <a:fillRect/>
          </a:stretch>
        </p:blipFill>
        <p:spPr bwMode="auto">
          <a:xfrm>
            <a:off x="990600" y="1676399"/>
            <a:ext cx="7620000" cy="488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3"/>
          </a:xfrm>
        </p:spPr>
        <p:txBody>
          <a:bodyPr/>
          <a:lstStyle/>
          <a:p>
            <a:r>
              <a:rPr lang="en-US" dirty="0" smtClean="0"/>
              <a:t>Can you protect your ideas like </a:t>
            </a:r>
            <a:r>
              <a:rPr lang="en-US" dirty="0" err="1" smtClean="0"/>
              <a:t>da</a:t>
            </a:r>
            <a:r>
              <a:rPr lang="en-US" dirty="0" smtClean="0"/>
              <a:t> Vinci?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600200"/>
          </a:xfrm>
        </p:spPr>
        <p:txBody>
          <a:bodyPr/>
          <a:lstStyle/>
          <a:p>
            <a:r>
              <a:rPr lang="en-US" sz="2400" dirty="0" smtClean="0"/>
              <a:t>On your Learning Guide, copy the quote on the following slide while writing backwards with your left hand.</a:t>
            </a:r>
          </a:p>
          <a:p>
            <a:endParaRPr lang="en-US" sz="2400" dirty="0" smtClean="0"/>
          </a:p>
          <a:p>
            <a:r>
              <a:rPr lang="en-US" sz="2400" dirty="0" smtClean="0"/>
              <a:t>This was the way in which </a:t>
            </a:r>
            <a:r>
              <a:rPr lang="en-US" sz="2400" dirty="0" err="1" smtClean="0"/>
              <a:t>da</a:t>
            </a:r>
            <a:r>
              <a:rPr lang="en-US" sz="2400" dirty="0" smtClean="0"/>
              <a:t> Vinci protected his ideas. </a:t>
            </a:r>
            <a:endParaRPr lang="en-US" sz="2400" dirty="0"/>
          </a:p>
        </p:txBody>
      </p:sp>
      <p:pic>
        <p:nvPicPr>
          <p:cNvPr id="107522" name="Picture 2" descr="http://i1-news.softpedia-static.com/images/news2/Shuffle-Through-Bill-Gates-039-Codex-Leicester-by-Leonardo-da-Vinci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762000"/>
            <a:ext cx="2476500" cy="2476501"/>
          </a:xfrm>
          <a:prstGeom prst="rect">
            <a:avLst/>
          </a:prstGeom>
          <a:noFill/>
        </p:spPr>
      </p:pic>
      <p:pic>
        <p:nvPicPr>
          <p:cNvPr id="107524" name="Picture 4" descr="http://3.bp.blogspot.com/_jhiaT6dZgx0/TOYCauXc-mI/AAAAAAAADew/r-XPL339u0E/s1600/Leonardo%2Bda%2BVinci%2BCodex%2B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447800"/>
            <a:ext cx="4772389" cy="347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76200" y="5334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 da Vinci….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28600" y="4419600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“Indeed, whatever exists in the universe, whether in essence, in act, or in the imagination, the painter has first in his mind and then in his hands.”</a:t>
            </a:r>
            <a:endParaRPr lang="en-US" sz="32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9570" name="Picture 2" descr="http://armandfrasco.typepad.com/photos/uncategorized/dvc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333750" cy="269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886200" cy="7921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Donatello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581400" y="152400"/>
            <a:ext cx="5334000" cy="6477000"/>
          </a:xfrm>
        </p:spPr>
        <p:txBody>
          <a:bodyPr/>
          <a:lstStyle/>
          <a:p>
            <a:r>
              <a:rPr lang="en-US" sz="2400" dirty="0" smtClean="0"/>
              <a:t>1386-1466</a:t>
            </a:r>
          </a:p>
          <a:p>
            <a:r>
              <a:rPr lang="en-US" sz="2400" dirty="0" smtClean="0"/>
              <a:t>Location of Birth:</a:t>
            </a:r>
          </a:p>
          <a:p>
            <a:pPr lvl="1"/>
            <a:r>
              <a:rPr lang="en-US" sz="2000" dirty="0" smtClean="0"/>
              <a:t>Florence</a:t>
            </a:r>
          </a:p>
          <a:p>
            <a:r>
              <a:rPr lang="en-US" sz="2400" dirty="0" smtClean="0"/>
              <a:t>Interesting/Important Fact: </a:t>
            </a:r>
          </a:p>
          <a:p>
            <a:pPr lvl="1"/>
            <a:r>
              <a:rPr lang="en-US" sz="2000" dirty="0" smtClean="0"/>
              <a:t>Reinvented the free-standing nude classical style</a:t>
            </a:r>
          </a:p>
          <a:p>
            <a:r>
              <a:rPr lang="en-US" sz="2400" dirty="0" smtClean="0"/>
              <a:t>Patron (s):</a:t>
            </a:r>
          </a:p>
          <a:p>
            <a:pPr lvl="1"/>
            <a:r>
              <a:rPr lang="en-US" sz="2000" dirty="0" smtClean="0"/>
              <a:t>The Catholic Church and </a:t>
            </a:r>
            <a:r>
              <a:rPr lang="en-US" sz="2000" dirty="0" err="1" smtClean="0"/>
              <a:t>Cosimo</a:t>
            </a:r>
            <a:r>
              <a:rPr lang="en-US" sz="2000" dirty="0" smtClean="0"/>
              <a:t> de’ Medici</a:t>
            </a:r>
          </a:p>
          <a:p>
            <a:r>
              <a:rPr lang="en-US" sz="2400" dirty="0" smtClean="0"/>
              <a:t>Medium:</a:t>
            </a:r>
          </a:p>
          <a:p>
            <a:pPr lvl="1"/>
            <a:r>
              <a:rPr lang="en-US" sz="2000" dirty="0" smtClean="0"/>
              <a:t>Stone and Bronze (sculptures) </a:t>
            </a:r>
          </a:p>
          <a:p>
            <a:r>
              <a:rPr lang="en-US" sz="2400" dirty="0" smtClean="0"/>
              <a:t>Influences: </a:t>
            </a:r>
          </a:p>
          <a:p>
            <a:pPr lvl="1"/>
            <a:r>
              <a:rPr lang="en-US" dirty="0" smtClean="0"/>
              <a:t>Early training in a goldsmith’s shop and from Ghiberti (a famous artist)</a:t>
            </a:r>
          </a:p>
          <a:p>
            <a:pPr lvl="1"/>
            <a:r>
              <a:rPr lang="en-US" dirty="0" smtClean="0"/>
              <a:t>Biblical history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7172" name="Picture 6" descr="File:Uffizi Donatell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8572" t="5333" r="25714" b="58667"/>
          <a:stretch>
            <a:fillRect/>
          </a:stretch>
        </p:blipFill>
        <p:spPr bwMode="auto">
          <a:xfrm>
            <a:off x="304800" y="1752600"/>
            <a:ext cx="33194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28600" y="168275"/>
            <a:ext cx="89154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Artist:</a:t>
            </a:r>
            <a:br>
              <a:rPr lang="en-US" sz="48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From his</a:t>
            </a:r>
            <a:r>
              <a:rPr lang="en-US" sz="34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Notebooks of over </a:t>
            </a:r>
            <a:r>
              <a:rPr lang="en-US" sz="3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5000 pages (1508-1519)</a:t>
            </a:r>
            <a:endParaRPr lang="en-US" sz="3400" b="1" i="1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7411" name="Picture 4" descr="Da Vinci-study of grotesque heads-1490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50850" y="1752600"/>
            <a:ext cx="3816350" cy="4686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2" name="Picture 6" descr="Da Vinci-Rearing Horse-1483-98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r="13574"/>
          <a:stretch>
            <a:fillRect/>
          </a:stretch>
        </p:blipFill>
        <p:spPr bwMode="auto">
          <a:xfrm>
            <a:off x="4797425" y="1763713"/>
            <a:ext cx="3965575" cy="47132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Sculptor</a:t>
            </a:r>
            <a:endParaRPr lang="en-US" sz="3200" b="1" i="1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28675" name="Picture 4" descr="daVinci-Equestrian Statue-1516-18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457200" y="990600"/>
            <a:ext cx="5392738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248400" y="2384425"/>
            <a:ext cx="2514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Equestrian Statue</a:t>
            </a:r>
            <a:b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5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98463" indent="-3984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5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1516-1518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305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Architect:</a:t>
            </a:r>
            <a:b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2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pic>
        <p:nvPicPr>
          <p:cNvPr id="29699" name="Picture 6" descr="daVinci-study of a central church-1488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14350" y="1066800"/>
            <a:ext cx="3829050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5029200" y="2667000"/>
            <a:ext cx="3200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Study of a central church.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26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1488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305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Architect:</a:t>
            </a:r>
            <a:b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2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1524000" y="6172200"/>
            <a:ext cx="640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 of the city of Imola, 1502.</a:t>
            </a:r>
          </a:p>
        </p:txBody>
      </p:sp>
      <p:pic>
        <p:nvPicPr>
          <p:cNvPr id="30724" name="Picture 5" descr="DaVinci-Map-Toen Plan of Imola-150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1676400" y="1524000"/>
            <a:ext cx="5867400" cy="4408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381000" y="198438"/>
            <a:ext cx="83058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Scientist (Biology):</a:t>
            </a:r>
            <a:b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</a:br>
            <a:r>
              <a:rPr lang="en-US" sz="32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pic>
        <p:nvPicPr>
          <p:cNvPr id="31747" name="Picture 8" descr="DaVinci-study of wombs-early 1500s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4667250" y="1143000"/>
            <a:ext cx="3943350" cy="541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8603" name="Text Box 11"/>
          <p:cNvSpPr txBox="1">
            <a:spLocks noChangeArrowheads="1"/>
          </p:cNvSpPr>
          <p:nvPr/>
        </p:nvSpPr>
        <p:spPr bwMode="auto">
          <a:xfrm>
            <a:off x="838200" y="2724150"/>
            <a:ext cx="3200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7663" indent="-347663">
              <a:spcBef>
                <a:spcPct val="50000"/>
              </a:spcBef>
              <a:buClr>
                <a:srgbClr val="CC3300"/>
              </a:buClr>
              <a:buFont typeface="PressWriter Symbols" pitchFamily="2" charset="2"/>
              <a:buChar char="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 example of the humanist desire to unlock the secrets of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28600" y="168275"/>
            <a:ext cx="86868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Scientist (Anatomy):                               </a:t>
            </a:r>
            <a:r>
              <a:rPr lang="en-US" sz="32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  <p:pic>
        <p:nvPicPr>
          <p:cNvPr id="32771" name="Picture 12" descr="daVinci-anatomical studies of shoulder-1510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09575" y="1066800"/>
            <a:ext cx="3857625" cy="548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2772" name="Picture 15" descr="DaVinci-drawing of a womans torso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4770438" y="1752600"/>
            <a:ext cx="3916362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Man Can Fly?</a:t>
            </a:r>
            <a:endParaRPr lang="en-US" sz="5400" b="1" i="1">
              <a:solidFill>
                <a:srgbClr val="BA2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60774" name="Picture 6" descr="63ala3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990600" y="1219200"/>
            <a:ext cx="71628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daVinci-siege defenses-1480-82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28600" y="1066800"/>
            <a:ext cx="3970338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304800" y="6096000"/>
            <a:ext cx="3886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study of siege defenses.</a:t>
            </a:r>
          </a:p>
        </p:txBody>
      </p:sp>
      <p:pic>
        <p:nvPicPr>
          <p:cNvPr id="251912" name="Picture 8" descr="daVinci-drawings of water-lifting devices-1480-82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495800" y="1676400"/>
            <a:ext cx="4495800" cy="40020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4800600" y="58674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Studies of water-lifting devices.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228600" y="168275"/>
            <a:ext cx="8915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44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Leonardo, the Engineer:                                </a:t>
            </a:r>
            <a:r>
              <a:rPr lang="en-US" sz="3200" b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Pages from his </a:t>
            </a:r>
            <a:r>
              <a:rPr lang="en-US" sz="3200" b="1" i="1">
                <a:solidFill>
                  <a:srgbClr val="BA2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img0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620" t="3334"/>
          <a:stretch>
            <a:fillRect/>
          </a:stretch>
        </p:blipFill>
        <p:spPr>
          <a:xfrm>
            <a:off x="1905000" y="-76200"/>
            <a:ext cx="5329238" cy="693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img0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553" t="3282"/>
          <a:stretch>
            <a:fillRect/>
          </a:stretch>
        </p:blipFill>
        <p:spPr>
          <a:xfrm>
            <a:off x="2133600" y="46038"/>
            <a:ext cx="4794250" cy="6811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Donatello, The Sculptor 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2971800" cy="6705600"/>
          </a:xfrm>
        </p:spPr>
        <p:txBody>
          <a:bodyPr/>
          <a:lstStyle/>
          <a:p>
            <a:pPr>
              <a:buFont typeface="PressWriter Symbol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Title: </a:t>
            </a:r>
          </a:p>
          <a:p>
            <a:pPr lvl="1"/>
            <a:r>
              <a:rPr lang="en-US" sz="2000" dirty="0" smtClean="0"/>
              <a:t>David</a:t>
            </a:r>
          </a:p>
          <a:p>
            <a:r>
              <a:rPr lang="en-US" sz="2400" dirty="0" smtClean="0"/>
              <a:t>Artist:</a:t>
            </a:r>
          </a:p>
          <a:p>
            <a:pPr lvl="1"/>
            <a:r>
              <a:rPr lang="en-US" sz="2000" dirty="0" smtClean="0"/>
              <a:t>Donatello</a:t>
            </a:r>
          </a:p>
          <a:p>
            <a:r>
              <a:rPr lang="en-US" sz="2400" dirty="0" smtClean="0"/>
              <a:t>Medium:</a:t>
            </a:r>
          </a:p>
          <a:p>
            <a:pPr lvl="1"/>
            <a:r>
              <a:rPr lang="en-US" sz="2000" dirty="0" smtClean="0"/>
              <a:t>Bronze</a:t>
            </a:r>
          </a:p>
          <a:p>
            <a:r>
              <a:rPr lang="en-US" sz="2400" dirty="0" smtClean="0"/>
              <a:t>Subject:</a:t>
            </a:r>
          </a:p>
          <a:p>
            <a:pPr lvl="1"/>
            <a:r>
              <a:rPr lang="en-US" sz="2000" dirty="0" smtClean="0"/>
              <a:t>Biblical story of David from the Old Testament- the book of Samuel </a:t>
            </a:r>
          </a:p>
          <a:p>
            <a:r>
              <a:rPr lang="en-US" sz="2400" dirty="0" smtClean="0"/>
              <a:t>Date:</a:t>
            </a:r>
          </a:p>
          <a:p>
            <a:pPr lvl="1"/>
            <a:r>
              <a:rPr lang="en-US" sz="2000" dirty="0" smtClean="0"/>
              <a:t>1430-32</a:t>
            </a:r>
          </a:p>
          <a:p>
            <a:pPr>
              <a:buFont typeface="PressWriter Symbol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196" name="Picture 5" descr="http://1.bp.blogspot.com/_h9Q2_DTj5iI/S6HvVxq2Z9I/AAAAAAAAARQ/EvSP6w_5JrU/s400/Donatello+David+Vi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609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2" name="Picture 4" descr="Untitled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38" y="0"/>
            <a:ext cx="5059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0" name="Picture 4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6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921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Before and After 2008 Restoration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2817248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 action="ppaction://hlinkfile"/>
              </a:rPr>
              <a:t>Video</a:t>
            </a:r>
            <a:endParaRPr lang="en-US" dirty="0" smtClean="0"/>
          </a:p>
          <a:p>
            <a:r>
              <a:rPr lang="en-US" dirty="0" smtClean="0"/>
              <a:t>The left side is the cleaned side, minus 450 years of dirt and corrosion! </a:t>
            </a:r>
          </a:p>
        </p:txBody>
      </p:sp>
      <p:pic>
        <p:nvPicPr>
          <p:cNvPr id="10244" name="Picture 2" descr="http://i.telegraph.co.uk/multimedia/archive/00659/news-graphics-2008-_65939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48" y="1371600"/>
            <a:ext cx="586955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Application: </a:t>
            </a:r>
            <a:r>
              <a:rPr lang="en-US" dirty="0" err="1" smtClean="0"/>
              <a:t>Contrapposto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r>
              <a:rPr lang="en-US" dirty="0" smtClean="0"/>
              <a:t>Objective: To demonstrate your knowledge of the skills needed to create a realistic sculpture</a:t>
            </a:r>
          </a:p>
          <a:p>
            <a:r>
              <a:rPr lang="en-US" dirty="0" smtClean="0"/>
              <a:t>Assignment: Using the clay provided, create a statue that uses </a:t>
            </a:r>
            <a:r>
              <a:rPr lang="en-US" dirty="0" err="1" smtClean="0"/>
              <a:t>contrapposto</a:t>
            </a:r>
            <a:r>
              <a:rPr lang="en-US" dirty="0" smtClean="0"/>
              <a:t> (s-curve)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Your statue must be at least four inches high</a:t>
            </a:r>
          </a:p>
          <a:p>
            <a:pPr lvl="1"/>
            <a:r>
              <a:rPr lang="en-US" dirty="0" smtClean="0"/>
              <a:t>It must have all limbs of the human body represented</a:t>
            </a:r>
          </a:p>
          <a:p>
            <a:pPr lvl="1"/>
            <a:r>
              <a:rPr lang="en-US" dirty="0" smtClean="0"/>
              <a:t>It must clearly illustrate </a:t>
            </a:r>
            <a:r>
              <a:rPr lang="en-US" dirty="0" err="1" smtClean="0"/>
              <a:t>contrapposto</a:t>
            </a:r>
            <a:endParaRPr lang="en-US" dirty="0" smtClean="0"/>
          </a:p>
          <a:p>
            <a:pPr lvl="1"/>
            <a:r>
              <a:rPr lang="en-US" dirty="0" smtClean="0"/>
              <a:t>It must stand on its own.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Opener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5105400" cy="6705600"/>
          </a:xfrm>
        </p:spPr>
        <p:txBody>
          <a:bodyPr/>
          <a:lstStyle/>
          <a:p>
            <a:r>
              <a:rPr lang="en-US" dirty="0" smtClean="0"/>
              <a:t>On page 67 write a well-developed paragraph (5 sentences) on how Donatello influenced the early Renaissance.  </a:t>
            </a:r>
          </a:p>
          <a:p>
            <a:r>
              <a:rPr lang="en-US" dirty="0" smtClean="0"/>
              <a:t>Include two characteristics and 1 technique in your response.</a:t>
            </a:r>
          </a:p>
          <a:p>
            <a:r>
              <a:rPr lang="en-US" dirty="0" smtClean="0"/>
              <a:t>Explain WHY David looked feminine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i="1" dirty="0" smtClean="0"/>
              <a:t>Use your notes on page 20-21 </a:t>
            </a:r>
            <a:endParaRPr lang="en-US" i="1" dirty="0"/>
          </a:p>
        </p:txBody>
      </p:sp>
      <p:pic>
        <p:nvPicPr>
          <p:cNvPr id="3074" name="Picture 2" descr="http://barbarabradleedesign.files.wordpress.com/2011/05/dsc017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t="7877" r="18797"/>
          <a:stretch/>
        </p:blipFill>
        <p:spPr bwMode="auto">
          <a:xfrm>
            <a:off x="5283199" y="1001486"/>
            <a:ext cx="2931887" cy="58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sculpture of David by Donatello.</a:t>
            </a:r>
          </a:p>
          <a:p>
            <a:r>
              <a:rPr lang="en-US" dirty="0" smtClean="0"/>
              <a:t>It uses realism and classicism.</a:t>
            </a:r>
          </a:p>
          <a:p>
            <a:r>
              <a:rPr lang="en-US" dirty="0" smtClean="0"/>
              <a:t>Realism is seen in the anatomy and facial features.</a:t>
            </a:r>
          </a:p>
          <a:p>
            <a:r>
              <a:rPr lang="en-US" dirty="0" smtClean="0"/>
              <a:t>Classicism is seen in the nudity and use of the s-curve.</a:t>
            </a:r>
          </a:p>
          <a:p>
            <a:r>
              <a:rPr lang="en-US" dirty="0" smtClean="0"/>
              <a:t>He looks feminine because it is more impressive that prepubescent boy killed a giant.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3048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Leonardo </a:t>
            </a: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da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Chancery" pitchFamily="2" charset="0"/>
              </a:rPr>
              <a:t> Vinci</a:t>
            </a:r>
            <a:endParaRPr lang="en-US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4341" name="Picture 8" descr="Da Vinci-Self-Portrait-151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381000" y="1066800"/>
            <a:ext cx="3227387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248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Self-Portrait- </a:t>
            </a:r>
            <a:r>
              <a:rPr lang="en-US" b="1" dirty="0" err="1" smtClean="0"/>
              <a:t>da</a:t>
            </a:r>
            <a:r>
              <a:rPr lang="en-US" b="1" dirty="0" smtClean="0"/>
              <a:t> Vinci, 1512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86200" y="152400"/>
            <a:ext cx="5257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+mn-lt"/>
              </a:rPr>
              <a:t>1452-1519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PressWriter Symbol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of Birth: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 typeface="GriffinOne" pitchFamily="2" charset="0"/>
              <a:buNone/>
              <a:tabLst/>
              <a:defRPr/>
            </a:pPr>
            <a:r>
              <a:rPr lang="en-US" sz="2000" b="1" kern="0" dirty="0" smtClean="0">
                <a:latin typeface="+mn-lt"/>
              </a:rPr>
              <a:t>Vinci, Italy </a:t>
            </a:r>
            <a:r>
              <a:rPr lang="en-US" b="1" kern="0" dirty="0" smtClean="0">
                <a:latin typeface="+mn-lt"/>
              </a:rPr>
              <a:t>(a region of Florence)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PressWriter Symbol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Interesting/Important Fact: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Tx/>
              <a:buChar char="-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Born out of wedlock to a notary (f) and a peasant (m)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Tx/>
              <a:buChar char="-"/>
              <a:tabLst/>
              <a:defRPr/>
            </a:pPr>
            <a:r>
              <a:rPr lang="en-US" sz="2000" b="1" kern="0" dirty="0" smtClean="0">
                <a:latin typeface="+mn-lt"/>
              </a:rPr>
              <a:t>Known for his procrastination and ability to leave works unfinished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PressWriter Symbol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Patron (s):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 typeface="GriffinOne" pitchFamily="2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De’ Medici,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the Duke of Milan, Francis 1 (King of France)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PressWriter Symbol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Medium: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 typeface="GriffinOne" pitchFamily="2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Oil, tempera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on gesso (dry plaster), chalk, etc.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PressWriter Symbol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Influences: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 typeface="GriffinOne" pitchFamily="2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Verrocchio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 typeface="GriffinOne" pitchFamily="2" charset="0"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Patrons’ wishes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C2C86"/>
              </a:buClr>
              <a:buSzPct val="90000"/>
              <a:buFont typeface="GriffinOne" pitchFamily="2" charset="0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PressWriter Symbol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BlackChancery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5016</TotalTime>
  <Words>880</Words>
  <Application>Microsoft Office PowerPoint</Application>
  <PresentationFormat>On-screen Show (4:3)</PresentationFormat>
  <Paragraphs>178</Paragraphs>
  <Slides>41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BlackChancery</vt:lpstr>
      <vt:lpstr>Arial</vt:lpstr>
      <vt:lpstr>PressWriter Symbols</vt:lpstr>
      <vt:lpstr>Comic Sans MS</vt:lpstr>
      <vt:lpstr>GriffinOne</vt:lpstr>
      <vt:lpstr>Impact</vt:lpstr>
      <vt:lpstr>FSC Symbol</vt:lpstr>
      <vt:lpstr>1_Default Design</vt:lpstr>
      <vt:lpstr>Clip</vt:lpstr>
      <vt:lpstr>Masters of High Renaissance</vt:lpstr>
      <vt:lpstr>An Introduction to Donatello</vt:lpstr>
      <vt:lpstr>Donatello</vt:lpstr>
      <vt:lpstr>Donatello, The Sculptor </vt:lpstr>
      <vt:lpstr>Before and After 2008 Restoration</vt:lpstr>
      <vt:lpstr>Art Application: Contrapposto</vt:lpstr>
      <vt:lpstr>Opener</vt:lpstr>
      <vt:lpstr>PowerPoint Presentation</vt:lpstr>
      <vt:lpstr>PowerPoint Presentation</vt:lpstr>
      <vt:lpstr>PowerPoint Presentation</vt:lpstr>
      <vt:lpstr>PowerPoint Presentation</vt:lpstr>
      <vt:lpstr>Mona Lisa Video</vt:lpstr>
      <vt:lpstr>PowerPoint Presentation</vt:lpstr>
      <vt:lpstr>PowerPoint Presentation</vt:lpstr>
      <vt:lpstr>Mona in the Louvre</vt:lpstr>
      <vt:lpstr>PowerPoint Presentation</vt:lpstr>
      <vt:lpstr>Two Versions; 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protect your ideas like da Vinci?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Horace Greeley 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Renaissance Art</dc:title>
  <dc:creator>Susan M. Pojer</dc:creator>
  <cp:lastModifiedBy>McDonald, Benjamin</cp:lastModifiedBy>
  <cp:revision>526</cp:revision>
  <cp:lastPrinted>2015-01-07T17:34:24Z</cp:lastPrinted>
  <dcterms:created xsi:type="dcterms:W3CDTF">2003-06-29T18:17:57Z</dcterms:created>
  <dcterms:modified xsi:type="dcterms:W3CDTF">2016-11-18T15:30:20Z</dcterms:modified>
</cp:coreProperties>
</file>