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0" r:id="rId3"/>
    <p:sldId id="257" r:id="rId4"/>
    <p:sldId id="258" r:id="rId5"/>
    <p:sldId id="259" r:id="rId6"/>
    <p:sldId id="284" r:id="rId7"/>
    <p:sldId id="260" r:id="rId8"/>
    <p:sldId id="268" r:id="rId9"/>
    <p:sldId id="285" r:id="rId10"/>
    <p:sldId id="269" r:id="rId11"/>
    <p:sldId id="270" r:id="rId12"/>
    <p:sldId id="271" r:id="rId13"/>
    <p:sldId id="291" r:id="rId14"/>
    <p:sldId id="292" r:id="rId15"/>
    <p:sldId id="261" r:id="rId16"/>
    <p:sldId id="262" r:id="rId17"/>
    <p:sldId id="263" r:id="rId18"/>
    <p:sldId id="265" r:id="rId19"/>
    <p:sldId id="267" r:id="rId20"/>
    <p:sldId id="273" r:id="rId21"/>
    <p:sldId id="278" r:id="rId22"/>
    <p:sldId id="274" r:id="rId23"/>
    <p:sldId id="275" r:id="rId24"/>
    <p:sldId id="276" r:id="rId25"/>
    <p:sldId id="277" r:id="rId26"/>
    <p:sldId id="302" r:id="rId27"/>
    <p:sldId id="280" r:id="rId28"/>
    <p:sldId id="279" r:id="rId29"/>
    <p:sldId id="297"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50" d="100"/>
          <a:sy n="50" d="100"/>
        </p:scale>
        <p:origin x="300" y="75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EE8354-9CC1-4D9A-A504-D0A31354FAF7}" type="datetimeFigureOut">
              <a:rPr lang="en-US" smtClean="0"/>
              <a:pPr/>
              <a:t>11/30/2016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0A50AD-7852-47DA-8E2A-19ED08B1DD53}" type="slidenum">
              <a:rPr lang="en-US" smtClean="0"/>
              <a:pPr/>
              <a:t>‹#›</a:t>
            </a:fld>
            <a:endParaRPr lang="en-US"/>
          </a:p>
        </p:txBody>
      </p:sp>
    </p:spTree>
    <p:extLst>
      <p:ext uri="{BB962C8B-B14F-4D97-AF65-F5344CB8AC3E}">
        <p14:creationId xmlns:p14="http://schemas.microsoft.com/office/powerpoint/2010/main" val="31166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youtube.com/watch?v=LUAgAF4Khm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youtube.com/watch?v=16cH1RZcPK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music.iastate.edu/antiqua/mp3/Musica_Antiqua_have_you_seen.mp3"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www.music.iastate.edu/antiqua/mp3/musica_antiqua_merry_month_of_may.mp3"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youtube.com/watch?v=Mrd14PxaUco"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youtube.com/watch?v=AvCbVLZW4EY"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a:t>
            </a:fld>
            <a:endParaRPr lang="en-US"/>
          </a:p>
        </p:txBody>
      </p:sp>
    </p:spTree>
    <p:extLst>
      <p:ext uri="{BB962C8B-B14F-4D97-AF65-F5344CB8AC3E}">
        <p14:creationId xmlns:p14="http://schemas.microsoft.com/office/powerpoint/2010/main" val="31778375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10</a:t>
            </a:fld>
            <a:endParaRPr lang="en-US"/>
          </a:p>
        </p:txBody>
      </p:sp>
    </p:spTree>
    <p:extLst>
      <p:ext uri="{BB962C8B-B14F-4D97-AF65-F5344CB8AC3E}">
        <p14:creationId xmlns:p14="http://schemas.microsoft.com/office/powerpoint/2010/main" val="405680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abic Typesetting" pitchFamily="66" charset="-78"/>
                <a:cs typeface="Arabic Typesetting" pitchFamily="66" charset="-78"/>
                <a:hlinkClick r:id="rId3"/>
              </a:rPr>
              <a:t>http://www.youtube.com/watch?v=LUAgAF4Khmg</a:t>
            </a:r>
            <a:endParaRPr lang="en-US" sz="1200" dirty="0" smtClean="0">
              <a:latin typeface="Arabic Typesetting" pitchFamily="66" charset="-78"/>
              <a:cs typeface="Arabic Typesetting" pitchFamily="66" charset="-78"/>
            </a:endParaRPr>
          </a:p>
          <a:p>
            <a:endParaRPr lang="en-US" dirty="0"/>
          </a:p>
        </p:txBody>
      </p:sp>
      <p:sp>
        <p:nvSpPr>
          <p:cNvPr id="4" name="Slide Number Placeholder 3"/>
          <p:cNvSpPr>
            <a:spLocks noGrp="1"/>
          </p:cNvSpPr>
          <p:nvPr>
            <p:ph type="sldNum" sz="quarter" idx="10"/>
          </p:nvPr>
        </p:nvSpPr>
        <p:spPr/>
        <p:txBody>
          <a:bodyPr/>
          <a:lstStyle/>
          <a:p>
            <a:fld id="{950A50AD-7852-47DA-8E2A-19ED08B1DD53}" type="slidenum">
              <a:rPr lang="en-US" smtClean="0"/>
              <a:pPr/>
              <a:t>11</a:t>
            </a:fld>
            <a:endParaRPr lang="en-US"/>
          </a:p>
        </p:txBody>
      </p:sp>
    </p:spTree>
    <p:extLst>
      <p:ext uri="{BB962C8B-B14F-4D97-AF65-F5344CB8AC3E}">
        <p14:creationId xmlns:p14="http://schemas.microsoft.com/office/powerpoint/2010/main" val="58707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12</a:t>
            </a:fld>
            <a:endParaRPr lang="en-US"/>
          </a:p>
        </p:txBody>
      </p:sp>
    </p:spTree>
    <p:extLst>
      <p:ext uri="{BB962C8B-B14F-4D97-AF65-F5344CB8AC3E}">
        <p14:creationId xmlns:p14="http://schemas.microsoft.com/office/powerpoint/2010/main" val="23797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13</a:t>
            </a:fld>
            <a:endParaRPr lang="en-US"/>
          </a:p>
        </p:txBody>
      </p:sp>
    </p:spTree>
    <p:extLst>
      <p:ext uri="{BB962C8B-B14F-4D97-AF65-F5344CB8AC3E}">
        <p14:creationId xmlns:p14="http://schemas.microsoft.com/office/powerpoint/2010/main" val="2256622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47CB76-BC9A-42BF-BCEA-EA0C0E068719}" type="slidenum">
              <a:rPr lang="en-US" smtClean="0"/>
              <a:pPr/>
              <a:t>14</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41777636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15</a:t>
            </a:fld>
            <a:endParaRPr lang="en-US"/>
          </a:p>
        </p:txBody>
      </p:sp>
    </p:spTree>
    <p:extLst>
      <p:ext uri="{BB962C8B-B14F-4D97-AF65-F5344CB8AC3E}">
        <p14:creationId xmlns:p14="http://schemas.microsoft.com/office/powerpoint/2010/main" val="2752911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16</a:t>
            </a:fld>
            <a:endParaRPr lang="en-US"/>
          </a:p>
        </p:txBody>
      </p:sp>
    </p:spTree>
    <p:extLst>
      <p:ext uri="{BB962C8B-B14F-4D97-AF65-F5344CB8AC3E}">
        <p14:creationId xmlns:p14="http://schemas.microsoft.com/office/powerpoint/2010/main" val="1073384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17</a:t>
            </a:fld>
            <a:endParaRPr lang="en-US"/>
          </a:p>
        </p:txBody>
      </p:sp>
    </p:spTree>
    <p:extLst>
      <p:ext uri="{BB962C8B-B14F-4D97-AF65-F5344CB8AC3E}">
        <p14:creationId xmlns:p14="http://schemas.microsoft.com/office/powerpoint/2010/main" val="23946355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abic Typesetting" pitchFamily="66" charset="-78"/>
                <a:cs typeface="Arabic Typesetting" pitchFamily="66" charset="-78"/>
                <a:hlinkClick r:id="rId3"/>
              </a:rPr>
              <a:t>http://www.youtube.com/watch?v=16cH1RZcPKs</a:t>
            </a:r>
            <a:endParaRPr lang="en-US" sz="1200" dirty="0" smtClean="0">
              <a:latin typeface="Arabic Typesetting" pitchFamily="66" charset="-78"/>
              <a:cs typeface="Arabic Typesetting" pitchFamily="66" charset="-78"/>
            </a:endParaRPr>
          </a:p>
          <a:p>
            <a:endParaRPr lang="en-US" dirty="0"/>
          </a:p>
        </p:txBody>
      </p:sp>
      <p:sp>
        <p:nvSpPr>
          <p:cNvPr id="4" name="Slide Number Placeholder 3"/>
          <p:cNvSpPr>
            <a:spLocks noGrp="1"/>
          </p:cNvSpPr>
          <p:nvPr>
            <p:ph type="sldNum" sz="quarter" idx="10"/>
          </p:nvPr>
        </p:nvSpPr>
        <p:spPr/>
        <p:txBody>
          <a:bodyPr/>
          <a:lstStyle/>
          <a:p>
            <a:fld id="{950A50AD-7852-47DA-8E2A-19ED08B1DD53}" type="slidenum">
              <a:rPr lang="en-US" smtClean="0"/>
              <a:pPr/>
              <a:t>18</a:t>
            </a:fld>
            <a:endParaRPr lang="en-US"/>
          </a:p>
        </p:txBody>
      </p:sp>
    </p:spTree>
    <p:extLst>
      <p:ext uri="{BB962C8B-B14F-4D97-AF65-F5344CB8AC3E}">
        <p14:creationId xmlns:p14="http://schemas.microsoft.com/office/powerpoint/2010/main" val="71600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19</a:t>
            </a:fld>
            <a:endParaRPr lang="en-US"/>
          </a:p>
        </p:txBody>
      </p:sp>
    </p:spTree>
    <p:extLst>
      <p:ext uri="{BB962C8B-B14F-4D97-AF65-F5344CB8AC3E}">
        <p14:creationId xmlns:p14="http://schemas.microsoft.com/office/powerpoint/2010/main" val="269007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a:t>
            </a:fld>
            <a:endParaRPr lang="en-US"/>
          </a:p>
        </p:txBody>
      </p:sp>
    </p:spTree>
    <p:extLst>
      <p:ext uri="{BB962C8B-B14F-4D97-AF65-F5344CB8AC3E}">
        <p14:creationId xmlns:p14="http://schemas.microsoft.com/office/powerpoint/2010/main" val="26550111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20</a:t>
            </a:fld>
            <a:endParaRPr lang="en-US"/>
          </a:p>
        </p:txBody>
      </p:sp>
    </p:spTree>
    <p:extLst>
      <p:ext uri="{BB962C8B-B14F-4D97-AF65-F5344CB8AC3E}">
        <p14:creationId xmlns:p14="http://schemas.microsoft.com/office/powerpoint/2010/main" val="2206306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21</a:t>
            </a:fld>
            <a:endParaRPr lang="en-US"/>
          </a:p>
        </p:txBody>
      </p:sp>
    </p:spTree>
    <p:extLst>
      <p:ext uri="{BB962C8B-B14F-4D97-AF65-F5344CB8AC3E}">
        <p14:creationId xmlns:p14="http://schemas.microsoft.com/office/powerpoint/2010/main" val="10266543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22</a:t>
            </a:fld>
            <a:endParaRPr lang="en-US"/>
          </a:p>
        </p:txBody>
      </p:sp>
    </p:spTree>
    <p:extLst>
      <p:ext uri="{BB962C8B-B14F-4D97-AF65-F5344CB8AC3E}">
        <p14:creationId xmlns:p14="http://schemas.microsoft.com/office/powerpoint/2010/main" val="41521938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23</a:t>
            </a:fld>
            <a:endParaRPr lang="en-US"/>
          </a:p>
        </p:txBody>
      </p:sp>
    </p:spTree>
    <p:extLst>
      <p:ext uri="{BB962C8B-B14F-4D97-AF65-F5344CB8AC3E}">
        <p14:creationId xmlns:p14="http://schemas.microsoft.com/office/powerpoint/2010/main" val="58741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24</a:t>
            </a:fld>
            <a:endParaRPr lang="en-US"/>
          </a:p>
        </p:txBody>
      </p:sp>
    </p:spTree>
    <p:extLst>
      <p:ext uri="{BB962C8B-B14F-4D97-AF65-F5344CB8AC3E}">
        <p14:creationId xmlns:p14="http://schemas.microsoft.com/office/powerpoint/2010/main" val="15182591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25</a:t>
            </a:fld>
            <a:endParaRPr lang="en-US"/>
          </a:p>
        </p:txBody>
      </p:sp>
    </p:spTree>
    <p:extLst>
      <p:ext uri="{BB962C8B-B14F-4D97-AF65-F5344CB8AC3E}">
        <p14:creationId xmlns:p14="http://schemas.microsoft.com/office/powerpoint/2010/main" val="22756570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27</a:t>
            </a:fld>
            <a:endParaRPr lang="en-US"/>
          </a:p>
        </p:txBody>
      </p:sp>
    </p:spTree>
    <p:extLst>
      <p:ext uri="{BB962C8B-B14F-4D97-AF65-F5344CB8AC3E}">
        <p14:creationId xmlns:p14="http://schemas.microsoft.com/office/powerpoint/2010/main" val="3023558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28</a:t>
            </a:fld>
            <a:endParaRPr lang="en-US"/>
          </a:p>
        </p:txBody>
      </p:sp>
    </p:spTree>
    <p:extLst>
      <p:ext uri="{BB962C8B-B14F-4D97-AF65-F5344CB8AC3E}">
        <p14:creationId xmlns:p14="http://schemas.microsoft.com/office/powerpoint/2010/main" val="32272045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bwMode="auto">
          <a:noFill/>
          <a:ln>
            <a:miter lim="800000"/>
            <a:headEnd/>
            <a:tailEnd/>
          </a:ln>
        </p:spPr>
        <p:txBody>
          <a:bodyPr/>
          <a:lstStyle/>
          <a:p>
            <a:fld id="{FCE3EFD0-9E45-41CB-B0A1-2E1A5BDAA504}" type="slidenum">
              <a:rPr lang="en-US" smtClean="0"/>
              <a:pPr/>
              <a:t>29</a:t>
            </a:fld>
            <a:endParaRPr lang="en-US" smtClean="0"/>
          </a:p>
        </p:txBody>
      </p:sp>
      <p:sp>
        <p:nvSpPr>
          <p:cNvPr id="399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994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33170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Lute:</a:t>
            </a:r>
            <a:r>
              <a:rPr lang="en-US" baseline="0" dirty="0" smtClean="0"/>
              <a:t> </a:t>
            </a:r>
            <a:r>
              <a:rPr lang="en-US" dirty="0" smtClean="0">
                <a:hlinkClick r:id="rId3"/>
              </a:rPr>
              <a:t>http://www.music.iastate.edu/antiqua/mp3/Musica_Antiqua_have_you_seen.mp3</a:t>
            </a:r>
            <a:r>
              <a:rPr lang="en-US" dirty="0" smtClean="0"/>
              <a:t> </a:t>
            </a:r>
          </a:p>
          <a:p>
            <a:pPr>
              <a:buFont typeface="Arial" pitchFamily="34" charset="0"/>
              <a:buChar char="•"/>
            </a:pPr>
            <a:r>
              <a:rPr lang="en-US" dirty="0" smtClean="0"/>
              <a:t>Recorder: </a:t>
            </a:r>
            <a:r>
              <a:rPr lang="en-US" dirty="0" smtClean="0">
                <a:hlinkClick r:id="rId4"/>
              </a:rPr>
              <a:t>http://www.music.iastate.edu/antiqua/mp3/musica_antiqua_merry_month_of_may.mp3</a:t>
            </a:r>
            <a:r>
              <a:rPr lang="en-US" dirty="0" smtClean="0"/>
              <a:t> </a:t>
            </a:r>
          </a:p>
          <a:p>
            <a:pPr>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950A50AD-7852-47DA-8E2A-19ED08B1DD53}" type="slidenum">
              <a:rPr lang="en-US" smtClean="0"/>
              <a:pPr/>
              <a:t>3</a:t>
            </a:fld>
            <a:endParaRPr lang="en-US"/>
          </a:p>
        </p:txBody>
      </p:sp>
    </p:spTree>
    <p:extLst>
      <p:ext uri="{BB962C8B-B14F-4D97-AF65-F5344CB8AC3E}">
        <p14:creationId xmlns:p14="http://schemas.microsoft.com/office/powerpoint/2010/main" val="426810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4</a:t>
            </a:fld>
            <a:endParaRPr lang="en-US"/>
          </a:p>
        </p:txBody>
      </p:sp>
    </p:spTree>
    <p:extLst>
      <p:ext uri="{BB962C8B-B14F-4D97-AF65-F5344CB8AC3E}">
        <p14:creationId xmlns:p14="http://schemas.microsoft.com/office/powerpoint/2010/main" val="359489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5</a:t>
            </a:fld>
            <a:endParaRPr lang="en-US"/>
          </a:p>
        </p:txBody>
      </p:sp>
    </p:spTree>
    <p:extLst>
      <p:ext uri="{BB962C8B-B14F-4D97-AF65-F5344CB8AC3E}">
        <p14:creationId xmlns:p14="http://schemas.microsoft.com/office/powerpoint/2010/main" val="276535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6</a:t>
            </a:fld>
            <a:endParaRPr lang="en-US"/>
          </a:p>
        </p:txBody>
      </p:sp>
    </p:spTree>
    <p:extLst>
      <p:ext uri="{BB962C8B-B14F-4D97-AF65-F5344CB8AC3E}">
        <p14:creationId xmlns:p14="http://schemas.microsoft.com/office/powerpoint/2010/main" val="163582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abic Typesetting" pitchFamily="66" charset="-78"/>
                <a:cs typeface="Arabic Typesetting" pitchFamily="66" charset="-78"/>
              </a:rPr>
              <a:t>(Of course, the church wasn’t happy about this – think of hearing Lil’ Wayne at a religious ceremony.)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abic Typesetting" pitchFamily="66" charset="-78"/>
                <a:cs typeface="Arabic Typesetting" pitchFamily="66" charset="-78"/>
                <a:hlinkClick r:id="rId3"/>
              </a:rPr>
              <a:t>http://www.youtube.com/watch?v=Mrd14PxaUco</a:t>
            </a:r>
            <a:r>
              <a:rPr lang="en-US" sz="1200" dirty="0" smtClean="0">
                <a:latin typeface="Arabic Typesetting" pitchFamily="66" charset="-78"/>
                <a:cs typeface="Arabic Typesetting" pitchFamily="66" charset="-78"/>
              </a:rPr>
              <a:t> – Ray Charles </a:t>
            </a:r>
            <a:r>
              <a:rPr lang="en-US" sz="1200" dirty="0" smtClean="0">
                <a:latin typeface="Arabic Typesetting" pitchFamily="66" charset="-78"/>
                <a:cs typeface="Arabic Typesetting" pitchFamily="66" charset="-78"/>
                <a:hlinkClick r:id="rId4"/>
              </a:rPr>
              <a:t>http://www.youtube.com/watch?v=AvCbVLZW4EY</a:t>
            </a:r>
            <a:r>
              <a:rPr lang="en-US" sz="1200" dirty="0" smtClean="0">
                <a:latin typeface="Arabic Typesetting" pitchFamily="66" charset="-78"/>
                <a:cs typeface="Arabic Typesetting" pitchFamily="66" charset="-78"/>
              </a:rPr>
              <a:t> – Southern Tones</a:t>
            </a:r>
            <a:endParaRPr lang="en-US" sz="1400" dirty="0" smtClean="0">
              <a:latin typeface="Arabic Typesetting" pitchFamily="66" charset="-78"/>
              <a:cs typeface="Arabic Typesetting" pitchFamily="66" charset="-78"/>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950A50AD-7852-47DA-8E2A-19ED08B1DD53}" type="slidenum">
              <a:rPr lang="en-US" smtClean="0"/>
              <a:pPr/>
              <a:t>7</a:t>
            </a:fld>
            <a:endParaRPr lang="en-US"/>
          </a:p>
        </p:txBody>
      </p:sp>
    </p:spTree>
    <p:extLst>
      <p:ext uri="{BB962C8B-B14F-4D97-AF65-F5344CB8AC3E}">
        <p14:creationId xmlns:p14="http://schemas.microsoft.com/office/powerpoint/2010/main" val="4280581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0A50AD-7852-47DA-8E2A-19ED08B1DD53}" type="slidenum">
              <a:rPr lang="en-US" smtClean="0"/>
              <a:pPr/>
              <a:t>8</a:t>
            </a:fld>
            <a:endParaRPr lang="en-US"/>
          </a:p>
        </p:txBody>
      </p:sp>
    </p:spTree>
    <p:extLst>
      <p:ext uri="{BB962C8B-B14F-4D97-AF65-F5344CB8AC3E}">
        <p14:creationId xmlns:p14="http://schemas.microsoft.com/office/powerpoint/2010/main" val="3731747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3D47CB76-BC9A-42BF-BCEA-EA0C0E068719}" type="slidenum">
              <a:rPr lang="en-US" smtClean="0"/>
              <a:pPr/>
              <a:t>9</a:t>
            </a:fld>
            <a:endParaRPr lang="en-US" smtClean="0"/>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0420"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extLst>
      <p:ext uri="{BB962C8B-B14F-4D97-AF65-F5344CB8AC3E}">
        <p14:creationId xmlns:p14="http://schemas.microsoft.com/office/powerpoint/2010/main" val="10583220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708783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12311639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2981877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3290308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4277517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991607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24024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198257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32629588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3538781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DB7951-1729-41AF-92D4-A68CAB6F0F32}" type="datetimeFigureOut">
              <a:rPr lang="en-US" smtClean="0"/>
              <a:pPr/>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8691A8-D3A5-4AAE-AD6A-24EC357B623B}" type="slidenum">
              <a:rPr lang="en-US" smtClean="0"/>
              <a:pPr/>
              <a:t>‹#›</a:t>
            </a:fld>
            <a:endParaRPr lang="en-US"/>
          </a:p>
        </p:txBody>
      </p:sp>
    </p:spTree>
    <p:extLst>
      <p:ext uri="{BB962C8B-B14F-4D97-AF65-F5344CB8AC3E}">
        <p14:creationId xmlns:p14="http://schemas.microsoft.com/office/powerpoint/2010/main" val="1386557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DB7951-1729-41AF-92D4-A68CAB6F0F32}" type="datetimeFigureOut">
              <a:rPr lang="en-US" smtClean="0"/>
              <a:pPr/>
              <a:t>11/30/2016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8691A8-D3A5-4AAE-AD6A-24EC357B623B}" type="slidenum">
              <a:rPr lang="en-US" smtClean="0"/>
              <a:pPr/>
              <a:t>‹#›</a:t>
            </a:fld>
            <a:endParaRPr lang="en-US"/>
          </a:p>
        </p:txBody>
      </p:sp>
    </p:spTree>
    <p:extLst>
      <p:ext uri="{BB962C8B-B14F-4D97-AF65-F5344CB8AC3E}">
        <p14:creationId xmlns:p14="http://schemas.microsoft.com/office/powerpoint/2010/main" val="36413785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LUAgAF4Khmg"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s://www.youtube.com/watch?v=D1QjkhENZg8"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3n8XdKkrqgo"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wIvs7C2nW88"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music.iastate.edu/antiqua/instrumt.html"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http://www.music.iastate.edu/antiqua/mp3/musica_antiqua_merry_month_of_may.mp3" TargetMode="External"/><Relationship Id="rId5" Type="http://schemas.openxmlformats.org/officeDocument/2006/relationships/hyperlink" Target="http://www.music.iastate.edu/antiqua/mp3/Musica_Antiqua_have_you_seen.mp3"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youtube.com/watch?v=i1wZVVMKojw"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7mAH7FjxwzQ"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www.youtube.com/watch?v=69Symo0XtS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Zui6dblGntU"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hyperlink" Target="http://www.youtube.com/watch?v=AvCbVLZW4E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s://www.youtube.com/watch?v=3GBwbt6hK6c"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1295400"/>
          </a:xfrm>
        </p:spPr>
        <p:txBody>
          <a:bodyPr>
            <a:noAutofit/>
          </a:bodyPr>
          <a:lstStyle/>
          <a:p>
            <a:r>
              <a:rPr lang="en-US" sz="5400" dirty="0" smtClean="0">
                <a:effectLst>
                  <a:outerShdw blurRad="38100" dist="38100" dir="2700000" algn="tl">
                    <a:srgbClr val="000000">
                      <a:alpha val="43137"/>
                    </a:srgbClr>
                  </a:outerShdw>
                </a:effectLst>
                <a:latin typeface="Castellar" pitchFamily="18" charset="0"/>
              </a:rPr>
              <a:t>Renaissance Music</a:t>
            </a:r>
            <a:endParaRPr lang="en-US" sz="5400" dirty="0">
              <a:effectLst>
                <a:outerShdw blurRad="38100" dist="38100" dir="2700000" algn="tl">
                  <a:srgbClr val="000000">
                    <a:alpha val="43137"/>
                  </a:srgbClr>
                </a:outerShdw>
              </a:effectLst>
              <a:latin typeface="Castellar" pitchFamily="18" charset="0"/>
            </a:endParaRP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371"/>
          <a:stretch/>
        </p:blipFill>
        <p:spPr>
          <a:xfrm>
            <a:off x="609600" y="1752025"/>
            <a:ext cx="7773701" cy="38867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2069224" y="5791200"/>
            <a:ext cx="5474576" cy="584775"/>
          </a:xfrm>
          <a:prstGeom prst="rect">
            <a:avLst/>
          </a:prstGeom>
          <a:noFill/>
        </p:spPr>
        <p:txBody>
          <a:bodyPr wrap="none" rtlCol="0">
            <a:spAutoFit/>
          </a:bodyPr>
          <a:lstStyle/>
          <a:p>
            <a:r>
              <a:rPr lang="en-US" sz="3200" b="1" dirty="0" smtClean="0">
                <a:latin typeface="Arabic Typesetting" pitchFamily="66" charset="-78"/>
                <a:cs typeface="Arabic Typesetting" pitchFamily="66" charset="-78"/>
              </a:rPr>
              <a:t>Palestrina’s </a:t>
            </a:r>
            <a:r>
              <a:rPr lang="en-US" sz="3200" b="1" i="1" dirty="0" smtClean="0">
                <a:latin typeface="Arabic Typesetting" pitchFamily="66" charset="-78"/>
                <a:cs typeface="Arabic Typesetting" pitchFamily="66" charset="-78"/>
              </a:rPr>
              <a:t>Pope Marcellus Mass </a:t>
            </a:r>
            <a:r>
              <a:rPr lang="en-US" sz="3200" b="1" dirty="0" smtClean="0">
                <a:latin typeface="Arabic Typesetting" pitchFamily="66" charset="-78"/>
                <a:cs typeface="Arabic Typesetting" pitchFamily="66" charset="-78"/>
              </a:rPr>
              <a:t>(circa 1562)</a:t>
            </a:r>
            <a:endParaRPr lang="en-US" sz="3200" b="1" dirty="0">
              <a:latin typeface="Arabic Typesetting" pitchFamily="66" charset="-78"/>
              <a:cs typeface="Arabic Typesetting" pitchFamily="66" charset="-78"/>
            </a:endParaRPr>
          </a:p>
        </p:txBody>
      </p:sp>
    </p:spTree>
    <p:extLst>
      <p:ext uri="{BB962C8B-B14F-4D97-AF65-F5344CB8AC3E}">
        <p14:creationId xmlns:p14="http://schemas.microsoft.com/office/powerpoint/2010/main" val="38591147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Picture 1" descr="C:\Users\Lornadoone\AppData\Local\Microsoft\Windows\Temporary Internet Files\Content.IE5\O7B03XE0\MC900281828[1].wmf"/>
          <p:cNvPicPr>
            <a:picLocks noChangeAspect="1" noChangeArrowheads="1"/>
          </p:cNvPicPr>
          <p:nvPr/>
        </p:nvPicPr>
        <p:blipFill>
          <a:blip r:embed="rId3" cstate="print"/>
          <a:srcRect/>
          <a:stretch>
            <a:fillRect/>
          </a:stretch>
        </p:blipFill>
        <p:spPr bwMode="auto">
          <a:xfrm>
            <a:off x="6858000" y="4361330"/>
            <a:ext cx="1571171" cy="2028071"/>
          </a:xfrm>
          <a:prstGeom prst="rect">
            <a:avLst/>
          </a:prstGeom>
          <a:noFill/>
        </p:spPr>
      </p:pic>
      <p:sp>
        <p:nvSpPr>
          <p:cNvPr id="2" name="Title 1"/>
          <p:cNvSpPr txBox="1">
            <a:spLocks/>
          </p:cNvSpPr>
          <p:nvPr/>
        </p:nvSpPr>
        <p:spPr>
          <a:xfrm>
            <a:off x="304800" y="304800"/>
            <a:ext cx="85344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Motet</a:t>
            </a:r>
            <a:endParaRPr lang="en-US" sz="6600"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457200" y="1524000"/>
            <a:ext cx="8382000" cy="4524315"/>
          </a:xfrm>
          <a:prstGeom prst="rect">
            <a:avLst/>
          </a:prstGeom>
          <a:noFill/>
        </p:spPr>
        <p:txBody>
          <a:bodyPr wrap="square" rtlCol="0">
            <a:spAutoFit/>
          </a:bodyPr>
          <a:lstStyle/>
          <a:p>
            <a:pPr marL="277813" indent="-277813">
              <a:buFont typeface="Arial" pitchFamily="34" charset="0"/>
              <a:buChar char="•"/>
            </a:pPr>
            <a:r>
              <a:rPr lang="en-US" sz="3600" b="1" dirty="0" smtClean="0">
                <a:latin typeface="Arabic Typesetting" pitchFamily="66" charset="-78"/>
                <a:cs typeface="Arabic Typesetting" pitchFamily="66" charset="-78"/>
              </a:rPr>
              <a:t>Associated with </a:t>
            </a:r>
            <a:r>
              <a:rPr lang="en-US" sz="3600" b="1" u="sng" dirty="0" err="1" smtClean="0">
                <a:latin typeface="Arabic Typesetting" pitchFamily="66" charset="-78"/>
                <a:cs typeface="Arabic Typesetting" pitchFamily="66" charset="-78"/>
              </a:rPr>
              <a:t>Josquin</a:t>
            </a:r>
            <a:r>
              <a:rPr lang="en-US" sz="3600" b="1" u="sng" dirty="0" smtClean="0">
                <a:latin typeface="Arabic Typesetting" pitchFamily="66" charset="-78"/>
                <a:cs typeface="Arabic Typesetting" pitchFamily="66" charset="-78"/>
              </a:rPr>
              <a:t> des </a:t>
            </a:r>
            <a:r>
              <a:rPr lang="en-US" sz="3600" b="1" u="sng" dirty="0" err="1">
                <a:latin typeface="Arabic Typesetting" pitchFamily="66" charset="-78"/>
                <a:cs typeface="Arabic Typesetting" pitchFamily="66" charset="-78"/>
              </a:rPr>
              <a:t>Prez’s</a:t>
            </a:r>
            <a:r>
              <a:rPr lang="en-US" sz="3600" b="1" u="sng" dirty="0">
                <a:latin typeface="Arabic Typesetting" pitchFamily="66" charset="-78"/>
                <a:cs typeface="Arabic Typesetting" pitchFamily="66" charset="-78"/>
              </a:rPr>
              <a:t> </a:t>
            </a:r>
            <a:r>
              <a:rPr lang="en-US" sz="3600" b="1" u="sng" dirty="0" smtClean="0">
                <a:latin typeface="Arabic Typesetting" pitchFamily="66" charset="-78"/>
                <a:cs typeface="Arabic Typesetting" pitchFamily="66" charset="-78"/>
              </a:rPr>
              <a:t>(his favorite </a:t>
            </a:r>
            <a:r>
              <a:rPr lang="en-US" sz="3600" b="1" u="sng" dirty="0">
                <a:latin typeface="Arabic Typesetting" pitchFamily="66" charset="-78"/>
                <a:cs typeface="Arabic Typesetting" pitchFamily="66" charset="-78"/>
              </a:rPr>
              <a:t>genre)</a:t>
            </a:r>
          </a:p>
          <a:p>
            <a:pPr marL="277813" indent="-277813">
              <a:buFont typeface="Arial" pitchFamily="34" charset="0"/>
              <a:buChar char="•"/>
            </a:pPr>
            <a:r>
              <a:rPr lang="en-US" sz="3600" b="1" dirty="0" smtClean="0">
                <a:latin typeface="Arabic Typesetting" pitchFamily="66" charset="-78"/>
                <a:cs typeface="Arabic Typesetting" pitchFamily="66" charset="-78"/>
              </a:rPr>
              <a:t>Popular genre of </a:t>
            </a:r>
            <a:r>
              <a:rPr lang="en-US" sz="3600" b="1" u="sng" dirty="0" smtClean="0">
                <a:latin typeface="Arabic Typesetting" pitchFamily="66" charset="-78"/>
                <a:cs typeface="Arabic Typesetting" pitchFamily="66" charset="-78"/>
              </a:rPr>
              <a:t>polyphonic music </a:t>
            </a:r>
            <a:r>
              <a:rPr lang="en-US" sz="3600" b="1" dirty="0" smtClean="0">
                <a:latin typeface="Arabic Typesetting" pitchFamily="66" charset="-78"/>
                <a:cs typeface="Arabic Typesetting" pitchFamily="66" charset="-78"/>
              </a:rPr>
              <a:t>during Renaissance</a:t>
            </a:r>
          </a:p>
          <a:p>
            <a:pPr marL="277813" indent="-277813">
              <a:buFont typeface="Arial" pitchFamily="34" charset="0"/>
              <a:buChar char="•"/>
            </a:pPr>
            <a:r>
              <a:rPr lang="en-US" sz="3600" b="1" dirty="0" smtClean="0">
                <a:latin typeface="Arabic Typesetting" pitchFamily="66" charset="-78"/>
                <a:cs typeface="Arabic Typesetting" pitchFamily="66" charset="-78"/>
              </a:rPr>
              <a:t>Always </a:t>
            </a:r>
            <a:r>
              <a:rPr lang="en-US" sz="3600" b="1" u="sng" dirty="0" smtClean="0">
                <a:latin typeface="Arabic Typesetting" pitchFamily="66" charset="-78"/>
                <a:cs typeface="Arabic Typesetting" pitchFamily="66" charset="-78"/>
              </a:rPr>
              <a:t>vocal</a:t>
            </a:r>
          </a:p>
          <a:p>
            <a:pPr marL="277813" indent="-277813">
              <a:buFont typeface="Arial" pitchFamily="34" charset="0"/>
              <a:buChar char="•"/>
            </a:pPr>
            <a:r>
              <a:rPr lang="en-US" sz="3600" b="1" dirty="0" smtClean="0">
                <a:latin typeface="Arabic Typesetting" pitchFamily="66" charset="-78"/>
                <a:cs typeface="Arabic Typesetting" pitchFamily="66" charset="-78"/>
              </a:rPr>
              <a:t>Usually </a:t>
            </a:r>
            <a:r>
              <a:rPr lang="en-US" sz="3600" b="1" u="sng" dirty="0" smtClean="0">
                <a:latin typeface="Arabic Typesetting" pitchFamily="66" charset="-78"/>
                <a:cs typeface="Arabic Typesetting" pitchFamily="66" charset="-78"/>
              </a:rPr>
              <a:t>sacred </a:t>
            </a:r>
            <a:r>
              <a:rPr lang="en-US" sz="3600" b="1" dirty="0" smtClean="0">
                <a:latin typeface="Arabic Typesetting" pitchFamily="66" charset="-78"/>
                <a:cs typeface="Arabic Typesetting" pitchFamily="66" charset="-78"/>
              </a:rPr>
              <a:t>(remember, sacred = church music)</a:t>
            </a:r>
          </a:p>
          <a:p>
            <a:pPr marL="277813" indent="-277813">
              <a:buFont typeface="Arial" pitchFamily="34" charset="0"/>
              <a:buChar char="•"/>
            </a:pPr>
            <a:r>
              <a:rPr lang="en-US" sz="3600" b="1" u="sng" dirty="0" smtClean="0">
                <a:latin typeface="Arabic Typesetting" pitchFamily="66" charset="-78"/>
                <a:cs typeface="Arabic Typesetting" pitchFamily="66" charset="-78"/>
              </a:rPr>
              <a:t>Voices combine into chords as they change</a:t>
            </a:r>
            <a:r>
              <a:rPr lang="en-US" sz="3600" b="1" dirty="0" smtClean="0">
                <a:latin typeface="Arabic Typesetting" pitchFamily="66" charset="-78"/>
                <a:cs typeface="Arabic Typesetting" pitchFamily="66" charset="-78"/>
              </a:rPr>
              <a:t>, creating shifting consonance and dissonance</a:t>
            </a:r>
          </a:p>
          <a:p>
            <a:pPr marL="277813" indent="-277813">
              <a:buFont typeface="Arial" pitchFamily="34" charset="0"/>
              <a:buChar char="•"/>
            </a:pPr>
            <a:endParaRPr lang="en-US" sz="3600" b="1" dirty="0" smtClean="0">
              <a:latin typeface="Arabic Typesetting" pitchFamily="66" charset="-78"/>
              <a:cs typeface="Arabic Typesetting" pitchFamily="66" charset="-78"/>
            </a:endParaRPr>
          </a:p>
          <a:p>
            <a:pPr marL="277813" indent="-277813">
              <a:buFont typeface="Arial" pitchFamily="34" charset="0"/>
              <a:buChar char="•"/>
            </a:pPr>
            <a:endParaRPr lang="en-US" sz="3600" b="1"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41533172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Des </a:t>
            </a:r>
            <a:r>
              <a:rPr lang="en-US" sz="6000" dirty="0" err="1" smtClean="0">
                <a:effectLst>
                  <a:outerShdw blurRad="38100" dist="38100" dir="2700000" algn="tl">
                    <a:srgbClr val="000000">
                      <a:alpha val="43137"/>
                    </a:srgbClr>
                  </a:outerShdw>
                </a:effectLst>
                <a:latin typeface="Arabic Typesetting" pitchFamily="66" charset="-78"/>
                <a:cs typeface="Arabic Typesetting" pitchFamily="66" charset="-78"/>
              </a:rPr>
              <a:t>Prez’s</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 - </a:t>
            </a:r>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Ave Maria</a:t>
            </a:r>
            <a:endParaRPr lang="en-US" sz="66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a:p>
            <a:endParaRPr lang="en-US" sz="66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a:p>
            <a:endParaRPr lang="en-US" sz="66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a:p>
            <a:endParaRPr lang="en-US" sz="6600"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685800" y="1853148"/>
            <a:ext cx="7924800" cy="3785652"/>
          </a:xfrm>
          <a:prstGeom prst="rect">
            <a:avLst/>
          </a:prstGeom>
          <a:noFill/>
        </p:spPr>
        <p:txBody>
          <a:bodyPr wrap="square" rtlCol="0">
            <a:spAutoFit/>
          </a:bodyPr>
          <a:lstStyle/>
          <a:p>
            <a:pPr marL="277813" indent="-277813">
              <a:buFont typeface="Arial" pitchFamily="34" charset="0"/>
              <a:buChar char="•"/>
            </a:pPr>
            <a:r>
              <a:rPr lang="en-US" sz="4000" b="1" dirty="0" smtClean="0">
                <a:latin typeface="Arabic Typesetting" pitchFamily="66" charset="-78"/>
                <a:cs typeface="Arabic Typesetting" pitchFamily="66" charset="-78"/>
              </a:rPr>
              <a:t>“Ave Maria” = “Hail, Mary”</a:t>
            </a:r>
            <a:br>
              <a:rPr lang="en-US" sz="4000" b="1" dirty="0" smtClean="0">
                <a:latin typeface="Arabic Typesetting" pitchFamily="66" charset="-78"/>
                <a:cs typeface="Arabic Typesetting" pitchFamily="66" charset="-78"/>
              </a:rPr>
            </a:br>
            <a:r>
              <a:rPr lang="en-US" sz="4000" b="1" dirty="0" smtClean="0">
                <a:latin typeface="Arabic Typesetting" pitchFamily="66" charset="-78"/>
                <a:cs typeface="Arabic Typesetting" pitchFamily="66" charset="-78"/>
              </a:rPr>
              <a:t>Musical setting of the traditional “Hail, Mary” prayer used in many Christian churches.</a:t>
            </a:r>
          </a:p>
          <a:p>
            <a:pPr marL="277813" indent="-277813">
              <a:buFont typeface="Arial" pitchFamily="34" charset="0"/>
              <a:buChar char="•"/>
            </a:pPr>
            <a:r>
              <a:rPr lang="en-US" sz="4000" b="1" dirty="0" smtClean="0">
                <a:latin typeface="Arabic Typesetting" pitchFamily="66" charset="-78"/>
                <a:cs typeface="Arabic Typesetting" pitchFamily="66" charset="-78"/>
              </a:rPr>
              <a:t>Voices overlap, hear how the notes form different harmonies as the lines change one by one. </a:t>
            </a:r>
          </a:p>
          <a:p>
            <a:pPr marL="277813" indent="-277813">
              <a:buFont typeface="Arial" pitchFamily="34" charset="0"/>
              <a:buChar char="•"/>
            </a:pPr>
            <a:r>
              <a:rPr lang="en-US" sz="4000" b="1" u="sng" dirty="0" smtClean="0">
                <a:latin typeface="Arabic Typesetting" pitchFamily="66" charset="-78"/>
                <a:cs typeface="Arabic Typesetting" pitchFamily="66" charset="-78"/>
              </a:rPr>
              <a:t>Listen for dissonance resolving to consonance:</a:t>
            </a:r>
            <a:endParaRPr lang="en-US" b="1" dirty="0" smtClean="0">
              <a:effectLst>
                <a:outerShdw blurRad="38100" dist="38100" dir="2700000" algn="tl">
                  <a:srgbClr val="000000">
                    <a:alpha val="43137"/>
                  </a:srgbClr>
                </a:outerShdw>
              </a:effectLst>
              <a:latin typeface="Arabic Typesetting" pitchFamily="66" charset="-78"/>
              <a:cs typeface="Arabic Typesetting" pitchFamily="66" charset="-78"/>
              <a:hlinkClick r:id="rId3"/>
            </a:endParaRPr>
          </a:p>
        </p:txBody>
      </p:sp>
      <p:sp>
        <p:nvSpPr>
          <p:cNvPr id="4" name="Rectangle 3"/>
          <p:cNvSpPr/>
          <p:nvPr/>
        </p:nvSpPr>
        <p:spPr>
          <a:xfrm>
            <a:off x="3581400" y="6096000"/>
            <a:ext cx="5410455" cy="523220"/>
          </a:xfrm>
          <a:prstGeom prst="rect">
            <a:avLst/>
          </a:prstGeom>
        </p:spPr>
        <p:txBody>
          <a:bodyPr wrap="none">
            <a:spAutoFit/>
          </a:bodyPr>
          <a:lstStyle/>
          <a:p>
            <a:r>
              <a:rPr lang="en-US" sz="2800" b="1" dirty="0">
                <a:effectLst>
                  <a:outerShdw blurRad="38100" dist="38100" dir="2700000" algn="tl">
                    <a:srgbClr val="000000">
                      <a:alpha val="43137"/>
                    </a:srgbClr>
                  </a:outerShdw>
                </a:effectLst>
                <a:latin typeface="Arabic Typesetting" pitchFamily="66" charset="-78"/>
                <a:cs typeface="Arabic Typesetting" pitchFamily="66" charset="-78"/>
                <a:hlinkClick r:id="rId3"/>
              </a:rPr>
              <a:t>http://www.youtube.com/watch?v=LUAgAF4Khmg</a:t>
            </a:r>
            <a:endParaRPr lang="en-US" sz="2400" b="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151681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0" y="914400"/>
            <a:ext cx="6400800" cy="5943600"/>
            <a:chOff x="1447800" y="1066800"/>
            <a:chExt cx="5638800" cy="4962144"/>
          </a:xfrm>
        </p:grpSpPr>
        <p:pic>
          <p:nvPicPr>
            <p:cNvPr id="1026" name="Picture 2" descr="http://assets.sheetmusicplus.com/product/Look-Inside/large/4346350_00.jpg"/>
            <p:cNvPicPr>
              <a:picLocks noChangeAspect="1" noChangeArrowheads="1"/>
            </p:cNvPicPr>
            <p:nvPr/>
          </p:nvPicPr>
          <p:blipFill>
            <a:blip r:embed="rId3" cstate="print"/>
            <a:srcRect l="7111" t="32990" r="4000" b="6529"/>
            <a:stretch>
              <a:fillRect/>
            </a:stretch>
          </p:blipFill>
          <p:spPr bwMode="auto">
            <a:xfrm>
              <a:off x="1447800" y="1066800"/>
              <a:ext cx="5638800" cy="4962144"/>
            </a:xfrm>
            <a:prstGeom prst="rect">
              <a:avLst/>
            </a:prstGeom>
            <a:noFill/>
          </p:spPr>
        </p:pic>
        <p:sp>
          <p:nvSpPr>
            <p:cNvPr id="4" name="Rectangle 3"/>
            <p:cNvSpPr/>
            <p:nvPr/>
          </p:nvSpPr>
          <p:spPr>
            <a:xfrm>
              <a:off x="3352800" y="1219200"/>
              <a:ext cx="76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181600" y="1828800"/>
              <a:ext cx="76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0" y="4800600"/>
              <a:ext cx="76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733800" y="3657600"/>
              <a:ext cx="76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4267200"/>
              <a:ext cx="76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48000" y="5410200"/>
              <a:ext cx="76200" cy="457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6400800" y="1371600"/>
            <a:ext cx="2743200" cy="4524315"/>
          </a:xfrm>
          <a:prstGeom prst="rect">
            <a:avLst/>
          </a:prstGeom>
          <a:noFill/>
        </p:spPr>
        <p:txBody>
          <a:bodyPr wrap="square" rtlCol="0">
            <a:spAutoFit/>
          </a:bodyPr>
          <a:lstStyle/>
          <a:p>
            <a:pPr algn="ctr">
              <a:buFont typeface="Arial" pitchFamily="34" charset="0"/>
              <a:buChar char="•"/>
            </a:pPr>
            <a:r>
              <a:rPr lang="en-US" sz="3600" b="1" dirty="0" smtClean="0">
                <a:latin typeface="Arabic Typesetting" pitchFamily="66" charset="-78"/>
                <a:cs typeface="Arabic Typesetting" pitchFamily="66" charset="-78"/>
              </a:rPr>
              <a:t> Entering voices parts indicated by red marks</a:t>
            </a:r>
          </a:p>
          <a:p>
            <a:pPr algn="ctr">
              <a:buFont typeface="Arial" pitchFamily="34" charset="0"/>
              <a:buChar char="•"/>
            </a:pPr>
            <a:endParaRPr lang="en-US" sz="3600" b="1" dirty="0" smtClean="0">
              <a:latin typeface="Arabic Typesetting" pitchFamily="66" charset="-78"/>
              <a:cs typeface="Arabic Typesetting" pitchFamily="66" charset="-78"/>
            </a:endParaRPr>
          </a:p>
          <a:p>
            <a:pPr algn="ctr">
              <a:buFont typeface="Arial" pitchFamily="34" charset="0"/>
              <a:buChar char="•"/>
            </a:pPr>
            <a:r>
              <a:rPr lang="en-US" sz="3600" b="1" dirty="0" smtClean="0">
                <a:latin typeface="Arabic Typesetting" pitchFamily="66" charset="-78"/>
                <a:cs typeface="Arabic Typesetting" pitchFamily="66" charset="-78"/>
              </a:rPr>
              <a:t> Voices range from high to low: soprano, alto, tenor, bass</a:t>
            </a:r>
            <a:endParaRPr lang="en-US" sz="3600" b="1" dirty="0">
              <a:latin typeface="Arabic Typesetting" pitchFamily="66" charset="-78"/>
              <a:cs typeface="Arabic Typesetting" pitchFamily="66" charset="-78"/>
            </a:endParaRPr>
          </a:p>
        </p:txBody>
      </p:sp>
      <p:sp>
        <p:nvSpPr>
          <p:cNvPr id="12" name="Title 1"/>
          <p:cNvSpPr txBox="1">
            <a:spLocks/>
          </p:cNvSpPr>
          <p:nvPr/>
        </p:nvSpPr>
        <p:spPr>
          <a:xfrm>
            <a:off x="304800" y="76200"/>
            <a:ext cx="8534400" cy="9144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Des </a:t>
            </a:r>
            <a:r>
              <a:rPr lang="en-US" sz="6000" dirty="0" err="1" smtClean="0">
                <a:effectLst>
                  <a:outerShdw blurRad="38100" dist="38100" dir="2700000" algn="tl">
                    <a:srgbClr val="000000">
                      <a:alpha val="43137"/>
                    </a:srgbClr>
                  </a:outerShdw>
                </a:effectLst>
                <a:latin typeface="Arabic Typesetting" pitchFamily="66" charset="-78"/>
                <a:cs typeface="Arabic Typesetting" pitchFamily="66" charset="-78"/>
              </a:rPr>
              <a:t>Prez’s</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 - </a:t>
            </a:r>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Ave Maria</a:t>
            </a:r>
            <a:endParaRPr lang="en-US" sz="6600" i="1" dirty="0" smtClean="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a:p>
            <a:endParaRPr lang="en-US" sz="6600" dirty="0">
              <a:solidFill>
                <a:srgbClr val="00B050"/>
              </a:solidFill>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05000" y="76200"/>
            <a:ext cx="54102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Giovanni Palestrina</a:t>
            </a:r>
          </a:p>
        </p:txBody>
      </p:sp>
      <p:pic>
        <p:nvPicPr>
          <p:cNvPr id="5" name="Picture 4" descr="palistrina"/>
          <p:cNvPicPr>
            <a:picLocks noChangeAspect="1" noChangeArrowheads="1"/>
          </p:cNvPicPr>
          <p:nvPr/>
        </p:nvPicPr>
        <p:blipFill>
          <a:blip r:embed="rId3" cstate="print"/>
          <a:srcRect l="9185"/>
          <a:stretch>
            <a:fillRect/>
          </a:stretch>
        </p:blipFill>
        <p:spPr>
          <a:xfrm>
            <a:off x="6406977" y="453190"/>
            <a:ext cx="2685969" cy="2366210"/>
          </a:xfrm>
          <a:prstGeom prst="ellipse">
            <a:avLst/>
          </a:prstGeom>
          <a:ln>
            <a:noFill/>
          </a:ln>
          <a:effectLst>
            <a:softEdge rad="112500"/>
          </a:effectLst>
        </p:spPr>
      </p:pic>
      <p:sp>
        <p:nvSpPr>
          <p:cNvPr id="7" name="TextBox 6"/>
          <p:cNvSpPr txBox="1"/>
          <p:nvPr/>
        </p:nvSpPr>
        <p:spPr>
          <a:xfrm>
            <a:off x="457200" y="890337"/>
            <a:ext cx="5334000" cy="1569660"/>
          </a:xfrm>
          <a:prstGeom prst="rect">
            <a:avLst/>
          </a:prstGeom>
          <a:noFill/>
        </p:spPr>
        <p:txBody>
          <a:bodyPr wrap="square" rtlCol="0">
            <a:spAutoFit/>
          </a:bodyPr>
          <a:lstStyle/>
          <a:p>
            <a:pPr marL="277813" indent="-277813">
              <a:buFont typeface="Arial" pitchFamily="34" charset="0"/>
              <a:buChar char="•"/>
            </a:pPr>
            <a:r>
              <a:rPr lang="en-US" sz="3200" b="1" dirty="0" smtClean="0">
                <a:latin typeface="Arabic Typesetting" pitchFamily="66" charset="-78"/>
                <a:cs typeface="Arabic Typesetting" pitchFamily="66" charset="-78"/>
              </a:rPr>
              <a:t>Dates of Life: </a:t>
            </a:r>
            <a:r>
              <a:rPr lang="en-US" sz="3200" b="1" u="sng" dirty="0" smtClean="0">
                <a:latin typeface="Arabic Typesetting" pitchFamily="66" charset="-78"/>
                <a:cs typeface="Arabic Typesetting" pitchFamily="66" charset="-78"/>
              </a:rPr>
              <a:t>1525-1596</a:t>
            </a:r>
          </a:p>
          <a:p>
            <a:pPr marL="277813" indent="-277813">
              <a:buFont typeface="Arial" pitchFamily="34" charset="0"/>
              <a:buChar char="•"/>
            </a:pPr>
            <a:r>
              <a:rPr lang="en-US" sz="3200" b="1" dirty="0" smtClean="0">
                <a:latin typeface="Arabic Typesetting" pitchFamily="66" charset="-78"/>
                <a:cs typeface="Arabic Typesetting" pitchFamily="66" charset="-78"/>
              </a:rPr>
              <a:t>Location of Birth: </a:t>
            </a:r>
            <a:r>
              <a:rPr lang="en-US" sz="3200" b="1" u="sng" dirty="0" smtClean="0">
                <a:latin typeface="Arabic Typesetting" pitchFamily="66" charset="-78"/>
                <a:cs typeface="Arabic Typesetting" pitchFamily="66" charset="-78"/>
              </a:rPr>
              <a:t>Palestrina, Italy </a:t>
            </a:r>
          </a:p>
          <a:p>
            <a:pPr marL="277813" indent="-277813">
              <a:buFont typeface="Arial" pitchFamily="34" charset="0"/>
              <a:buChar char="•"/>
            </a:pPr>
            <a:r>
              <a:rPr lang="en-US" sz="3200" b="1" dirty="0" smtClean="0">
                <a:latin typeface="Arabic Typesetting" pitchFamily="66" charset="-78"/>
                <a:cs typeface="Arabic Typesetting" pitchFamily="66" charset="-78"/>
              </a:rPr>
              <a:t>Patrons: </a:t>
            </a:r>
            <a:r>
              <a:rPr lang="en-US" sz="3200" b="1" u="sng" dirty="0" smtClean="0">
                <a:latin typeface="Arabic Typesetting" pitchFamily="66" charset="-78"/>
                <a:cs typeface="Arabic Typesetting" pitchFamily="66" charset="-78"/>
              </a:rPr>
              <a:t>Pope Marcellus</a:t>
            </a:r>
          </a:p>
        </p:txBody>
      </p:sp>
      <p:sp>
        <p:nvSpPr>
          <p:cNvPr id="8" name="TextBox 7"/>
          <p:cNvSpPr txBox="1"/>
          <p:nvPr/>
        </p:nvSpPr>
        <p:spPr>
          <a:xfrm>
            <a:off x="457200" y="2346408"/>
            <a:ext cx="8229600" cy="4031873"/>
          </a:xfrm>
          <a:prstGeom prst="rect">
            <a:avLst/>
          </a:prstGeom>
          <a:noFill/>
        </p:spPr>
        <p:txBody>
          <a:bodyPr wrap="square" rtlCol="0">
            <a:spAutoFit/>
          </a:bodyPr>
          <a:lstStyle/>
          <a:p>
            <a:pPr marL="277813" indent="-277813">
              <a:buFont typeface="Arial" pitchFamily="34" charset="0"/>
              <a:buChar char="•"/>
            </a:pPr>
            <a:r>
              <a:rPr lang="en-US" sz="3200" b="1" u="sng" dirty="0">
                <a:latin typeface="Arabic Typesetting" pitchFamily="66" charset="-78"/>
                <a:cs typeface="Arabic Typesetting" pitchFamily="66" charset="-78"/>
              </a:rPr>
              <a:t>Interesting Fact</a:t>
            </a:r>
            <a:r>
              <a:rPr lang="en-US" sz="3200" b="1" dirty="0">
                <a:latin typeface="Arabic Typesetting" pitchFamily="66" charset="-78"/>
                <a:cs typeface="Arabic Typesetting" pitchFamily="66" charset="-78"/>
              </a:rPr>
              <a:t>:</a:t>
            </a:r>
          </a:p>
          <a:p>
            <a:pPr lvl="1"/>
            <a:r>
              <a:rPr lang="en-US" sz="3200" b="1" dirty="0">
                <a:latin typeface="Arabic Typesetting" pitchFamily="66" charset="-78"/>
                <a:cs typeface="Arabic Typesetting" pitchFamily="66" charset="-78"/>
              </a:rPr>
              <a:t>He was the choirmaster of the Julian Choir that performed exclusively in St. Peter’s Basilica. He was also the music director for the Vatican. </a:t>
            </a:r>
          </a:p>
          <a:p>
            <a:pPr marL="277813" indent="-277813">
              <a:buFont typeface="Arial" pitchFamily="34" charset="0"/>
              <a:buChar char="•"/>
            </a:pPr>
            <a:r>
              <a:rPr lang="en-US" sz="3200" b="1" dirty="0">
                <a:latin typeface="Arabic Typesetting" pitchFamily="66" charset="-78"/>
                <a:cs typeface="Arabic Typesetting" pitchFamily="66" charset="-78"/>
              </a:rPr>
              <a:t>Influences: </a:t>
            </a:r>
            <a:r>
              <a:rPr lang="en-US" sz="3200" b="1" u="sng" dirty="0">
                <a:latin typeface="Arabic Typesetting" pitchFamily="66" charset="-78"/>
                <a:cs typeface="Arabic Typesetting" pitchFamily="66" charset="-78"/>
              </a:rPr>
              <a:t>Gregorian Mass, Renaissance restraint, and the           Counter-Reformation </a:t>
            </a:r>
          </a:p>
          <a:p>
            <a:pPr marL="277813" indent="-277813">
              <a:buFont typeface="Arial" pitchFamily="34" charset="0"/>
              <a:buChar char="•"/>
            </a:pPr>
            <a:r>
              <a:rPr lang="en-US" sz="3200" b="1" dirty="0" smtClean="0">
                <a:latin typeface="Arabic Typesetting" pitchFamily="66" charset="-78"/>
                <a:cs typeface="Arabic Typesetting" pitchFamily="66" charset="-78"/>
              </a:rPr>
              <a:t>Facts: </a:t>
            </a:r>
            <a:r>
              <a:rPr lang="en-US" sz="3200" b="1" u="sng" dirty="0" smtClean="0">
                <a:latin typeface="Arabic Typesetting" pitchFamily="66" charset="-78"/>
                <a:cs typeface="Arabic Typesetting" pitchFamily="66" charset="-78"/>
              </a:rPr>
              <a:t>He </a:t>
            </a:r>
            <a:r>
              <a:rPr lang="en-US" sz="3200" b="1" u="sng" dirty="0">
                <a:latin typeface="Arabic Typesetting" pitchFamily="66" charset="-78"/>
                <a:cs typeface="Arabic Typesetting" pitchFamily="66" charset="-78"/>
              </a:rPr>
              <a:t>is the greatest composer of church music </a:t>
            </a:r>
            <a:r>
              <a:rPr lang="en-US" sz="3200" b="1" dirty="0">
                <a:latin typeface="Arabic Typesetting" pitchFamily="66" charset="-78"/>
                <a:cs typeface="Arabic Typesetting" pitchFamily="66" charset="-78"/>
              </a:rPr>
              <a:t>and he is known for his restrained polyphony. </a:t>
            </a:r>
            <a:endParaRPr lang="en-US" sz="3200" b="1" dirty="0" smtClean="0">
              <a:latin typeface="Arabic Typesetting" pitchFamily="66" charset="-78"/>
              <a:cs typeface="Arabic Typesetting" pitchFamily="66" charset="-78"/>
            </a:endParaRPr>
          </a:p>
        </p:txBody>
      </p:sp>
      <p:sp>
        <p:nvSpPr>
          <p:cNvPr id="3" name="Rectangle 2"/>
          <p:cNvSpPr/>
          <p:nvPr/>
        </p:nvSpPr>
        <p:spPr>
          <a:xfrm>
            <a:off x="3686215" y="6324600"/>
            <a:ext cx="5914985" cy="830997"/>
          </a:xfrm>
          <a:prstGeom prst="rect">
            <a:avLst/>
          </a:prstGeom>
        </p:spPr>
        <p:txBody>
          <a:bodyPr wrap="square">
            <a:spAutoFit/>
          </a:bodyPr>
          <a:lstStyle/>
          <a:p>
            <a:pPr algn="ctr"/>
            <a:r>
              <a:rPr lang="en-US" sz="2400" b="1" dirty="0">
                <a:latin typeface="Arabic Typesetting" panose="03020402040406030203" pitchFamily="66" charset="-78"/>
                <a:cs typeface="Arabic Typesetting" panose="03020402040406030203" pitchFamily="66" charset="-78"/>
                <a:hlinkClick r:id="rId4"/>
              </a:rPr>
              <a:t>https://</a:t>
            </a:r>
            <a:r>
              <a:rPr lang="en-US" sz="2400" b="1" dirty="0" smtClean="0">
                <a:latin typeface="Arabic Typesetting" panose="03020402040406030203" pitchFamily="66" charset="-78"/>
                <a:cs typeface="Arabic Typesetting" panose="03020402040406030203" pitchFamily="66" charset="-78"/>
                <a:hlinkClick r:id="rId4"/>
              </a:rPr>
              <a:t>www.youtube.com/watch?v=D1QjkhENZg8</a:t>
            </a:r>
            <a:endParaRPr lang="en-US" sz="2400" b="1" dirty="0" smtClean="0">
              <a:latin typeface="Arabic Typesetting" panose="03020402040406030203" pitchFamily="66" charset="-78"/>
              <a:cs typeface="Arabic Typesetting" panose="03020402040406030203" pitchFamily="66" charset="-78"/>
            </a:endParaRPr>
          </a:p>
          <a:p>
            <a:pPr algn="ctr"/>
            <a:endParaRPr lang="en-US" sz="2400" b="1" dirty="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304800" y="1828800"/>
            <a:ext cx="8686800" cy="5029200"/>
          </a:xfrm>
        </p:spPr>
        <p:txBody>
          <a:bodyPr>
            <a:noAutofit/>
          </a:bodyPr>
          <a:lstStyle/>
          <a:p>
            <a:pPr marL="277813" indent="-277813"/>
            <a:r>
              <a:rPr lang="en-US" altLang="zh-CN" sz="3600" b="1" dirty="0">
                <a:latin typeface="Arabic Typesetting" panose="03020402040406030203" pitchFamily="66" charset="-78"/>
                <a:cs typeface="Arabic Typesetting" panose="03020402040406030203" pitchFamily="66" charset="-78"/>
              </a:rPr>
              <a:t>Abandoned </a:t>
            </a:r>
            <a:r>
              <a:rPr lang="en-US" altLang="zh-CN" sz="3600" b="1" u="sng" dirty="0">
                <a:latin typeface="Arabic Typesetting" panose="03020402040406030203" pitchFamily="66" charset="-78"/>
                <a:cs typeface="Arabic Typesetting" panose="03020402040406030203" pitchFamily="66" charset="-78"/>
              </a:rPr>
              <a:t>secular music style </a:t>
            </a:r>
            <a:r>
              <a:rPr lang="en-US" altLang="zh-CN" sz="3600" b="1" dirty="0">
                <a:latin typeface="Arabic Typesetting" panose="03020402040406030203" pitchFamily="66" charset="-78"/>
                <a:cs typeface="Arabic Typesetting" panose="03020402040406030203" pitchFamily="66" charset="-78"/>
              </a:rPr>
              <a:t>of des </a:t>
            </a:r>
            <a:r>
              <a:rPr lang="en-US" altLang="zh-CN" sz="3600" b="1" dirty="0" err="1">
                <a:latin typeface="Arabic Typesetting" panose="03020402040406030203" pitchFamily="66" charset="-78"/>
                <a:cs typeface="Arabic Typesetting" panose="03020402040406030203" pitchFamily="66" charset="-78"/>
              </a:rPr>
              <a:t>Prez</a:t>
            </a:r>
            <a:endParaRPr lang="en-US" altLang="zh-CN" sz="3600" b="1" dirty="0">
              <a:latin typeface="Arabic Typesetting" panose="03020402040406030203" pitchFamily="66" charset="-78"/>
              <a:cs typeface="Arabic Typesetting" panose="03020402040406030203" pitchFamily="66" charset="-78"/>
            </a:endParaRPr>
          </a:p>
          <a:p>
            <a:pPr marL="277813" indent="-277813"/>
            <a:r>
              <a:rPr lang="en-US" sz="3600" b="1" dirty="0">
                <a:latin typeface="Arabic Typesetting" panose="03020402040406030203" pitchFamily="66" charset="-78"/>
                <a:cs typeface="Arabic Typesetting" panose="03020402040406030203" pitchFamily="66" charset="-78"/>
              </a:rPr>
              <a:t>His compositions are typified as very clear, with voice parts well-balanced and beautifully harmonized. </a:t>
            </a:r>
          </a:p>
          <a:p>
            <a:r>
              <a:rPr lang="en-US" altLang="zh-CN" sz="3400" b="1" u="sng" dirty="0" smtClean="0">
                <a:latin typeface="Arabic Typesetting" panose="03020402040406030203" pitchFamily="66" charset="-78"/>
                <a:ea typeface="宋体" pitchFamily="2" charset="-122"/>
                <a:cs typeface="Arabic Typesetting" panose="03020402040406030203" pitchFamily="66" charset="-78"/>
              </a:rPr>
              <a:t>strict </a:t>
            </a:r>
            <a:r>
              <a:rPr lang="en-US" altLang="zh-CN" sz="3400" b="1" dirty="0" smtClean="0">
                <a:latin typeface="Arabic Typesetting" panose="03020402040406030203" pitchFamily="66" charset="-78"/>
                <a:ea typeface="宋体" pitchFamily="2" charset="-122"/>
                <a:cs typeface="Arabic Typesetting" panose="03020402040406030203" pitchFamily="66" charset="-78"/>
              </a:rPr>
              <a:t>style created music that was always full and fluid</a:t>
            </a:r>
          </a:p>
          <a:p>
            <a:r>
              <a:rPr lang="en-US" altLang="zh-CN" sz="3400" b="1" dirty="0" smtClean="0">
                <a:latin typeface="Arabic Typesetting" panose="03020402040406030203" pitchFamily="66" charset="-78"/>
                <a:ea typeface="宋体" pitchFamily="2" charset="-122"/>
                <a:cs typeface="Arabic Typesetting" panose="03020402040406030203" pitchFamily="66" charset="-78"/>
              </a:rPr>
              <a:t>Restrained dissonance </a:t>
            </a:r>
          </a:p>
          <a:p>
            <a:pPr marL="457200" lvl="1" indent="0">
              <a:buNone/>
            </a:pPr>
            <a:r>
              <a:rPr lang="en-US" altLang="zh-CN" b="1" dirty="0" smtClean="0">
                <a:latin typeface="Arabic Typesetting" panose="03020402040406030203" pitchFamily="66" charset="-78"/>
                <a:ea typeface="宋体" pitchFamily="2" charset="-122"/>
                <a:cs typeface="Arabic Typesetting" panose="03020402040406030203" pitchFamily="66" charset="-78"/>
                <a:sym typeface="Wingdings" panose="05000000000000000000" pitchFamily="2" charset="2"/>
              </a:rPr>
              <a:t> </a:t>
            </a:r>
            <a:r>
              <a:rPr lang="en-US" altLang="zh-CN" sz="3000" b="1" u="sng" dirty="0" smtClean="0">
                <a:latin typeface="Arabic Typesetting" panose="03020402040406030203" pitchFamily="66" charset="-78"/>
                <a:ea typeface="宋体" pitchFamily="2" charset="-122"/>
                <a:cs typeface="Arabic Typesetting" panose="03020402040406030203" pitchFamily="66" charset="-78"/>
              </a:rPr>
              <a:t>6 voices showed complex polyphony could still be pleasing to the ear</a:t>
            </a:r>
          </a:p>
          <a:p>
            <a:r>
              <a:rPr lang="en-US" altLang="zh-CN" sz="3400" b="1" dirty="0" smtClean="0">
                <a:latin typeface="Arabic Typesetting" panose="03020402040406030203" pitchFamily="66" charset="-78"/>
                <a:ea typeface="宋体" pitchFamily="2" charset="-122"/>
                <a:cs typeface="Arabic Typesetting" panose="03020402040406030203" pitchFamily="66" charset="-78"/>
              </a:rPr>
              <a:t>high point of sacred music in </a:t>
            </a:r>
            <a:r>
              <a:rPr lang="en-US" altLang="zh-CN" sz="3400" b="1" u="sng" dirty="0" smtClean="0">
                <a:latin typeface="Arabic Typesetting" panose="03020402040406030203" pitchFamily="66" charset="-78"/>
                <a:ea typeface="宋体" pitchFamily="2" charset="-122"/>
                <a:cs typeface="Arabic Typesetting" panose="03020402040406030203" pitchFamily="66" charset="-78"/>
              </a:rPr>
              <a:t>late</a:t>
            </a:r>
            <a:r>
              <a:rPr lang="en-US" altLang="zh-CN" sz="3400" b="1" dirty="0" smtClean="0">
                <a:latin typeface="Arabic Typesetting" panose="03020402040406030203" pitchFamily="66" charset="-78"/>
                <a:ea typeface="宋体" pitchFamily="2" charset="-122"/>
                <a:cs typeface="Arabic Typesetting" panose="03020402040406030203" pitchFamily="66" charset="-78"/>
              </a:rPr>
              <a:t> Renaissance</a:t>
            </a:r>
          </a:p>
        </p:txBody>
      </p:sp>
      <p:sp>
        <p:nvSpPr>
          <p:cNvPr id="7" name="Title 1"/>
          <p:cNvSpPr txBox="1">
            <a:spLocks/>
          </p:cNvSpPr>
          <p:nvPr/>
        </p:nvSpPr>
        <p:spPr>
          <a:xfrm>
            <a:off x="1905000" y="76200"/>
            <a:ext cx="54102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Giovanni Palestrina</a:t>
            </a:r>
          </a:p>
        </p:txBody>
      </p:sp>
      <p:pic>
        <p:nvPicPr>
          <p:cNvPr id="8" name="Picture 7" descr="palistrina"/>
          <p:cNvPicPr>
            <a:picLocks noChangeAspect="1" noChangeArrowheads="1"/>
          </p:cNvPicPr>
          <p:nvPr/>
        </p:nvPicPr>
        <p:blipFill>
          <a:blip r:embed="rId3" cstate="print"/>
          <a:srcRect l="9185"/>
          <a:stretch>
            <a:fillRect/>
          </a:stretch>
        </p:blipFill>
        <p:spPr>
          <a:xfrm>
            <a:off x="6553200" y="381000"/>
            <a:ext cx="2512974" cy="221381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Mass</a:t>
            </a:r>
          </a:p>
        </p:txBody>
      </p:sp>
      <p:sp>
        <p:nvSpPr>
          <p:cNvPr id="3" name="TextBox 2"/>
          <p:cNvSpPr txBox="1"/>
          <p:nvPr/>
        </p:nvSpPr>
        <p:spPr>
          <a:xfrm>
            <a:off x="381000" y="990600"/>
            <a:ext cx="8229600" cy="2308324"/>
          </a:xfrm>
          <a:prstGeom prst="rect">
            <a:avLst/>
          </a:prstGeom>
          <a:noFill/>
        </p:spPr>
        <p:txBody>
          <a:bodyPr wrap="square" rtlCol="0">
            <a:spAutoFit/>
          </a:bodyPr>
          <a:lstStyle/>
          <a:p>
            <a:pPr>
              <a:buFont typeface="Arial" pitchFamily="34" charset="0"/>
              <a:buChar char="•"/>
            </a:pPr>
            <a:r>
              <a:rPr lang="en-US" sz="3600" b="1" dirty="0">
                <a:latin typeface="Arabic Typesetting" pitchFamily="66" charset="-78"/>
                <a:cs typeface="Arabic Typesetting" pitchFamily="66" charset="-78"/>
              </a:rPr>
              <a:t> Associated with </a:t>
            </a:r>
            <a:r>
              <a:rPr lang="en-US" sz="3600" b="1" u="sng" dirty="0" smtClean="0">
                <a:latin typeface="Arabic Typesetting" pitchFamily="66" charset="-78"/>
                <a:cs typeface="Arabic Typesetting" pitchFamily="66" charset="-78"/>
              </a:rPr>
              <a:t>Giovanni Palestrina (his </a:t>
            </a:r>
            <a:r>
              <a:rPr lang="en-US" sz="3600" b="1" u="sng" dirty="0">
                <a:latin typeface="Arabic Typesetting" pitchFamily="66" charset="-78"/>
                <a:cs typeface="Arabic Typesetting" pitchFamily="66" charset="-78"/>
              </a:rPr>
              <a:t>favorite genre)</a:t>
            </a:r>
          </a:p>
          <a:p>
            <a:pPr>
              <a:buFont typeface="Arial" pitchFamily="34" charset="0"/>
              <a:buChar char="•"/>
            </a:pPr>
            <a:r>
              <a:rPr lang="en-US" sz="3600" b="1" dirty="0" smtClean="0">
                <a:latin typeface="Arabic Typesetting" pitchFamily="66" charset="-78"/>
                <a:cs typeface="Arabic Typesetting" pitchFamily="66" charset="-78"/>
              </a:rPr>
              <a:t> The Mass is the weekly (or daily) worship service in        </a:t>
            </a:r>
            <a:r>
              <a:rPr lang="en-US" sz="3600" b="1" u="sng" dirty="0" smtClean="0">
                <a:latin typeface="Arabic Typesetting" pitchFamily="66" charset="-78"/>
                <a:cs typeface="Arabic Typesetting" pitchFamily="66" charset="-78"/>
              </a:rPr>
              <a:t>the Catholic Church</a:t>
            </a:r>
            <a:r>
              <a:rPr lang="en-US" sz="3600" b="1" dirty="0" smtClean="0">
                <a:latin typeface="Arabic Typesetting" pitchFamily="66" charset="-78"/>
                <a:cs typeface="Arabic Typesetting" pitchFamily="66" charset="-78"/>
              </a:rPr>
              <a:t>. </a:t>
            </a:r>
          </a:p>
          <a:p>
            <a:pPr>
              <a:buFont typeface="Arial" pitchFamily="34" charset="0"/>
              <a:buChar char="•"/>
            </a:pPr>
            <a:r>
              <a:rPr lang="en-US" sz="3600" b="1" dirty="0" smtClean="0">
                <a:latin typeface="Arabic Typesetting" pitchFamily="66" charset="-78"/>
                <a:cs typeface="Arabic Typesetting" pitchFamily="66" charset="-78"/>
              </a:rPr>
              <a:t> Often times entirely </a:t>
            </a:r>
            <a:r>
              <a:rPr lang="en-US" sz="3600" b="1" u="sng" dirty="0" smtClean="0">
                <a:latin typeface="Arabic Typesetting" pitchFamily="66" charset="-78"/>
                <a:cs typeface="Arabic Typesetting" pitchFamily="66" charset="-78"/>
              </a:rPr>
              <a:t>new music was written</a:t>
            </a:r>
            <a:r>
              <a:rPr lang="en-US" sz="3600" b="1" dirty="0" smtClean="0">
                <a:latin typeface="Arabic Typesetting" pitchFamily="66" charset="-78"/>
                <a:cs typeface="Arabic Typesetting" pitchFamily="66" charset="-78"/>
              </a:rPr>
              <a:t> for the mass. </a:t>
            </a:r>
            <a:endParaRPr lang="en-US" sz="3600" b="1" dirty="0">
              <a:latin typeface="Arabic Typesetting" pitchFamily="66" charset="-78"/>
              <a:cs typeface="Arabic Typesetting" pitchFamily="66" charset="-78"/>
            </a:endParaRPr>
          </a:p>
        </p:txBody>
      </p:sp>
      <p:pic>
        <p:nvPicPr>
          <p:cNvPr id="1026" name="Picture 2" descr="Image result for church mass"/>
          <p:cNvPicPr>
            <a:picLocks noChangeAspect="1" noChangeArrowheads="1"/>
          </p:cNvPicPr>
          <p:nvPr/>
        </p:nvPicPr>
        <p:blipFill rotWithShape="1">
          <a:blip r:embed="rId3">
            <a:extLst>
              <a:ext uri="{28A0092B-C50C-407E-A947-70E740481C1C}">
                <a14:useLocalDpi xmlns:a14="http://schemas.microsoft.com/office/drawing/2010/main" val="0"/>
              </a:ext>
            </a:extLst>
          </a:blip>
          <a:srcRect l="9589" r="9589"/>
          <a:stretch/>
        </p:blipFill>
        <p:spPr bwMode="auto">
          <a:xfrm>
            <a:off x="4038600" y="3251630"/>
            <a:ext cx="5105401" cy="36245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1981200"/>
            <a:ext cx="5181600" cy="3139321"/>
          </a:xfrm>
          <a:prstGeom prst="rect">
            <a:avLst/>
          </a:prstGeom>
        </p:spPr>
        <p:txBody>
          <a:bodyPr wrap="square">
            <a:spAutoFit/>
          </a:bodyPr>
          <a:lstStyle/>
          <a:p>
            <a:pPr marL="742950" indent="-742950">
              <a:lnSpc>
                <a:spcPct val="90000"/>
              </a:lnSpc>
              <a:buFont typeface="+mj-lt"/>
              <a:buAutoNum type="arabicParenR"/>
            </a:pPr>
            <a:r>
              <a:rPr lang="en-US" sz="4400" b="1" u="sng" dirty="0" smtClean="0">
                <a:latin typeface="Arabic Typesetting" pitchFamily="66" charset="-78"/>
                <a:cs typeface="Arabic Typesetting" pitchFamily="66" charset="-78"/>
              </a:rPr>
              <a:t>Kyrie</a:t>
            </a:r>
          </a:p>
          <a:p>
            <a:pPr marL="742950" indent="-742950">
              <a:lnSpc>
                <a:spcPct val="90000"/>
              </a:lnSpc>
              <a:buFont typeface="+mj-lt"/>
              <a:buAutoNum type="arabicParenR"/>
            </a:pPr>
            <a:r>
              <a:rPr lang="en-US" sz="4400" b="1" u="sng" dirty="0" smtClean="0">
                <a:latin typeface="Arabic Typesetting" pitchFamily="66" charset="-78"/>
                <a:cs typeface="Arabic Typesetting" pitchFamily="66" charset="-78"/>
              </a:rPr>
              <a:t>Gloria</a:t>
            </a:r>
          </a:p>
          <a:p>
            <a:pPr marL="742950" indent="-742950">
              <a:lnSpc>
                <a:spcPct val="90000"/>
              </a:lnSpc>
              <a:buFont typeface="+mj-lt"/>
              <a:buAutoNum type="arabicParenR"/>
            </a:pPr>
            <a:r>
              <a:rPr lang="en-US" sz="4400" b="1" u="sng" dirty="0" smtClean="0">
                <a:latin typeface="Arabic Typesetting" pitchFamily="66" charset="-78"/>
                <a:cs typeface="Arabic Typesetting" pitchFamily="66" charset="-78"/>
              </a:rPr>
              <a:t>Credo</a:t>
            </a:r>
          </a:p>
          <a:p>
            <a:pPr marL="742950" indent="-742950">
              <a:lnSpc>
                <a:spcPct val="90000"/>
              </a:lnSpc>
              <a:buFont typeface="+mj-lt"/>
              <a:buAutoNum type="arabicParenR"/>
            </a:pPr>
            <a:r>
              <a:rPr lang="en-US" sz="4400" b="1" u="sng" dirty="0" smtClean="0">
                <a:latin typeface="Arabic Typesetting" pitchFamily="66" charset="-78"/>
                <a:cs typeface="Arabic Typesetting" pitchFamily="66" charset="-78"/>
              </a:rPr>
              <a:t>Sanctus-</a:t>
            </a:r>
            <a:r>
              <a:rPr lang="en-US" sz="4400" b="1" u="sng" dirty="0" err="1" smtClean="0">
                <a:latin typeface="Arabic Typesetting" pitchFamily="66" charset="-78"/>
                <a:cs typeface="Arabic Typesetting" pitchFamily="66" charset="-78"/>
              </a:rPr>
              <a:t>Benedictus</a:t>
            </a:r>
            <a:endParaRPr lang="en-US" sz="4400" b="1" u="sng" dirty="0" smtClean="0">
              <a:latin typeface="Arabic Typesetting" pitchFamily="66" charset="-78"/>
              <a:cs typeface="Arabic Typesetting" pitchFamily="66" charset="-78"/>
            </a:endParaRPr>
          </a:p>
          <a:p>
            <a:pPr marL="742950" indent="-742950">
              <a:lnSpc>
                <a:spcPct val="90000"/>
              </a:lnSpc>
              <a:buFont typeface="+mj-lt"/>
              <a:buAutoNum type="arabicParenR"/>
            </a:pPr>
            <a:r>
              <a:rPr lang="en-US" sz="4400" b="1" u="sng" dirty="0" err="1" smtClean="0">
                <a:latin typeface="Arabic Typesetting" pitchFamily="66" charset="-78"/>
                <a:cs typeface="Arabic Typesetting" pitchFamily="66" charset="-78"/>
              </a:rPr>
              <a:t>Agnus</a:t>
            </a:r>
            <a:r>
              <a:rPr lang="en-US" sz="4400" b="1" u="sng" dirty="0" smtClean="0">
                <a:latin typeface="Arabic Typesetting" pitchFamily="66" charset="-78"/>
                <a:cs typeface="Arabic Typesetting" pitchFamily="66" charset="-78"/>
              </a:rPr>
              <a:t> Dei</a:t>
            </a:r>
          </a:p>
        </p:txBody>
      </p:sp>
      <p:sp>
        <p:nvSpPr>
          <p:cNvPr id="4" name="Rectangle 3"/>
          <p:cNvSpPr/>
          <p:nvPr/>
        </p:nvSpPr>
        <p:spPr>
          <a:xfrm>
            <a:off x="5791200" y="1905000"/>
            <a:ext cx="1905000" cy="3434786"/>
          </a:xfrm>
          <a:prstGeom prst="rect">
            <a:avLst/>
          </a:prstGeom>
        </p:spPr>
        <p:txBody>
          <a:bodyPr wrap="square">
            <a:spAutoFit/>
          </a:bodyPr>
          <a:lstStyle/>
          <a:p>
            <a:pPr>
              <a:lnSpc>
                <a:spcPct val="90000"/>
              </a:lnSpc>
            </a:pPr>
            <a:r>
              <a:rPr lang="en-US" sz="4700" b="1" i="1" dirty="0" smtClean="0">
                <a:solidFill>
                  <a:srgbClr val="C00000"/>
                </a:solidFill>
                <a:latin typeface="Arabic Typesetting" panose="03020402040406030203" pitchFamily="66" charset="-78"/>
                <a:cs typeface="Arabic Typesetting" panose="03020402040406030203" pitchFamily="66" charset="-78"/>
              </a:rPr>
              <a:t>K</a:t>
            </a:r>
            <a:r>
              <a:rPr lang="en-US" sz="4700" i="1" dirty="0" smtClean="0">
                <a:solidFill>
                  <a:srgbClr val="C00000"/>
                </a:solidFill>
                <a:latin typeface="Arabic Typesetting" panose="03020402040406030203" pitchFamily="66" charset="-78"/>
                <a:cs typeface="Arabic Typesetting" panose="03020402040406030203" pitchFamily="66" charset="-78"/>
              </a:rPr>
              <a:t>ing</a:t>
            </a:r>
          </a:p>
          <a:p>
            <a:pPr>
              <a:lnSpc>
                <a:spcPct val="90000"/>
              </a:lnSpc>
            </a:pPr>
            <a:r>
              <a:rPr lang="en-US" sz="4700" b="1" i="1" dirty="0" smtClean="0">
                <a:solidFill>
                  <a:srgbClr val="C00000"/>
                </a:solidFill>
                <a:latin typeface="Arabic Typesetting" panose="03020402040406030203" pitchFamily="66" charset="-78"/>
                <a:cs typeface="Arabic Typesetting" panose="03020402040406030203" pitchFamily="66" charset="-78"/>
              </a:rPr>
              <a:t>G</a:t>
            </a:r>
            <a:r>
              <a:rPr lang="en-US" sz="4700" i="1" dirty="0" smtClean="0">
                <a:solidFill>
                  <a:srgbClr val="C00000"/>
                </a:solidFill>
                <a:latin typeface="Arabic Typesetting" panose="03020402040406030203" pitchFamily="66" charset="-78"/>
                <a:cs typeface="Arabic Typesetting" panose="03020402040406030203" pitchFamily="66" charset="-78"/>
              </a:rPr>
              <a:t>eorge</a:t>
            </a:r>
          </a:p>
          <a:p>
            <a:pPr>
              <a:lnSpc>
                <a:spcPct val="90000"/>
              </a:lnSpc>
            </a:pPr>
            <a:r>
              <a:rPr lang="en-US" sz="4700" b="1" i="1" dirty="0" smtClean="0">
                <a:solidFill>
                  <a:srgbClr val="C00000"/>
                </a:solidFill>
                <a:latin typeface="Arabic Typesetting" panose="03020402040406030203" pitchFamily="66" charset="-78"/>
                <a:cs typeface="Arabic Typesetting" panose="03020402040406030203" pitchFamily="66" charset="-78"/>
              </a:rPr>
              <a:t>C</a:t>
            </a:r>
            <a:r>
              <a:rPr lang="en-US" sz="4700" i="1" dirty="0" smtClean="0">
                <a:solidFill>
                  <a:srgbClr val="C00000"/>
                </a:solidFill>
                <a:latin typeface="Arabic Typesetting" panose="03020402040406030203" pitchFamily="66" charset="-78"/>
                <a:cs typeface="Arabic Typesetting" panose="03020402040406030203" pitchFamily="66" charset="-78"/>
              </a:rPr>
              <a:t>an’t</a:t>
            </a:r>
          </a:p>
          <a:p>
            <a:pPr>
              <a:lnSpc>
                <a:spcPct val="90000"/>
              </a:lnSpc>
            </a:pPr>
            <a:r>
              <a:rPr lang="en-US" sz="4700" b="1" i="1" dirty="0" smtClean="0">
                <a:solidFill>
                  <a:srgbClr val="C00000"/>
                </a:solidFill>
                <a:latin typeface="Arabic Typesetting" panose="03020402040406030203" pitchFamily="66" charset="-78"/>
                <a:cs typeface="Arabic Typesetting" panose="03020402040406030203" pitchFamily="66" charset="-78"/>
              </a:rPr>
              <a:t>S</a:t>
            </a:r>
            <a:r>
              <a:rPr lang="en-US" sz="4700" i="1" dirty="0" smtClean="0">
                <a:solidFill>
                  <a:srgbClr val="C00000"/>
                </a:solidFill>
                <a:latin typeface="Arabic Typesetting" panose="03020402040406030203" pitchFamily="66" charset="-78"/>
                <a:cs typeface="Arabic Typesetting" panose="03020402040406030203" pitchFamily="66" charset="-78"/>
              </a:rPr>
              <a:t>ing</a:t>
            </a:r>
          </a:p>
          <a:p>
            <a:pPr>
              <a:lnSpc>
                <a:spcPct val="90000"/>
              </a:lnSpc>
            </a:pPr>
            <a:r>
              <a:rPr lang="en-US" sz="4700" b="1" i="1" dirty="0" smtClean="0">
                <a:solidFill>
                  <a:srgbClr val="C00000"/>
                </a:solidFill>
                <a:latin typeface="Arabic Typesetting" panose="03020402040406030203" pitchFamily="66" charset="-78"/>
                <a:cs typeface="Arabic Typesetting" panose="03020402040406030203" pitchFamily="66" charset="-78"/>
              </a:rPr>
              <a:t>A</a:t>
            </a:r>
            <a:r>
              <a:rPr lang="en-US" sz="4700" i="1" dirty="0" smtClean="0">
                <a:solidFill>
                  <a:srgbClr val="C00000"/>
                </a:solidFill>
                <a:latin typeface="Arabic Typesetting" panose="03020402040406030203" pitchFamily="66" charset="-78"/>
                <a:cs typeface="Arabic Typesetting" panose="03020402040406030203" pitchFamily="66" charset="-78"/>
              </a:rPr>
              <a:t>lto</a:t>
            </a:r>
          </a:p>
        </p:txBody>
      </p:sp>
      <p:sp>
        <p:nvSpPr>
          <p:cNvPr id="5" name="TextBox 4"/>
          <p:cNvSpPr txBox="1"/>
          <p:nvPr/>
        </p:nvSpPr>
        <p:spPr>
          <a:xfrm>
            <a:off x="152400" y="693003"/>
            <a:ext cx="8686800" cy="830997"/>
          </a:xfrm>
          <a:prstGeom prst="rect">
            <a:avLst/>
          </a:prstGeom>
          <a:noFill/>
        </p:spPr>
        <p:txBody>
          <a:bodyPr wrap="square" rtlCol="0">
            <a:spAutoFit/>
          </a:bodyPr>
          <a:lstStyle/>
          <a:p>
            <a:pPr algn="ctr"/>
            <a:r>
              <a:rPr lang="en-US" sz="4800" i="1" dirty="0" smtClean="0">
                <a:effectLst>
                  <a:outerShdw blurRad="38100" dist="38100" dir="2700000" algn="tl">
                    <a:srgbClr val="000000">
                      <a:alpha val="43137"/>
                    </a:srgbClr>
                  </a:outerShdw>
                </a:effectLst>
                <a:latin typeface="Arabic Typesetting" pitchFamily="66" charset="-78"/>
                <a:cs typeface="Arabic Typesetting" pitchFamily="66" charset="-78"/>
              </a:rPr>
              <a:t>The Mass is always composed of </a:t>
            </a:r>
            <a:r>
              <a:rPr lang="en-US" sz="4800" i="1" dirty="0" smtClean="0">
                <a:effectLst>
                  <a:outerShdw blurRad="38100" dist="38100" dir="2700000" algn="tl">
                    <a:srgbClr val="000000">
                      <a:alpha val="43137"/>
                    </a:srgbClr>
                  </a:outerShdw>
                </a:effectLst>
                <a:latin typeface="Arabic Typesetting" pitchFamily="66" charset="-78"/>
                <a:cs typeface="Arabic Typesetting" pitchFamily="66" charset="-78"/>
              </a:rPr>
              <a:t>five </a:t>
            </a:r>
            <a:r>
              <a:rPr lang="en-US" sz="4800" i="1" dirty="0" smtClean="0">
                <a:effectLst>
                  <a:outerShdw blurRad="38100" dist="38100" dir="2700000" algn="tl">
                    <a:srgbClr val="000000">
                      <a:alpha val="43137"/>
                    </a:srgbClr>
                  </a:outerShdw>
                </a:effectLst>
                <a:latin typeface="Arabic Typesetting" pitchFamily="66" charset="-78"/>
                <a:cs typeface="Arabic Typesetting" pitchFamily="66" charset="-78"/>
              </a:rPr>
              <a:t>basic parts:</a:t>
            </a:r>
            <a:endParaRPr lang="en-US" sz="4800"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1143000"/>
            <a:ext cx="8229600" cy="830997"/>
          </a:xfrm>
          <a:prstGeom prst="rect">
            <a:avLst/>
          </a:prstGeom>
          <a:noFill/>
        </p:spPr>
        <p:txBody>
          <a:bodyPr wrap="square" rtlCol="0">
            <a:spAutoFit/>
          </a:bodyPr>
          <a:lstStyle/>
          <a:p>
            <a:r>
              <a:rPr lang="en-US" sz="4800" i="1" dirty="0" smtClean="0">
                <a:latin typeface="Arabic Typesetting" pitchFamily="66" charset="-78"/>
                <a:cs typeface="Arabic Typesetting" pitchFamily="66" charset="-78"/>
              </a:rPr>
              <a:t>The sections always have the same basic </a:t>
            </a:r>
            <a:r>
              <a:rPr lang="en-US" sz="4800" i="1" u="sng" dirty="0" smtClean="0">
                <a:latin typeface="Arabic Typesetting" pitchFamily="66" charset="-78"/>
                <a:cs typeface="Arabic Typesetting" pitchFamily="66" charset="-78"/>
              </a:rPr>
              <a:t>texts</a:t>
            </a:r>
            <a:r>
              <a:rPr lang="en-US" sz="4800" i="1" dirty="0" smtClean="0">
                <a:latin typeface="Arabic Typesetting" pitchFamily="66" charset="-78"/>
                <a:cs typeface="Arabic Typesetting" pitchFamily="66" charset="-78"/>
              </a:rPr>
              <a:t>.</a:t>
            </a:r>
            <a:endParaRPr lang="en-US" sz="4800" i="1" dirty="0">
              <a:latin typeface="Arabic Typesetting" pitchFamily="66" charset="-78"/>
              <a:cs typeface="Arabic Typesetting" pitchFamily="66" charset="-78"/>
            </a:endParaRPr>
          </a:p>
        </p:txBody>
      </p:sp>
      <p:sp>
        <p:nvSpPr>
          <p:cNvPr id="4" name="TextBox 3"/>
          <p:cNvSpPr txBox="1"/>
          <p:nvPr/>
        </p:nvSpPr>
        <p:spPr>
          <a:xfrm>
            <a:off x="533400" y="2209800"/>
            <a:ext cx="3886200" cy="3231654"/>
          </a:xfrm>
          <a:prstGeom prst="rect">
            <a:avLst/>
          </a:prstGeom>
          <a:noFill/>
        </p:spPr>
        <p:txBody>
          <a:bodyPr wrap="square" numCol="1" rtlCol="0">
            <a:spAutoFit/>
          </a:bodyPr>
          <a:lstStyle/>
          <a:p>
            <a:r>
              <a:rPr lang="en-US" sz="4400" b="1" i="1" dirty="0" smtClean="0">
                <a:latin typeface="Arabic Typesetting" pitchFamily="66" charset="-78"/>
                <a:cs typeface="Arabic Typesetting" pitchFamily="66" charset="-78"/>
              </a:rPr>
              <a:t>Kyrie - </a:t>
            </a:r>
            <a:r>
              <a:rPr lang="en-US" sz="4400" b="1" dirty="0" smtClean="0">
                <a:latin typeface="Arabic Typesetting" pitchFamily="66" charset="-78"/>
                <a:cs typeface="Arabic Typesetting" pitchFamily="66" charset="-78"/>
              </a:rPr>
              <a:t>Greek:</a:t>
            </a:r>
          </a:p>
          <a:p>
            <a:pPr marL="284163" indent="-284163"/>
            <a:r>
              <a:rPr lang="en-US" sz="4000" b="1" dirty="0" err="1" smtClean="0">
                <a:latin typeface="Bell MT" pitchFamily="18" charset="0"/>
              </a:rPr>
              <a:t>Kýrie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r>
              <a:rPr lang="en-US" sz="4000" b="1" dirty="0" err="1" smtClean="0">
                <a:latin typeface="Bell MT" pitchFamily="18" charset="0"/>
              </a:rPr>
              <a:t>Christe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r>
              <a:rPr lang="en-US" sz="4000" b="1" dirty="0" err="1" smtClean="0">
                <a:latin typeface="Bell MT" pitchFamily="18" charset="0"/>
              </a:rPr>
              <a:t>Kýrie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r>
              <a:rPr lang="en-US" sz="4000" b="1" dirty="0" err="1" smtClean="0">
                <a:latin typeface="Bell MT" pitchFamily="18" charset="0"/>
              </a:rPr>
              <a:t>Kýrie</a:t>
            </a:r>
            <a:r>
              <a:rPr lang="en-US" sz="4000" b="1" dirty="0" smtClean="0">
                <a:latin typeface="Bell MT" pitchFamily="18" charset="0"/>
              </a:rPr>
              <a:t>, </a:t>
            </a:r>
            <a:r>
              <a:rPr lang="en-US" sz="4000" b="1" dirty="0" err="1" smtClean="0">
                <a:latin typeface="Bell MT" pitchFamily="18" charset="0"/>
              </a:rPr>
              <a:t>eléison</a:t>
            </a:r>
            <a:endParaRPr lang="en-US" sz="4000" b="1" dirty="0">
              <a:latin typeface="Bell MT" pitchFamily="18" charset="0"/>
              <a:cs typeface="Arabic Typesetting" pitchFamily="66" charset="-78"/>
            </a:endParaRPr>
          </a:p>
        </p:txBody>
      </p:sp>
      <p:sp>
        <p:nvSpPr>
          <p:cNvPr id="5" name="TextBox 4"/>
          <p:cNvSpPr txBox="1"/>
          <p:nvPr/>
        </p:nvSpPr>
        <p:spPr>
          <a:xfrm>
            <a:off x="4495800" y="2286000"/>
            <a:ext cx="4114800" cy="3077766"/>
          </a:xfrm>
          <a:prstGeom prst="rect">
            <a:avLst/>
          </a:prstGeom>
          <a:noFill/>
        </p:spPr>
        <p:txBody>
          <a:bodyPr wrap="square" numCol="1" rtlCol="0">
            <a:spAutoFit/>
          </a:bodyPr>
          <a:lstStyle/>
          <a:p>
            <a:r>
              <a:rPr lang="en-US" sz="3200" b="1" i="1" dirty="0" smtClean="0">
                <a:solidFill>
                  <a:srgbClr val="C00000"/>
                </a:solidFill>
                <a:cs typeface="Arabic Typesetting" pitchFamily="66" charset="-78"/>
              </a:rPr>
              <a:t>Kyrie - </a:t>
            </a:r>
            <a:r>
              <a:rPr lang="en-US" sz="3200" b="1" dirty="0" smtClean="0">
                <a:solidFill>
                  <a:srgbClr val="C00000"/>
                </a:solidFill>
                <a:cs typeface="Arabic Typesetting" pitchFamily="66" charset="-78"/>
              </a:rPr>
              <a:t>English:</a:t>
            </a:r>
          </a:p>
          <a:p>
            <a:r>
              <a:rPr lang="en-US" sz="1050" b="1" dirty="0" smtClean="0">
                <a:solidFill>
                  <a:srgbClr val="C00000"/>
                </a:solidFill>
                <a:latin typeface="Arabic Typesetting" pitchFamily="66" charset="-78"/>
                <a:cs typeface="Arabic Typesetting" pitchFamily="66" charset="-78"/>
              </a:rPr>
              <a:t/>
            </a:r>
            <a:br>
              <a:rPr lang="en-US" sz="1050" b="1" dirty="0" smtClean="0">
                <a:solidFill>
                  <a:srgbClr val="C00000"/>
                </a:solidFill>
                <a:latin typeface="Arabic Typesetting" pitchFamily="66" charset="-78"/>
                <a:cs typeface="Arabic Typesetting" pitchFamily="66" charset="-78"/>
              </a:rPr>
            </a:br>
            <a:r>
              <a:rPr lang="en-US" sz="3800" b="1" dirty="0" smtClean="0">
                <a:solidFill>
                  <a:srgbClr val="C00000"/>
                </a:solidFill>
                <a:latin typeface="+mj-lt"/>
              </a:rPr>
              <a:t>Lord, have mercy</a:t>
            </a:r>
          </a:p>
          <a:p>
            <a:pPr marL="284163" indent="-284163"/>
            <a:r>
              <a:rPr lang="en-US" sz="3800" b="1" dirty="0" smtClean="0">
                <a:solidFill>
                  <a:srgbClr val="C00000"/>
                </a:solidFill>
                <a:latin typeface="+mj-lt"/>
              </a:rPr>
              <a:t>Christ, have mercy</a:t>
            </a:r>
          </a:p>
          <a:p>
            <a:pPr marL="284163" indent="-284163"/>
            <a:r>
              <a:rPr lang="en-US" sz="3800" b="1" dirty="0" smtClean="0">
                <a:solidFill>
                  <a:srgbClr val="C00000"/>
                </a:solidFill>
                <a:latin typeface="+mj-lt"/>
              </a:rPr>
              <a:t>Lord, have mercy</a:t>
            </a:r>
          </a:p>
          <a:p>
            <a:pPr marL="284163" indent="-284163"/>
            <a:r>
              <a:rPr lang="en-US" sz="3800" b="1" dirty="0" smtClean="0">
                <a:solidFill>
                  <a:srgbClr val="C00000"/>
                </a:solidFill>
                <a:latin typeface="+mj-lt"/>
              </a:rPr>
              <a:t>Lord, have mercy</a:t>
            </a:r>
          </a:p>
        </p:txBody>
      </p:sp>
      <p:sp>
        <p:nvSpPr>
          <p:cNvPr id="6"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Mass</a:t>
            </a:r>
          </a:p>
        </p:txBody>
      </p:sp>
      <p:sp>
        <p:nvSpPr>
          <p:cNvPr id="2" name="Rectangle 1"/>
          <p:cNvSpPr/>
          <p:nvPr/>
        </p:nvSpPr>
        <p:spPr>
          <a:xfrm>
            <a:off x="3581400" y="6208693"/>
            <a:ext cx="5715000" cy="954107"/>
          </a:xfrm>
          <a:prstGeom prst="rect">
            <a:avLst/>
          </a:prstGeom>
        </p:spPr>
        <p:txBody>
          <a:bodyPr wrap="square">
            <a:spAutoFit/>
          </a:bodyPr>
          <a:lstStyle/>
          <a:p>
            <a:pPr algn="ctr"/>
            <a:r>
              <a:rPr lang="en-US" sz="2800" b="1" dirty="0">
                <a:latin typeface="Arabic Typesetting" panose="03020402040406030203" pitchFamily="66" charset="-78"/>
                <a:cs typeface="Arabic Typesetting" panose="03020402040406030203" pitchFamily="66" charset="-78"/>
                <a:hlinkClick r:id="rId3"/>
              </a:rPr>
              <a:t>https://</a:t>
            </a:r>
            <a:r>
              <a:rPr lang="en-US" sz="2800" b="1" dirty="0" smtClean="0">
                <a:latin typeface="Arabic Typesetting" panose="03020402040406030203" pitchFamily="66" charset="-78"/>
                <a:cs typeface="Arabic Typesetting" panose="03020402040406030203" pitchFamily="66" charset="-78"/>
                <a:hlinkClick r:id="rId3"/>
              </a:rPr>
              <a:t>www.youtube.com/watch?v=3n8XdKkrqgo</a:t>
            </a:r>
            <a:endParaRPr lang="en-US" sz="2800" b="1" dirty="0" smtClean="0">
              <a:latin typeface="Arabic Typesetting" panose="03020402040406030203" pitchFamily="66" charset="-78"/>
              <a:cs typeface="Arabic Typesetting" panose="03020402040406030203" pitchFamily="66" charset="-78"/>
            </a:endParaRPr>
          </a:p>
          <a:p>
            <a:pPr algn="ctr"/>
            <a:endParaRPr lang="en-US" sz="2800" b="1" dirty="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Palestrina’s - </a:t>
            </a:r>
            <a:r>
              <a:rPr lang="en-US" sz="6600" i="1" dirty="0" smtClean="0">
                <a:effectLst>
                  <a:outerShdw blurRad="38100" dist="38100" dir="2700000" algn="tl">
                    <a:srgbClr val="000000">
                      <a:alpha val="43137"/>
                    </a:srgbClr>
                  </a:outerShdw>
                </a:effectLst>
                <a:latin typeface="Arabic Typesetting" pitchFamily="66" charset="-78"/>
                <a:cs typeface="Arabic Typesetting" pitchFamily="66" charset="-78"/>
              </a:rPr>
              <a:t>Pope Marcellus Mass</a:t>
            </a:r>
            <a:endParaRPr lang="en-US" sz="66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TextBox 3"/>
          <p:cNvSpPr txBox="1"/>
          <p:nvPr/>
        </p:nvSpPr>
        <p:spPr>
          <a:xfrm>
            <a:off x="0" y="1447800"/>
            <a:ext cx="9144000" cy="4678204"/>
          </a:xfrm>
          <a:prstGeom prst="rect">
            <a:avLst/>
          </a:prstGeom>
          <a:noFill/>
        </p:spPr>
        <p:txBody>
          <a:bodyPr wrap="square" numCol="1" rtlCol="0">
            <a:spAutoFit/>
          </a:bodyPr>
          <a:lstStyle/>
          <a:p>
            <a:pPr algn="ctr"/>
            <a:r>
              <a:rPr lang="en-US" sz="4000" b="1" dirty="0" smtClean="0">
                <a:latin typeface="Arabic Typesetting" pitchFamily="66" charset="-78"/>
                <a:cs typeface="Arabic Typesetting" pitchFamily="66" charset="-78"/>
              </a:rPr>
              <a:t>Listen for the words. </a:t>
            </a:r>
          </a:p>
          <a:p>
            <a:pPr algn="ctr"/>
            <a:r>
              <a:rPr lang="en-US" sz="4000" b="1" dirty="0" smtClean="0">
                <a:latin typeface="Arabic Typesetting" pitchFamily="66" charset="-78"/>
                <a:cs typeface="Arabic Typesetting" pitchFamily="66" charset="-78"/>
              </a:rPr>
              <a:t>They repeat constantly in all six voices – it’s polyphony:</a:t>
            </a:r>
          </a:p>
          <a:p>
            <a:endParaRPr lang="en-US" b="1" dirty="0" smtClean="0">
              <a:latin typeface="Arabic Typesetting" pitchFamily="66" charset="-78"/>
              <a:cs typeface="Arabic Typesetting" pitchFamily="66" charset="-78"/>
            </a:endParaRPr>
          </a:p>
          <a:p>
            <a:pPr marL="284163" indent="-284163" algn="ctr"/>
            <a:r>
              <a:rPr lang="en-US" sz="4000" b="1" dirty="0" err="1" smtClean="0">
                <a:latin typeface="Bell MT" pitchFamily="18" charset="0"/>
              </a:rPr>
              <a:t>Kýrie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lgn="ctr"/>
            <a:r>
              <a:rPr lang="en-US" sz="4000" b="1" dirty="0" err="1" smtClean="0">
                <a:latin typeface="Bell MT" pitchFamily="18" charset="0"/>
              </a:rPr>
              <a:t>Christe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lgn="ctr"/>
            <a:r>
              <a:rPr lang="en-US" sz="4000" b="1" dirty="0" err="1" smtClean="0">
                <a:latin typeface="Bell MT" pitchFamily="18" charset="0"/>
              </a:rPr>
              <a:t>Kýrie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lgn="ctr"/>
            <a:r>
              <a:rPr lang="en-US" sz="4000" b="1" dirty="0" err="1" smtClean="0">
                <a:latin typeface="Bell MT" pitchFamily="18" charset="0"/>
              </a:rPr>
              <a:t>Kýrie</a:t>
            </a:r>
            <a:r>
              <a:rPr lang="en-US" sz="4000" b="1" dirty="0" smtClean="0">
                <a:latin typeface="Bell MT" pitchFamily="18" charset="0"/>
              </a:rPr>
              <a:t>, </a:t>
            </a:r>
            <a:r>
              <a:rPr lang="en-US" sz="4000" b="1" dirty="0" err="1" smtClean="0">
                <a:latin typeface="Bell MT" pitchFamily="18" charset="0"/>
              </a:rPr>
              <a:t>eléison</a:t>
            </a:r>
            <a:endParaRPr lang="en-US" sz="4000" b="1" dirty="0" smtClean="0">
              <a:latin typeface="Bell MT" pitchFamily="18" charset="0"/>
            </a:endParaRPr>
          </a:p>
          <a:p>
            <a:pPr marL="284163" indent="-284163"/>
            <a:endParaRPr lang="en-US" sz="4000" b="1" dirty="0">
              <a:latin typeface="Bell MT" pitchFamily="18" charset="0"/>
              <a:cs typeface="Arabic Typesetting" pitchFamily="66" charset="-78"/>
            </a:endParaRPr>
          </a:p>
        </p:txBody>
      </p:sp>
      <p:sp>
        <p:nvSpPr>
          <p:cNvPr id="2" name="Rectangle 1"/>
          <p:cNvSpPr/>
          <p:nvPr/>
        </p:nvSpPr>
        <p:spPr>
          <a:xfrm>
            <a:off x="2819400" y="6045369"/>
            <a:ext cx="6400800" cy="1077218"/>
          </a:xfrm>
          <a:prstGeom prst="rect">
            <a:avLst/>
          </a:prstGeom>
        </p:spPr>
        <p:txBody>
          <a:bodyPr wrap="square">
            <a:spAutoFit/>
          </a:bodyPr>
          <a:lstStyle/>
          <a:p>
            <a:pPr algn="ctr"/>
            <a:r>
              <a:rPr lang="en-US" sz="3200" b="1" dirty="0">
                <a:latin typeface="Arabic Typesetting" panose="03020402040406030203" pitchFamily="66" charset="-78"/>
                <a:cs typeface="Arabic Typesetting" panose="03020402040406030203" pitchFamily="66" charset="-78"/>
                <a:hlinkClick r:id="rId3"/>
              </a:rPr>
              <a:t>https://</a:t>
            </a:r>
            <a:r>
              <a:rPr lang="en-US" sz="3200" b="1" dirty="0" smtClean="0">
                <a:latin typeface="Arabic Typesetting" panose="03020402040406030203" pitchFamily="66" charset="-78"/>
                <a:cs typeface="Arabic Typesetting" panose="03020402040406030203" pitchFamily="66" charset="-78"/>
                <a:hlinkClick r:id="rId3"/>
              </a:rPr>
              <a:t>www.youtube.com/watch?v=wIvs7C2nW88</a:t>
            </a:r>
            <a:endParaRPr lang="en-US" sz="3200" b="1" dirty="0" smtClean="0">
              <a:latin typeface="Arabic Typesetting" panose="03020402040406030203" pitchFamily="66" charset="-78"/>
              <a:cs typeface="Arabic Typesetting" panose="03020402040406030203" pitchFamily="66" charset="-78"/>
            </a:endParaRPr>
          </a:p>
          <a:p>
            <a:pPr algn="ctr"/>
            <a:endParaRPr lang="en-US" sz="3200" b="1" dirty="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1752600"/>
            <a:ext cx="8229600" cy="3785652"/>
          </a:xfrm>
          <a:prstGeom prst="rect">
            <a:avLst/>
          </a:prstGeom>
          <a:noFill/>
        </p:spPr>
        <p:txBody>
          <a:bodyPr wrap="square" rtlCol="0">
            <a:spAutoFit/>
          </a:bodyPr>
          <a:lstStyle/>
          <a:p>
            <a:r>
              <a:rPr lang="en-US" sz="4000" b="1" dirty="0" smtClean="0">
                <a:latin typeface="Arabic Typesetting" pitchFamily="66" charset="-78"/>
                <a:cs typeface="Arabic Typesetting" pitchFamily="66" charset="-78"/>
              </a:rPr>
              <a:t>According to legend, this piece caused early church fathers to allow polyphony to stay as part of the Mass. Remember, they were upset that composers were writing religious texts to the music of bawdy songs. Palestrina’s music showed them that polyphony could be refined and worthy of use in church ceremonies.  </a:t>
            </a:r>
            <a:endParaRPr lang="en-US" sz="4000" b="1" dirty="0">
              <a:latin typeface="Arabic Typesetting" pitchFamily="66" charset="-78"/>
              <a:cs typeface="Arabic Typesetting" pitchFamily="66" charset="-78"/>
            </a:endParaRPr>
          </a:p>
        </p:txBody>
      </p:sp>
      <p:sp>
        <p:nvSpPr>
          <p:cNvPr id="4"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Palestrina’s - </a:t>
            </a:r>
            <a:r>
              <a:rPr lang="en-US" sz="6600" i="1" dirty="0" smtClean="0">
                <a:effectLst>
                  <a:outerShdw blurRad="38100" dist="38100" dir="2700000" algn="tl">
                    <a:srgbClr val="000000">
                      <a:alpha val="43137"/>
                    </a:srgbClr>
                  </a:outerShdw>
                </a:effectLst>
                <a:latin typeface="Arabic Typesetting" pitchFamily="66" charset="-78"/>
                <a:cs typeface="Arabic Typesetting" pitchFamily="66" charset="-78"/>
              </a:rPr>
              <a:t>Pope Marcellus Mass</a:t>
            </a:r>
            <a:endParaRPr lang="en-US" sz="66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7162800" cy="1143000"/>
          </a:xfrm>
        </p:spPr>
        <p:txBody>
          <a:bodyPr>
            <a:noAutofit/>
          </a:bodyPr>
          <a:lstStyle/>
          <a:p>
            <a:r>
              <a:rPr lang="en-US" b="1" i="1" dirty="0" smtClean="0">
                <a:latin typeface="Arabic Typesetting" panose="03020402040406030203" pitchFamily="66" charset="-78"/>
                <a:cs typeface="Arabic Typesetting" panose="03020402040406030203" pitchFamily="66" charset="-78"/>
              </a:rPr>
              <a:t>By the end of class you should to know:</a:t>
            </a:r>
            <a:endParaRPr lang="en-US" b="1" i="1"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990600" y="1143000"/>
            <a:ext cx="7391400" cy="5638800"/>
          </a:xfrm>
        </p:spPr>
        <p:txBody>
          <a:bodyPr numCol="2">
            <a:noAutofit/>
          </a:bodyPr>
          <a:lstStyle/>
          <a:p>
            <a:pPr>
              <a:buNone/>
            </a:pPr>
            <a:r>
              <a:rPr lang="en-US" sz="3600" b="1" u="sng" dirty="0" smtClean="0">
                <a:latin typeface="Arabic Typesetting" panose="03020402040406030203" pitchFamily="66" charset="-78"/>
                <a:cs typeface="Arabic Typesetting" panose="03020402040406030203" pitchFamily="66" charset="-78"/>
              </a:rPr>
              <a:t>Terms</a:t>
            </a:r>
          </a:p>
          <a:p>
            <a:r>
              <a:rPr lang="en-US" sz="3600" b="1" dirty="0" smtClean="0">
                <a:latin typeface="Arabic Typesetting" panose="03020402040406030203" pitchFamily="66" charset="-78"/>
                <a:cs typeface="Arabic Typesetting" panose="03020402040406030203" pitchFamily="66" charset="-78"/>
              </a:rPr>
              <a:t>Sacred</a:t>
            </a:r>
          </a:p>
          <a:p>
            <a:r>
              <a:rPr lang="en-US" sz="3600" b="1" dirty="0" smtClean="0">
                <a:latin typeface="Arabic Typesetting" panose="03020402040406030203" pitchFamily="66" charset="-78"/>
                <a:cs typeface="Arabic Typesetting" panose="03020402040406030203" pitchFamily="66" charset="-78"/>
              </a:rPr>
              <a:t>Secular</a:t>
            </a:r>
          </a:p>
          <a:p>
            <a:r>
              <a:rPr lang="en-US" sz="3600" b="1" dirty="0" smtClean="0">
                <a:latin typeface="Arabic Typesetting" panose="03020402040406030203" pitchFamily="66" charset="-78"/>
                <a:cs typeface="Arabic Typesetting" panose="03020402040406030203" pitchFamily="66" charset="-78"/>
              </a:rPr>
              <a:t>Harmony</a:t>
            </a:r>
          </a:p>
          <a:p>
            <a:r>
              <a:rPr lang="en-US" sz="3600" b="1" dirty="0" smtClean="0">
                <a:latin typeface="Arabic Typesetting" panose="03020402040406030203" pitchFamily="66" charset="-78"/>
                <a:cs typeface="Arabic Typesetting" panose="03020402040406030203" pitchFamily="66" charset="-78"/>
              </a:rPr>
              <a:t>Polyphony</a:t>
            </a:r>
          </a:p>
          <a:p>
            <a:r>
              <a:rPr lang="en-US" sz="3600" b="1" dirty="0" err="1" smtClean="0">
                <a:latin typeface="Arabic Typesetting" panose="03020402040406030203" pitchFamily="66" charset="-78"/>
                <a:cs typeface="Arabic Typesetting" panose="03020402040406030203" pitchFamily="66" charset="-78"/>
              </a:rPr>
              <a:t>Eleison</a:t>
            </a:r>
            <a:endParaRPr lang="en-US" sz="3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endParaRPr lang="en-US" sz="1600" b="1" dirty="0" smtClean="0">
              <a:latin typeface="Arabic Typesetting" panose="03020402040406030203" pitchFamily="66" charset="-78"/>
              <a:cs typeface="Arabic Typesetting" panose="03020402040406030203" pitchFamily="66" charset="-78"/>
            </a:endParaRPr>
          </a:p>
          <a:p>
            <a:pPr>
              <a:buNone/>
            </a:pPr>
            <a:r>
              <a:rPr lang="en-US" sz="3600" b="1" u="sng" dirty="0" smtClean="0">
                <a:latin typeface="Arabic Typesetting" panose="03020402040406030203" pitchFamily="66" charset="-78"/>
                <a:cs typeface="Arabic Typesetting" panose="03020402040406030203" pitchFamily="66" charset="-78"/>
              </a:rPr>
              <a:t>Music Forms</a:t>
            </a:r>
          </a:p>
          <a:p>
            <a:r>
              <a:rPr lang="en-US" sz="3600" b="1" dirty="0" smtClean="0">
                <a:latin typeface="Arabic Typesetting" panose="03020402040406030203" pitchFamily="66" charset="-78"/>
                <a:cs typeface="Arabic Typesetting" panose="03020402040406030203" pitchFamily="66" charset="-78"/>
              </a:rPr>
              <a:t>Mass </a:t>
            </a:r>
          </a:p>
          <a:p>
            <a:r>
              <a:rPr lang="en-US" sz="3600" b="1" dirty="0" smtClean="0">
                <a:latin typeface="Arabic Typesetting" panose="03020402040406030203" pitchFamily="66" charset="-78"/>
                <a:cs typeface="Arabic Typesetting" panose="03020402040406030203" pitchFamily="66" charset="-78"/>
              </a:rPr>
              <a:t>Madrigal</a:t>
            </a:r>
          </a:p>
          <a:p>
            <a:r>
              <a:rPr lang="en-US" sz="3600" b="1" dirty="0" smtClean="0">
                <a:latin typeface="Arabic Typesetting" panose="03020402040406030203" pitchFamily="66" charset="-78"/>
                <a:cs typeface="Arabic Typesetting" panose="03020402040406030203" pitchFamily="66" charset="-78"/>
              </a:rPr>
              <a:t>Motet</a:t>
            </a:r>
          </a:p>
          <a:p>
            <a:endParaRPr lang="en-US" sz="1600" b="1" dirty="0" smtClean="0">
              <a:latin typeface="Arabic Typesetting" panose="03020402040406030203" pitchFamily="66" charset="-78"/>
              <a:cs typeface="Arabic Typesetting" panose="03020402040406030203" pitchFamily="66" charset="-78"/>
            </a:endParaRPr>
          </a:p>
          <a:p>
            <a:pPr>
              <a:buNone/>
            </a:pPr>
            <a:r>
              <a:rPr lang="en-US" sz="3600" b="1" u="sng" dirty="0" smtClean="0">
                <a:latin typeface="Arabic Typesetting" panose="03020402040406030203" pitchFamily="66" charset="-78"/>
                <a:cs typeface="Arabic Typesetting" panose="03020402040406030203" pitchFamily="66" charset="-78"/>
              </a:rPr>
              <a:t>Musicians</a:t>
            </a:r>
          </a:p>
          <a:p>
            <a:r>
              <a:rPr lang="en-US" sz="3600" b="1" dirty="0" err="1" smtClean="0">
                <a:latin typeface="Arabic Typesetting" panose="03020402040406030203" pitchFamily="66" charset="-78"/>
                <a:cs typeface="Arabic Typesetting" panose="03020402040406030203" pitchFamily="66" charset="-78"/>
              </a:rPr>
              <a:t>Josquin</a:t>
            </a:r>
            <a:r>
              <a:rPr lang="en-US" sz="3600" b="1" dirty="0" smtClean="0">
                <a:latin typeface="Arabic Typesetting" panose="03020402040406030203" pitchFamily="66" charset="-78"/>
                <a:cs typeface="Arabic Typesetting" panose="03020402040406030203" pitchFamily="66" charset="-78"/>
              </a:rPr>
              <a:t> </a:t>
            </a:r>
            <a:r>
              <a:rPr lang="en-US" sz="3600" b="1" dirty="0" smtClean="0">
                <a:latin typeface="Arabic Typesetting" panose="03020402040406030203" pitchFamily="66" charset="-78"/>
                <a:cs typeface="Arabic Typesetting" panose="03020402040406030203" pitchFamily="66" charset="-78"/>
              </a:rPr>
              <a:t>des </a:t>
            </a:r>
            <a:r>
              <a:rPr lang="en-US" sz="3600" b="1" dirty="0" err="1" smtClean="0">
                <a:latin typeface="Arabic Typesetting" panose="03020402040406030203" pitchFamily="66" charset="-78"/>
                <a:cs typeface="Arabic Typesetting" panose="03020402040406030203" pitchFamily="66" charset="-78"/>
              </a:rPr>
              <a:t>Prez</a:t>
            </a:r>
            <a:endParaRPr lang="en-US" sz="3600" b="1" dirty="0" smtClean="0">
              <a:latin typeface="Arabic Typesetting" panose="03020402040406030203" pitchFamily="66" charset="-78"/>
              <a:cs typeface="Arabic Typesetting" panose="03020402040406030203" pitchFamily="66" charset="-78"/>
            </a:endParaRPr>
          </a:p>
          <a:p>
            <a:r>
              <a:rPr lang="en-US" sz="3600" b="1" dirty="0" smtClean="0">
                <a:latin typeface="Arabic Typesetting" panose="03020402040406030203" pitchFamily="66" charset="-78"/>
                <a:cs typeface="Arabic Typesetting" panose="03020402040406030203" pitchFamily="66" charset="-78"/>
              </a:rPr>
              <a:t>Giovanni de Palestrina</a:t>
            </a:r>
          </a:p>
          <a:p>
            <a:endParaRPr lang="en-US" sz="3600" b="1" dirty="0" smtClean="0">
              <a:latin typeface="Arabic Typesetting" panose="03020402040406030203" pitchFamily="66" charset="-78"/>
              <a:cs typeface="Arabic Typesetting" panose="03020402040406030203" pitchFamily="66" charset="-78"/>
            </a:endParaRPr>
          </a:p>
          <a:p>
            <a:endParaRPr lang="en-US" sz="3600" b="1" dirty="0" smtClean="0">
              <a:latin typeface="Arabic Typesetting" panose="03020402040406030203" pitchFamily="66" charset="-78"/>
              <a:cs typeface="Arabic Typesetting" panose="03020402040406030203" pitchFamily="66" charset="-78"/>
            </a:endParaRPr>
          </a:p>
          <a:p>
            <a:endParaRPr lang="en-US" sz="3600" b="1" dirty="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762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Madrigal</a:t>
            </a:r>
            <a:endParaRPr lang="en-US" sz="66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Rectangle 2"/>
          <p:cNvSpPr/>
          <p:nvPr/>
        </p:nvSpPr>
        <p:spPr>
          <a:xfrm>
            <a:off x="457200" y="1066800"/>
            <a:ext cx="8229600" cy="5016758"/>
          </a:xfrm>
          <a:prstGeom prst="rect">
            <a:avLst/>
          </a:prstGeom>
        </p:spPr>
        <p:txBody>
          <a:bodyPr wrap="square">
            <a:spAutoFit/>
          </a:bodyPr>
          <a:lstStyle/>
          <a:p>
            <a:pPr marL="277813" indent="-277813">
              <a:buFont typeface="Arial" pitchFamily="34" charset="0"/>
              <a:buChar char="•"/>
            </a:pPr>
            <a:r>
              <a:rPr lang="en-US" sz="4000" b="1" dirty="0" smtClean="0">
                <a:latin typeface="Arabic Typesetting" pitchFamily="66" charset="-78"/>
                <a:cs typeface="Arabic Typesetting" pitchFamily="66" charset="-78"/>
              </a:rPr>
              <a:t>Popular genre of </a:t>
            </a:r>
            <a:r>
              <a:rPr lang="en-US" sz="4000" b="1" u="sng" dirty="0" smtClean="0">
                <a:latin typeface="Arabic Typesetting" pitchFamily="66" charset="-78"/>
                <a:cs typeface="Arabic Typesetting" pitchFamily="66" charset="-78"/>
              </a:rPr>
              <a:t>polyphonic</a:t>
            </a:r>
            <a:r>
              <a:rPr lang="en-US" sz="4000" b="1" dirty="0" smtClean="0">
                <a:latin typeface="Arabic Typesetting" pitchFamily="66" charset="-78"/>
                <a:cs typeface="Arabic Typesetting" pitchFamily="66" charset="-78"/>
              </a:rPr>
              <a:t> music during Renaissance – in both Italy and England</a:t>
            </a:r>
          </a:p>
          <a:p>
            <a:pPr marL="277813" indent="-277813">
              <a:buFont typeface="Arial" pitchFamily="34" charset="0"/>
              <a:buChar char="•"/>
            </a:pPr>
            <a:r>
              <a:rPr lang="en-US" sz="4000" b="1" dirty="0" smtClean="0">
                <a:latin typeface="Arabic Typesetting" pitchFamily="66" charset="-78"/>
                <a:cs typeface="Arabic Typesetting" pitchFamily="66" charset="-78"/>
              </a:rPr>
              <a:t>Always </a:t>
            </a:r>
            <a:r>
              <a:rPr lang="en-US" sz="4000" b="1" u="sng" dirty="0" smtClean="0">
                <a:latin typeface="Arabic Typesetting" pitchFamily="66" charset="-78"/>
                <a:cs typeface="Arabic Typesetting" pitchFamily="66" charset="-78"/>
              </a:rPr>
              <a:t>vocal</a:t>
            </a:r>
            <a:r>
              <a:rPr lang="en-US" sz="4000" b="1" dirty="0" smtClean="0">
                <a:latin typeface="Arabic Typesetting" pitchFamily="66" charset="-78"/>
                <a:cs typeface="Arabic Typesetting" pitchFamily="66" charset="-78"/>
              </a:rPr>
              <a:t> – between two and eight voices</a:t>
            </a:r>
          </a:p>
          <a:p>
            <a:pPr marL="277813" indent="-277813">
              <a:buFont typeface="Arial" pitchFamily="34" charset="0"/>
              <a:buChar char="•"/>
            </a:pPr>
            <a:r>
              <a:rPr lang="en-US" sz="4000" b="1" dirty="0" smtClean="0">
                <a:latin typeface="Arabic Typesetting" pitchFamily="66" charset="-78"/>
                <a:cs typeface="Arabic Typesetting" pitchFamily="66" charset="-78"/>
              </a:rPr>
              <a:t>Always </a:t>
            </a:r>
            <a:r>
              <a:rPr lang="en-US" sz="4000" b="1" u="sng" dirty="0" smtClean="0">
                <a:latin typeface="Arabic Typesetting" pitchFamily="66" charset="-78"/>
                <a:cs typeface="Arabic Typesetting" pitchFamily="66" charset="-78"/>
              </a:rPr>
              <a:t>secular</a:t>
            </a:r>
          </a:p>
          <a:p>
            <a:pPr marL="277813" indent="-277813">
              <a:buFont typeface="Arial" pitchFamily="34" charset="0"/>
              <a:buChar char="•"/>
            </a:pPr>
            <a:r>
              <a:rPr lang="en-US" sz="4000" b="1" u="sng" dirty="0" smtClean="0">
                <a:latin typeface="Arabic Typesetting" pitchFamily="66" charset="-78"/>
                <a:cs typeface="Arabic Typesetting" pitchFamily="66" charset="-78"/>
              </a:rPr>
              <a:t>Choruses repeat</a:t>
            </a:r>
            <a:r>
              <a:rPr lang="en-US" sz="4000" b="1" dirty="0" smtClean="0">
                <a:latin typeface="Arabic Typesetting" pitchFamily="66" charset="-78"/>
                <a:cs typeface="Arabic Typesetting" pitchFamily="66" charset="-78"/>
              </a:rPr>
              <a:t>, like today’s pop music. Voices enter and drop out suddenly to highlight the text</a:t>
            </a:r>
          </a:p>
          <a:p>
            <a:pPr marL="277813" indent="-277813">
              <a:buFont typeface="Arial" pitchFamily="34" charset="0"/>
              <a:buChar char="•"/>
            </a:pPr>
            <a:r>
              <a:rPr lang="en-US" sz="4000" b="1" dirty="0" smtClean="0">
                <a:latin typeface="Arabic Typesetting" pitchFamily="66" charset="-78"/>
                <a:cs typeface="Arabic Typesetting" pitchFamily="66" charset="-78"/>
              </a:rPr>
              <a:t>Music imitates words: </a:t>
            </a:r>
            <a:r>
              <a:rPr lang="en-US" sz="4000" b="1" u="sng" dirty="0" smtClean="0">
                <a:latin typeface="Arabic Typesetting" pitchFamily="66" charset="-78"/>
                <a:cs typeface="Arabic Typesetting" pitchFamily="66" charset="-78"/>
              </a:rPr>
              <a:t>called text painting.</a:t>
            </a:r>
          </a:p>
          <a:p>
            <a:pPr marL="277813" indent="-277813">
              <a:buFont typeface="Arial" pitchFamily="34" charset="0"/>
              <a:buChar char="•"/>
            </a:pPr>
            <a:r>
              <a:rPr lang="en-US" sz="4000" b="1" u="sng" dirty="0" smtClean="0">
                <a:latin typeface="Arabic Typesetting" pitchFamily="66" charset="-78"/>
                <a:cs typeface="Arabic Typesetting" pitchFamily="66" charset="-78"/>
              </a:rPr>
              <a:t>Fun &amp; spicy</a:t>
            </a:r>
            <a:r>
              <a:rPr lang="en-US" sz="4000" b="1" dirty="0" smtClean="0">
                <a:latin typeface="Arabic Typesetting" pitchFamily="66" charset="-78"/>
                <a:cs typeface="Arabic Typesetting" pitchFamily="66" charset="-78"/>
              </a:rPr>
              <a:t> topics: love, sex, drinking, partying, etc.</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0" y="2362200"/>
            <a:ext cx="7924800" cy="4154984"/>
          </a:xfrm>
          <a:prstGeom prst="rect">
            <a:avLst/>
          </a:prstGeom>
          <a:noFill/>
        </p:spPr>
        <p:txBody>
          <a:bodyPr wrap="square" rtlCol="0">
            <a:spAutoFit/>
          </a:bodyPr>
          <a:lstStyle/>
          <a:p>
            <a:pPr>
              <a:buFont typeface="Arial" pitchFamily="34" charset="0"/>
              <a:buChar char="•"/>
            </a:pPr>
            <a:r>
              <a:rPr lang="en-US" sz="3600" b="1" dirty="0" smtClean="0">
                <a:latin typeface="Arabic Typesetting" pitchFamily="66" charset="-78"/>
                <a:cs typeface="Arabic Typesetting" pitchFamily="66" charset="-78"/>
              </a:rPr>
              <a:t> Compare Palestrina to </a:t>
            </a:r>
            <a:r>
              <a:rPr lang="en-US" sz="3600" b="1" dirty="0" err="1" smtClean="0">
                <a:latin typeface="Arabic Typesetting" pitchFamily="66" charset="-78"/>
                <a:cs typeface="Arabic Typesetting" pitchFamily="66" charset="-78"/>
              </a:rPr>
              <a:t>Josquin</a:t>
            </a:r>
            <a:r>
              <a:rPr lang="en-US" sz="3600" b="1" dirty="0" smtClean="0">
                <a:latin typeface="Arabic Typesetting" pitchFamily="66" charset="-78"/>
                <a:cs typeface="Arabic Typesetting" pitchFamily="66" charset="-78"/>
              </a:rPr>
              <a:t>. </a:t>
            </a:r>
          </a:p>
          <a:p>
            <a:pPr>
              <a:buFont typeface="Arial" pitchFamily="34" charset="0"/>
              <a:buChar char="•"/>
            </a:pPr>
            <a:endParaRPr lang="en-US" sz="2000" b="1" dirty="0" smtClean="0">
              <a:latin typeface="Arabic Typesetting" pitchFamily="66" charset="-78"/>
              <a:cs typeface="Arabic Typesetting" pitchFamily="66" charset="-78"/>
            </a:endParaRPr>
          </a:p>
          <a:p>
            <a:pPr>
              <a:buFont typeface="Arial" pitchFamily="34" charset="0"/>
              <a:buChar char="•"/>
            </a:pPr>
            <a:r>
              <a:rPr lang="en-US" sz="3600" b="1" dirty="0" smtClean="0">
                <a:latin typeface="Arabic Typesetting" pitchFamily="66" charset="-78"/>
                <a:cs typeface="Arabic Typesetting" pitchFamily="66" charset="-78"/>
              </a:rPr>
              <a:t> P’s is generally considered to be more refined polyphony than earlier composers (</a:t>
            </a:r>
            <a:r>
              <a:rPr lang="en-US" sz="3600" b="1" dirty="0" err="1" smtClean="0">
                <a:latin typeface="Arabic Typesetting" pitchFamily="66" charset="-78"/>
                <a:cs typeface="Arabic Typesetting" pitchFamily="66" charset="-78"/>
              </a:rPr>
              <a:t>Josquin</a:t>
            </a:r>
            <a:r>
              <a:rPr lang="en-US" sz="3600" b="1" dirty="0" smtClean="0">
                <a:latin typeface="Arabic Typesetting" pitchFamily="66" charset="-78"/>
                <a:cs typeface="Arabic Typesetting" pitchFamily="66" charset="-78"/>
              </a:rPr>
              <a:t>).</a:t>
            </a:r>
          </a:p>
          <a:p>
            <a:pPr>
              <a:buFont typeface="Arial" pitchFamily="34" charset="0"/>
              <a:buChar char="•"/>
            </a:pPr>
            <a:endParaRPr lang="en-US" sz="2000" b="1" dirty="0" smtClean="0">
              <a:latin typeface="Arabic Typesetting" pitchFamily="66" charset="-78"/>
              <a:cs typeface="Arabic Typesetting" pitchFamily="66" charset="-78"/>
            </a:endParaRPr>
          </a:p>
          <a:p>
            <a:pPr>
              <a:buFont typeface="Arial" pitchFamily="34" charset="0"/>
              <a:buChar char="•"/>
            </a:pPr>
            <a:r>
              <a:rPr lang="en-US" sz="3600" b="1" dirty="0" smtClean="0">
                <a:latin typeface="Arabic Typesetting" pitchFamily="66" charset="-78"/>
                <a:cs typeface="Arabic Typesetting" pitchFamily="66" charset="-78"/>
              </a:rPr>
              <a:t> For this reason, Palestrina is probably the best known and most popular composer of Renaissance polyphony, and the greatest composer of church music of the period.</a:t>
            </a:r>
            <a:endParaRPr lang="en-US" sz="3600" b="1" dirty="0">
              <a:latin typeface="Arabic Typesetting" pitchFamily="66" charset="-78"/>
              <a:cs typeface="Arabic Typesetting" pitchFamily="66" charset="-78"/>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28600"/>
            <a:ext cx="1981200" cy="199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palistrina"/>
          <p:cNvPicPr>
            <a:picLocks noChangeAspect="1" noChangeArrowheads="1"/>
          </p:cNvPicPr>
          <p:nvPr/>
        </p:nvPicPr>
        <p:blipFill>
          <a:blip r:embed="rId4" cstate="print"/>
          <a:srcRect l="9185"/>
          <a:stretch>
            <a:fillRect/>
          </a:stretch>
        </p:blipFill>
        <p:spPr>
          <a:xfrm>
            <a:off x="1465117" y="228600"/>
            <a:ext cx="2421083" cy="2065730"/>
          </a:xfrm>
          <a:prstGeom prst="ellipse">
            <a:avLst/>
          </a:prstGeom>
          <a:ln>
            <a:noFill/>
          </a:ln>
          <a:effectLst>
            <a:softEdge rad="112500"/>
          </a:effectLst>
        </p:spPr>
      </p:pic>
      <p:sp>
        <p:nvSpPr>
          <p:cNvPr id="7" name="Title 1"/>
          <p:cNvSpPr txBox="1">
            <a:spLocks/>
          </p:cNvSpPr>
          <p:nvPr/>
        </p:nvSpPr>
        <p:spPr>
          <a:xfrm>
            <a:off x="319314" y="6858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VS.</a:t>
            </a:r>
            <a:endParaRPr lang="en-US" sz="66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85800" y="1219200"/>
            <a:ext cx="8153400" cy="4832092"/>
          </a:xfrm>
          <a:prstGeom prst="rect">
            <a:avLst/>
          </a:prstGeom>
        </p:spPr>
        <p:txBody>
          <a:bodyPr wrap="square">
            <a:spAutoFit/>
          </a:bodyPr>
          <a:lstStyle/>
          <a:p>
            <a:pPr marL="277813" indent="-277813">
              <a:buFont typeface="Arial" pitchFamily="34" charset="0"/>
              <a:buChar char="•"/>
            </a:pPr>
            <a:r>
              <a:rPr lang="en-US" sz="4000" b="1" dirty="0" smtClean="0">
                <a:latin typeface="Arabic Typesetting" pitchFamily="66" charset="-78"/>
                <a:cs typeface="Arabic Typesetting" pitchFamily="66" charset="-78"/>
              </a:rPr>
              <a:t>Popular madrigal by </a:t>
            </a:r>
            <a:r>
              <a:rPr lang="en-US" sz="4000" b="1" u="sng" dirty="0" smtClean="0">
                <a:latin typeface="Arabic Typesetting" pitchFamily="66" charset="-78"/>
                <a:cs typeface="Arabic Typesetting" pitchFamily="66" charset="-78"/>
              </a:rPr>
              <a:t>John Farmer </a:t>
            </a:r>
          </a:p>
          <a:p>
            <a:pPr marL="277813" indent="-277813"/>
            <a:r>
              <a:rPr lang="en-US" sz="4000" b="1" dirty="0" smtClean="0">
                <a:latin typeface="Arabic Typesetting" pitchFamily="66" charset="-78"/>
                <a:cs typeface="Arabic Typesetting" pitchFamily="66" charset="-78"/>
              </a:rPr>
              <a:t>	(c. 1570 – c. 1601)</a:t>
            </a:r>
          </a:p>
          <a:p>
            <a:pPr marL="277813" indent="-277813">
              <a:buFont typeface="Arial" pitchFamily="34" charset="0"/>
              <a:buChar char="•"/>
            </a:pPr>
            <a:r>
              <a:rPr lang="en-US" sz="4000" b="1" dirty="0" smtClean="0">
                <a:latin typeface="Arabic Typesetting" pitchFamily="66" charset="-78"/>
                <a:cs typeface="Arabic Typesetting" pitchFamily="66" charset="-78"/>
              </a:rPr>
              <a:t>In four voices (soprano, alto, tenor, bass)</a:t>
            </a:r>
          </a:p>
          <a:p>
            <a:pPr marL="277813" indent="-277813">
              <a:buFont typeface="Arial" pitchFamily="34" charset="0"/>
              <a:buChar char="•"/>
            </a:pPr>
            <a:r>
              <a:rPr lang="en-US" sz="4000" b="1" dirty="0" smtClean="0">
                <a:latin typeface="Arabic Typesetting" pitchFamily="66" charset="-78"/>
                <a:cs typeface="Arabic Typesetting" pitchFamily="66" charset="-78"/>
              </a:rPr>
              <a:t>Words in English</a:t>
            </a:r>
          </a:p>
          <a:p>
            <a:pPr marL="277813" indent="-277813">
              <a:buFont typeface="Arial" pitchFamily="34" charset="0"/>
              <a:buChar char="•"/>
            </a:pPr>
            <a:r>
              <a:rPr lang="en-US" sz="4000" b="1" dirty="0" smtClean="0">
                <a:latin typeface="Arabic Typesetting" pitchFamily="66" charset="-78"/>
                <a:cs typeface="Arabic Typesetting" pitchFamily="66" charset="-78"/>
              </a:rPr>
              <a:t>Voices have slightly different rhythms. This overlap creates polyphony – 4 voices with equal importance</a:t>
            </a:r>
          </a:p>
          <a:p>
            <a:pPr marL="277813" indent="-277813">
              <a:buFont typeface="Arial" pitchFamily="34" charset="0"/>
              <a:buChar char="•"/>
            </a:pPr>
            <a:r>
              <a:rPr lang="en-US" sz="4000" b="1" u="sng" dirty="0" smtClean="0">
                <a:latin typeface="Arabic Typesetting" pitchFamily="66" charset="-78"/>
                <a:cs typeface="Arabic Typesetting" pitchFamily="66" charset="-78"/>
              </a:rPr>
              <a:t>Secular subject matter sometimes created  innuendos </a:t>
            </a:r>
          </a:p>
          <a:p>
            <a:pPr marL="735013" lvl="1" indent="-277813"/>
            <a:r>
              <a:rPr lang="en-US" sz="2800" b="1" u="sng" dirty="0" smtClean="0">
                <a:latin typeface="Arabic Typesetting" pitchFamily="66" charset="-78"/>
                <a:cs typeface="Arabic Typesetting" pitchFamily="66" charset="-78"/>
              </a:rPr>
              <a:t>(double meanings – sometimes sexual or inappropriate topics)</a:t>
            </a:r>
          </a:p>
        </p:txBody>
      </p:sp>
      <p:sp>
        <p:nvSpPr>
          <p:cNvPr id="4" name="Title 1"/>
          <p:cNvSpPr txBox="1">
            <a:spLocks/>
          </p:cNvSpPr>
          <p:nvPr/>
        </p:nvSpPr>
        <p:spPr>
          <a:xfrm>
            <a:off x="304800" y="2286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“Fair </a:t>
            </a:r>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Phyllis</a:t>
            </a:r>
            <a:r>
              <a:rPr lang="en-US" sz="6000" i="1" dirty="0">
                <a:effectLst>
                  <a:outerShdw blurRad="38100" dist="38100" dir="2700000" algn="tl">
                    <a:srgbClr val="000000">
                      <a:alpha val="43137"/>
                    </a:srgbClr>
                  </a:outerShdw>
                </a:effectLst>
                <a:latin typeface="Arabic Typesetting" pitchFamily="66" charset="-78"/>
                <a:cs typeface="Arabic Typesetting" pitchFamily="66" charset="-78"/>
              </a:rPr>
              <a:t> </a:t>
            </a:r>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I Saw Sitting All Alone”</a:t>
            </a:r>
            <a:endParaRPr lang="en-US" sz="6000"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“Fair Phyllis” </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(cont.)</a:t>
            </a:r>
            <a:endParaRPr lang="en-US" sz="6000"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4" name="Rectangle 3"/>
          <p:cNvSpPr/>
          <p:nvPr/>
        </p:nvSpPr>
        <p:spPr>
          <a:xfrm>
            <a:off x="457200" y="1121688"/>
            <a:ext cx="8229600" cy="5355312"/>
          </a:xfrm>
          <a:prstGeom prst="rect">
            <a:avLst/>
          </a:prstGeom>
        </p:spPr>
        <p:txBody>
          <a:bodyPr wrap="square">
            <a:spAutoFit/>
          </a:bodyPr>
          <a:lstStyle/>
          <a:p>
            <a:pPr algn="ctr"/>
            <a:r>
              <a:rPr lang="en-US" sz="3800" b="1" i="1" dirty="0" smtClean="0">
                <a:latin typeface="Arabic Typesetting" pitchFamily="66" charset="-78"/>
                <a:cs typeface="Arabic Typesetting" pitchFamily="66" charset="-78"/>
              </a:rPr>
              <a:t>Fair Phyllis I saw sitting all alone</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Feeding her flock near to the mountain side.</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The shepherds knew not,</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they knew not whither she was gone,</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But after her lover </a:t>
            </a:r>
            <a:r>
              <a:rPr lang="en-US" sz="3800" b="1" i="1" dirty="0" err="1" smtClean="0">
                <a:latin typeface="Arabic Typesetting" pitchFamily="66" charset="-78"/>
                <a:cs typeface="Arabic Typesetting" pitchFamily="66" charset="-78"/>
              </a:rPr>
              <a:t>Amyntas</a:t>
            </a:r>
            <a:r>
              <a:rPr lang="en-US" sz="3800" b="1" i="1" dirty="0" smtClean="0">
                <a:latin typeface="Arabic Typesetting" pitchFamily="66" charset="-78"/>
                <a:cs typeface="Arabic Typesetting" pitchFamily="66" charset="-78"/>
              </a:rPr>
              <a:t> </a:t>
            </a:r>
            <a:r>
              <a:rPr lang="en-US" sz="3800" b="1" i="1" dirty="0" err="1" smtClean="0">
                <a:latin typeface="Arabic Typesetting" pitchFamily="66" charset="-78"/>
                <a:cs typeface="Arabic Typesetting" pitchFamily="66" charset="-78"/>
              </a:rPr>
              <a:t>hied</a:t>
            </a:r>
            <a:r>
              <a:rPr lang="en-US" sz="3800" b="1" i="1" dirty="0" smtClean="0">
                <a:latin typeface="Arabic Typesetting" pitchFamily="66" charset="-78"/>
                <a:cs typeface="Arabic Typesetting" pitchFamily="66" charset="-78"/>
              </a:rPr>
              <a:t>,</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Up and down he wandered</a:t>
            </a:r>
            <a:r>
              <a:rPr lang="en-US" sz="3800" b="1" dirty="0" smtClean="0">
                <a:latin typeface="Arabic Typesetting" pitchFamily="66" charset="-78"/>
                <a:cs typeface="Arabic Typesetting" pitchFamily="66" charset="-78"/>
              </a:rPr>
              <a:t/>
            </a:r>
            <a:br>
              <a:rPr lang="en-US" sz="3800" b="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whilst she was missing;</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When he found her,</a:t>
            </a:r>
            <a:br>
              <a:rPr lang="en-US" sz="3800" b="1" i="1" dirty="0" smtClean="0">
                <a:latin typeface="Arabic Typesetting" pitchFamily="66" charset="-78"/>
                <a:cs typeface="Arabic Typesetting" pitchFamily="66" charset="-78"/>
              </a:rPr>
            </a:br>
            <a:r>
              <a:rPr lang="en-US" sz="3800" b="1" i="1" dirty="0" smtClean="0">
                <a:latin typeface="Arabic Typesetting" pitchFamily="66" charset="-78"/>
                <a:cs typeface="Arabic Typesetting" pitchFamily="66" charset="-78"/>
              </a:rPr>
              <a:t>O then they fell a-kissing.</a:t>
            </a:r>
            <a:endParaRPr lang="en-US" sz="38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“Fair Phyllis” </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(cont.)</a:t>
            </a:r>
            <a:endParaRPr lang="en-US" sz="6000"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Rectangle 2"/>
          <p:cNvSpPr/>
          <p:nvPr/>
        </p:nvSpPr>
        <p:spPr>
          <a:xfrm>
            <a:off x="609600" y="1231642"/>
            <a:ext cx="8229600" cy="5016758"/>
          </a:xfrm>
          <a:prstGeom prst="rect">
            <a:avLst/>
          </a:prstGeom>
        </p:spPr>
        <p:txBody>
          <a:bodyPr wrap="square">
            <a:spAutoFit/>
          </a:bodyPr>
          <a:lstStyle/>
          <a:p>
            <a:pPr marL="277813" indent="-277813"/>
            <a:r>
              <a:rPr lang="en-US" sz="4000" b="1" dirty="0" smtClean="0">
                <a:latin typeface="Arabic Typesetting" pitchFamily="66" charset="-78"/>
                <a:cs typeface="Arabic Typesetting" pitchFamily="66" charset="-78"/>
              </a:rPr>
              <a:t>Things to notice:</a:t>
            </a:r>
          </a:p>
          <a:p>
            <a:pPr marL="277813" indent="-277813">
              <a:buFont typeface="Arial" pitchFamily="34" charset="0"/>
              <a:buChar char="•"/>
            </a:pPr>
            <a:r>
              <a:rPr lang="en-US" sz="4000" b="1" dirty="0" smtClean="0">
                <a:latin typeface="Arabic Typesetting" pitchFamily="66" charset="-78"/>
                <a:cs typeface="Arabic Typesetting" pitchFamily="66" charset="-78"/>
              </a:rPr>
              <a:t>Word painting: soprano alone sings the line “Fair Phyllis I saw sitting all alone,” (because she’s alone)</a:t>
            </a:r>
          </a:p>
          <a:p>
            <a:pPr marL="277813" indent="-277813">
              <a:buFont typeface="Arial" pitchFamily="34" charset="0"/>
              <a:buChar char="•"/>
            </a:pPr>
            <a:r>
              <a:rPr lang="en-US" sz="4000" b="1" dirty="0" smtClean="0">
                <a:latin typeface="Arabic Typesetting" pitchFamily="66" charset="-78"/>
                <a:cs typeface="Arabic Typesetting" pitchFamily="66" charset="-78"/>
              </a:rPr>
              <a:t>Word painting: “Feeding her flock…” has all voices, (because a flock = lots of sheep)</a:t>
            </a:r>
          </a:p>
          <a:p>
            <a:pPr marL="277813" indent="-277813">
              <a:buFont typeface="Arial" pitchFamily="34" charset="0"/>
              <a:buChar char="•"/>
            </a:pPr>
            <a:r>
              <a:rPr lang="en-US" sz="4000" b="1" dirty="0" smtClean="0">
                <a:latin typeface="Arabic Typesetting" pitchFamily="66" charset="-78"/>
                <a:cs typeface="Arabic Typesetting" pitchFamily="66" charset="-78"/>
              </a:rPr>
              <a:t>Word painting: “Up and down he wandered…” – the voices follow up and down</a:t>
            </a:r>
          </a:p>
          <a:p>
            <a:pPr marL="277813" indent="-277813">
              <a:buFont typeface="Arial" pitchFamily="34" charset="0"/>
              <a:buChar char="•"/>
            </a:pPr>
            <a:r>
              <a:rPr lang="en-US" sz="4000" b="1" dirty="0" smtClean="0">
                <a:latin typeface="Arabic Typesetting" pitchFamily="66" charset="-78"/>
                <a:cs typeface="Arabic Typesetting" pitchFamily="66" charset="-78"/>
              </a:rPr>
              <a:t>“</a:t>
            </a:r>
            <a:r>
              <a:rPr lang="en-US" sz="4000" b="1" dirty="0" err="1" smtClean="0">
                <a:latin typeface="Arabic Typesetting" pitchFamily="66" charset="-78"/>
                <a:cs typeface="Arabic Typesetting" pitchFamily="66" charset="-78"/>
              </a:rPr>
              <a:t>Hied</a:t>
            </a:r>
            <a:r>
              <a:rPr lang="en-US" sz="4000" b="1" dirty="0" smtClean="0">
                <a:latin typeface="Arabic Typesetting" pitchFamily="66" charset="-78"/>
                <a:cs typeface="Arabic Typesetting" pitchFamily="66" charset="-78"/>
              </a:rPr>
              <a:t>” = “hurried” – an archaic English word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15240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i="1" dirty="0" smtClean="0">
                <a:effectLst>
                  <a:outerShdw blurRad="38100" dist="38100" dir="2700000" algn="tl">
                    <a:srgbClr val="000000">
                      <a:alpha val="43137"/>
                    </a:srgbClr>
                  </a:outerShdw>
                </a:effectLst>
                <a:latin typeface="Arabic Typesetting" pitchFamily="66" charset="-78"/>
                <a:cs typeface="Arabic Typesetting" pitchFamily="66" charset="-78"/>
              </a:rPr>
              <a:t>“Fair Phyllis” </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(cont.)</a:t>
            </a:r>
            <a:endParaRPr lang="en-US" sz="6000"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Rectangle 2"/>
          <p:cNvSpPr/>
          <p:nvPr/>
        </p:nvSpPr>
        <p:spPr>
          <a:xfrm>
            <a:off x="457200" y="1066800"/>
            <a:ext cx="8229600" cy="3785652"/>
          </a:xfrm>
          <a:prstGeom prst="rect">
            <a:avLst/>
          </a:prstGeom>
        </p:spPr>
        <p:txBody>
          <a:bodyPr wrap="square">
            <a:spAutoFit/>
          </a:bodyPr>
          <a:lstStyle/>
          <a:p>
            <a:pPr marL="277813" indent="-277813"/>
            <a:r>
              <a:rPr lang="en-US" sz="4000" b="1" dirty="0" smtClean="0">
                <a:latin typeface="Arabic Typesetting" pitchFamily="66" charset="-78"/>
                <a:cs typeface="Arabic Typesetting" pitchFamily="66" charset="-78"/>
              </a:rPr>
              <a:t>More things to notice:</a:t>
            </a:r>
          </a:p>
          <a:p>
            <a:pPr marL="4763" indent="9525">
              <a:buFont typeface="Arial" pitchFamily="34" charset="0"/>
              <a:buChar char="•"/>
            </a:pPr>
            <a:r>
              <a:rPr lang="en-US" sz="4000" b="1" dirty="0" smtClean="0">
                <a:latin typeface="Arabic Typesetting" pitchFamily="66" charset="-78"/>
                <a:cs typeface="Arabic Typesetting" pitchFamily="66" charset="-78"/>
              </a:rPr>
              <a:t> </a:t>
            </a:r>
            <a:r>
              <a:rPr lang="en-US" sz="4000" b="1" dirty="0" err="1" smtClean="0">
                <a:latin typeface="Arabic Typesetting" pitchFamily="66" charset="-78"/>
                <a:cs typeface="Arabic Typesetting" pitchFamily="66" charset="-78"/>
              </a:rPr>
              <a:t>Eleison</a:t>
            </a:r>
            <a:r>
              <a:rPr lang="en-US" sz="4000" b="1" dirty="0" smtClean="0">
                <a:latin typeface="Arabic Typesetting" pitchFamily="66" charset="-78"/>
                <a:cs typeface="Arabic Typesetting" pitchFamily="66" charset="-78"/>
              </a:rPr>
              <a:t>: </a:t>
            </a:r>
            <a:r>
              <a:rPr lang="en-US" sz="4000" b="1" dirty="0" smtClean="0"/>
              <a:t> </a:t>
            </a:r>
            <a:r>
              <a:rPr lang="en-US" sz="4000" b="1" dirty="0" smtClean="0">
                <a:latin typeface="Arabic Typesetting" pitchFamily="66" charset="-78"/>
                <a:cs typeface="Arabic Typesetting" pitchFamily="66" charset="-78"/>
              </a:rPr>
              <a:t>Two phrases may overlap, making the beginning and ending of both happen at the same moment in time.</a:t>
            </a:r>
          </a:p>
          <a:p>
            <a:pPr marL="4763" indent="9525">
              <a:buFont typeface="Arial" pitchFamily="34" charset="0"/>
              <a:buChar char="•"/>
            </a:pPr>
            <a:r>
              <a:rPr lang="en-US" sz="4000" b="1" dirty="0" smtClean="0">
                <a:latin typeface="Arabic Typesetting" pitchFamily="66" charset="-78"/>
                <a:cs typeface="Arabic Typesetting" pitchFamily="66" charset="-78"/>
              </a:rPr>
              <a:t> Listen </a:t>
            </a:r>
            <a:r>
              <a:rPr lang="en-US" sz="4000" b="1" dirty="0" smtClean="0">
                <a:latin typeface="Arabic Typesetting" pitchFamily="66" charset="-78"/>
                <a:cs typeface="Arabic Typesetting" pitchFamily="66" charset="-78"/>
              </a:rPr>
              <a:t>for </a:t>
            </a:r>
            <a:r>
              <a:rPr lang="en-US" sz="4000" b="1" dirty="0" err="1" smtClean="0">
                <a:latin typeface="Arabic Typesetting" pitchFamily="66" charset="-78"/>
                <a:cs typeface="Arabic Typesetting" pitchFamily="66" charset="-78"/>
              </a:rPr>
              <a:t>Eleison</a:t>
            </a:r>
            <a:r>
              <a:rPr lang="en-US" sz="4000" b="1" dirty="0" smtClean="0">
                <a:latin typeface="Arabic Typesetting" pitchFamily="66" charset="-78"/>
                <a:cs typeface="Arabic Typesetting" pitchFamily="66" charset="-78"/>
              </a:rPr>
              <a:t> </a:t>
            </a:r>
            <a:r>
              <a:rPr lang="en-US" sz="4000" b="1" dirty="0" smtClean="0">
                <a:latin typeface="Arabic Typesetting" pitchFamily="66" charset="-78"/>
                <a:cs typeface="Arabic Typesetting" pitchFamily="66" charset="-78"/>
              </a:rPr>
              <a:t>– do you hear any new sentences formed by the combination of lines?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normAutofit/>
          </a:bodyPr>
          <a:lstStyle/>
          <a:p>
            <a:r>
              <a:rPr lang="en-US" sz="5400" b="1" u="sng" dirty="0" smtClean="0">
                <a:latin typeface="Arabic Typesetting" panose="03020402040406030203" pitchFamily="66" charset="-78"/>
                <a:cs typeface="Arabic Typesetting" panose="03020402040406030203" pitchFamily="66" charset="-78"/>
              </a:rPr>
              <a:t>Music Listening Guide – Page 9</a:t>
            </a:r>
            <a:endParaRPr lang="en-US" sz="5400" b="1" u="sng" dirty="0">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990600" y="1570037"/>
            <a:ext cx="8229600" cy="4525963"/>
          </a:xfrm>
        </p:spPr>
        <p:txBody>
          <a:bodyPr>
            <a:normAutofit/>
          </a:bodyPr>
          <a:lstStyle/>
          <a:p>
            <a:pPr marL="0" indent="0">
              <a:buNone/>
            </a:pPr>
            <a:r>
              <a:rPr lang="en-US" sz="4400" b="1" dirty="0" smtClean="0">
                <a:latin typeface="Arabic Typesetting" panose="03020402040406030203" pitchFamily="66" charset="-78"/>
                <a:cs typeface="Arabic Typesetting" panose="03020402040406030203" pitchFamily="66" charset="-78"/>
              </a:rPr>
              <a:t>Title: </a:t>
            </a:r>
            <a:r>
              <a:rPr lang="en-US" sz="4400" b="1" u="sng" dirty="0" smtClean="0">
                <a:latin typeface="Arabic Typesetting" panose="03020402040406030203" pitchFamily="66" charset="-78"/>
                <a:cs typeface="Arabic Typesetting" panose="03020402040406030203" pitchFamily="66" charset="-78"/>
              </a:rPr>
              <a:t>Kyrie</a:t>
            </a:r>
          </a:p>
          <a:p>
            <a:pPr marL="0" indent="0">
              <a:buNone/>
            </a:pPr>
            <a:r>
              <a:rPr lang="en-US" sz="4400" b="1" dirty="0" smtClean="0">
                <a:latin typeface="Arabic Typesetting" panose="03020402040406030203" pitchFamily="66" charset="-78"/>
                <a:cs typeface="Arabic Typesetting" panose="03020402040406030203" pitchFamily="66" charset="-78"/>
              </a:rPr>
              <a:t>Composer: </a:t>
            </a:r>
            <a:r>
              <a:rPr lang="en-US" sz="4400" b="1" u="sng" dirty="0" smtClean="0">
                <a:latin typeface="Arabic Typesetting" panose="03020402040406030203" pitchFamily="66" charset="-78"/>
                <a:cs typeface="Arabic Typesetting" panose="03020402040406030203" pitchFamily="66" charset="-78"/>
              </a:rPr>
              <a:t>Palestrina</a:t>
            </a:r>
          </a:p>
          <a:p>
            <a:pPr marL="0" indent="0">
              <a:buNone/>
            </a:pPr>
            <a:r>
              <a:rPr lang="en-US" sz="4400" b="1" dirty="0" smtClean="0">
                <a:latin typeface="Arabic Typesetting" panose="03020402040406030203" pitchFamily="66" charset="-78"/>
                <a:cs typeface="Arabic Typesetting" panose="03020402040406030203" pitchFamily="66" charset="-78"/>
              </a:rPr>
              <a:t>Date Composed: </a:t>
            </a:r>
            <a:r>
              <a:rPr lang="en-US" sz="4400" b="1" u="sng" dirty="0" smtClean="0">
                <a:latin typeface="Arabic Typesetting" panose="03020402040406030203" pitchFamily="66" charset="-78"/>
                <a:cs typeface="Arabic Typesetting" panose="03020402040406030203" pitchFamily="66" charset="-78"/>
              </a:rPr>
              <a:t>1562</a:t>
            </a:r>
          </a:p>
          <a:p>
            <a:pPr marL="0" indent="0">
              <a:buNone/>
            </a:pPr>
            <a:r>
              <a:rPr lang="en-US" sz="4400" b="1" dirty="0" smtClean="0">
                <a:latin typeface="Arabic Typesetting" panose="03020402040406030203" pitchFamily="66" charset="-78"/>
                <a:cs typeface="Arabic Typesetting" panose="03020402040406030203" pitchFamily="66" charset="-78"/>
              </a:rPr>
              <a:t>Period/Style: </a:t>
            </a:r>
            <a:r>
              <a:rPr lang="en-US" sz="4400" b="1" u="sng" dirty="0" smtClean="0">
                <a:latin typeface="Arabic Typesetting" panose="03020402040406030203" pitchFamily="66" charset="-78"/>
                <a:cs typeface="Arabic Typesetting" panose="03020402040406030203" pitchFamily="66" charset="-78"/>
              </a:rPr>
              <a:t>Renaissance/Mass</a:t>
            </a:r>
          </a:p>
          <a:p>
            <a:pPr marL="0" indent="0">
              <a:buNone/>
            </a:pPr>
            <a:r>
              <a:rPr lang="en-US" sz="4400" b="1" dirty="0" smtClean="0">
                <a:latin typeface="Arabic Typesetting" panose="03020402040406030203" pitchFamily="66" charset="-78"/>
                <a:cs typeface="Arabic Typesetting" panose="03020402040406030203" pitchFamily="66" charset="-78"/>
              </a:rPr>
              <a:t>Featured Instruments: </a:t>
            </a:r>
            <a:r>
              <a:rPr lang="en-US" sz="4400" b="1" u="sng" dirty="0" smtClean="0">
                <a:latin typeface="Arabic Typesetting" panose="03020402040406030203" pitchFamily="66" charset="-78"/>
                <a:cs typeface="Arabic Typesetting" panose="03020402040406030203" pitchFamily="66" charset="-78"/>
              </a:rPr>
              <a:t>Voices ONLY!</a:t>
            </a:r>
            <a:endParaRPr lang="en-US" sz="4400" b="1" u="sng"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2317770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04800" y="0"/>
            <a:ext cx="85344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600" dirty="0" smtClean="0">
                <a:effectLst>
                  <a:outerShdw blurRad="38100" dist="38100" dir="2700000" algn="tl">
                    <a:srgbClr val="000000">
                      <a:alpha val="43137"/>
                    </a:srgbClr>
                  </a:outerShdw>
                </a:effectLst>
                <a:latin typeface="Arabic Typesetting" pitchFamily="66" charset="-78"/>
                <a:cs typeface="Arabic Typesetting" pitchFamily="66" charset="-78"/>
              </a:rPr>
              <a:t>Recap:</a:t>
            </a:r>
            <a:endParaRPr lang="en-US" sz="66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Rectangle 2"/>
          <p:cNvSpPr/>
          <p:nvPr/>
        </p:nvSpPr>
        <p:spPr>
          <a:xfrm>
            <a:off x="152400" y="914400"/>
            <a:ext cx="9372600" cy="5447645"/>
          </a:xfrm>
          <a:prstGeom prst="rect">
            <a:avLst/>
          </a:prstGeom>
        </p:spPr>
        <p:txBody>
          <a:bodyPr wrap="square">
            <a:spAutoFit/>
          </a:bodyPr>
          <a:lstStyle/>
          <a:p>
            <a:pPr marL="277813" indent="-277813">
              <a:buFont typeface="Arial" pitchFamily="34" charset="0"/>
              <a:buChar char="•"/>
            </a:pP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3 forms: Mass, motet, madrigal</a:t>
            </a:r>
          </a:p>
          <a:p>
            <a:pPr marL="735013" lvl="1" indent="-277813">
              <a:buFont typeface="Arial" pitchFamily="34" charset="0"/>
              <a:buChar char="•"/>
            </a:pP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Mass and motet in Latin, madrigal in English</a:t>
            </a:r>
          </a:p>
          <a:p>
            <a:pPr marL="277813" indent="-277813">
              <a:buFont typeface="Arial" pitchFamily="34" charset="0"/>
              <a:buChar char="•"/>
            </a:pPr>
            <a:endParaRPr lang="en-US"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277813" indent="-277813">
              <a:buFont typeface="Arial" pitchFamily="34" charset="0"/>
              <a:buChar char="•"/>
            </a:pP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Palestrina = Italian</a:t>
            </a:r>
          </a:p>
          <a:p>
            <a:pPr marL="277813" indent="-277813">
              <a:buFont typeface="Arial" pitchFamily="34" charset="0"/>
              <a:buChar char="•"/>
            </a:pPr>
            <a:r>
              <a:rPr lang="en-US" sz="3800" dirty="0" err="1" smtClean="0">
                <a:effectLst>
                  <a:outerShdw blurRad="38100" dist="38100" dir="2700000" algn="tl">
                    <a:srgbClr val="000000">
                      <a:alpha val="43137"/>
                    </a:srgbClr>
                  </a:outerShdw>
                </a:effectLst>
                <a:latin typeface="Arabic Typesetting" pitchFamily="66" charset="-78"/>
                <a:cs typeface="Arabic Typesetting" pitchFamily="66" charset="-78"/>
              </a:rPr>
              <a:t>Josquin</a:t>
            </a: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 = Belgium/French</a:t>
            </a:r>
          </a:p>
          <a:p>
            <a:pPr marL="277813" indent="-277813">
              <a:buFont typeface="Arial" pitchFamily="34" charset="0"/>
              <a:buChar char="•"/>
            </a:pPr>
            <a:endParaRPr lang="en-US" dirty="0" smtClean="0">
              <a:effectLst>
                <a:outerShdw blurRad="38100" dist="38100" dir="2700000" algn="tl">
                  <a:srgbClr val="000000">
                    <a:alpha val="43137"/>
                  </a:srgbClr>
                </a:outerShdw>
              </a:effectLst>
              <a:latin typeface="Arabic Typesetting" pitchFamily="66" charset="-78"/>
              <a:cs typeface="Arabic Typesetting" pitchFamily="66" charset="-78"/>
            </a:endParaRPr>
          </a:p>
          <a:p>
            <a:pPr marL="277813" indent="-277813">
              <a:buFont typeface="Arial" pitchFamily="34" charset="0"/>
              <a:buChar char="•"/>
            </a:pP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Polyphony = overlapping voices of equal importance</a:t>
            </a:r>
          </a:p>
          <a:p>
            <a:pPr marL="735013" lvl="1" indent="-277813">
              <a:buFont typeface="Arial" pitchFamily="34" charset="0"/>
              <a:buChar char="•"/>
            </a:pP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Consonance = 2 or more pitches that resonate pleasingly/smoothly together</a:t>
            </a:r>
          </a:p>
          <a:p>
            <a:pPr marL="735013" lvl="1" indent="-277813">
              <a:buFont typeface="Arial" pitchFamily="34" charset="0"/>
              <a:buChar char="•"/>
            </a:pPr>
            <a:r>
              <a:rPr lang="en-US" sz="3800" dirty="0" smtClean="0">
                <a:effectLst>
                  <a:outerShdw blurRad="38100" dist="38100" dir="2700000" algn="tl">
                    <a:srgbClr val="000000">
                      <a:alpha val="43137"/>
                    </a:srgbClr>
                  </a:outerShdw>
                </a:effectLst>
                <a:latin typeface="Arabic Typesetting" pitchFamily="66" charset="-78"/>
                <a:cs typeface="Arabic Typesetting" pitchFamily="66" charset="-78"/>
              </a:rPr>
              <a:t>Dissonance = 2 or more pitches that somewhat clash</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152400"/>
            <a:ext cx="8534400" cy="838200"/>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dirty="0" smtClean="0">
                <a:effectLst>
                  <a:outerShdw blurRad="38100" dist="38100" dir="2700000" algn="tl">
                    <a:srgbClr val="000000">
                      <a:alpha val="43137"/>
                    </a:srgbClr>
                  </a:outerShdw>
                </a:effectLst>
                <a:latin typeface="Castellar" pitchFamily="18" charset="0"/>
                <a:ea typeface="+mj-ea"/>
                <a:cs typeface="+mj-cs"/>
              </a:rPr>
              <a:t>Exit Slip</a:t>
            </a:r>
            <a:endParaRPr kumimoji="0" lang="en-US" sz="4400"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Castellar" pitchFamily="18" charset="0"/>
              <a:ea typeface="+mj-ea"/>
              <a:cs typeface="+mj-cs"/>
            </a:endParaRPr>
          </a:p>
        </p:txBody>
      </p:sp>
      <p:sp>
        <p:nvSpPr>
          <p:cNvPr id="6" name="Content Placeholder 5"/>
          <p:cNvSpPr>
            <a:spLocks noGrp="1"/>
          </p:cNvSpPr>
          <p:nvPr>
            <p:ph idx="1"/>
          </p:nvPr>
        </p:nvSpPr>
        <p:spPr>
          <a:xfrm>
            <a:off x="228600" y="914400"/>
            <a:ext cx="8839200" cy="4525963"/>
          </a:xfrm>
        </p:spPr>
        <p:txBody>
          <a:bodyPr>
            <a:noAutofit/>
          </a:bodyPr>
          <a:lstStyle/>
          <a:p>
            <a:r>
              <a:rPr lang="en-US" sz="4000" b="1" dirty="0" smtClean="0">
                <a:latin typeface="Arabic Typesetting" panose="03020402040406030203" pitchFamily="66" charset="-78"/>
                <a:cs typeface="Arabic Typesetting" panose="03020402040406030203" pitchFamily="66" charset="-78"/>
              </a:rPr>
              <a:t>1) Identify the composer, form, and title in the clips:</a:t>
            </a:r>
          </a:p>
          <a:p>
            <a:pPr lvl="1"/>
            <a:r>
              <a:rPr lang="en-US" sz="3600" b="1" dirty="0" smtClean="0">
                <a:latin typeface="Arabic Typesetting" panose="03020402040406030203" pitchFamily="66" charset="-78"/>
                <a:cs typeface="Arabic Typesetting" panose="03020402040406030203" pitchFamily="66" charset="-78"/>
              </a:rPr>
              <a:t>Clip One:</a:t>
            </a:r>
          </a:p>
          <a:p>
            <a:pPr lvl="1"/>
            <a:r>
              <a:rPr lang="en-US" sz="3600" b="1" dirty="0" smtClean="0">
                <a:latin typeface="Arabic Typesetting" panose="03020402040406030203" pitchFamily="66" charset="-78"/>
                <a:cs typeface="Arabic Typesetting" panose="03020402040406030203" pitchFamily="66" charset="-78"/>
              </a:rPr>
              <a:t>Clip Two:</a:t>
            </a:r>
          </a:p>
          <a:p>
            <a:pPr lvl="1"/>
            <a:r>
              <a:rPr lang="en-US" sz="3600" b="1" dirty="0" smtClean="0">
                <a:latin typeface="Arabic Typesetting" panose="03020402040406030203" pitchFamily="66" charset="-78"/>
                <a:cs typeface="Arabic Typesetting" panose="03020402040406030203" pitchFamily="66" charset="-78"/>
              </a:rPr>
              <a:t>Clip Three:</a:t>
            </a:r>
          </a:p>
          <a:p>
            <a:r>
              <a:rPr lang="en-US" sz="4000" b="1" dirty="0" smtClean="0">
                <a:latin typeface="Arabic Typesetting" panose="03020402040406030203" pitchFamily="66" charset="-78"/>
                <a:cs typeface="Arabic Typesetting" panose="03020402040406030203" pitchFamily="66" charset="-78"/>
              </a:rPr>
              <a:t>2) How is the structure of Des </a:t>
            </a:r>
            <a:r>
              <a:rPr lang="en-US" sz="4000" b="1" dirty="0" err="1" smtClean="0">
                <a:latin typeface="Arabic Typesetting" panose="03020402040406030203" pitchFamily="66" charset="-78"/>
                <a:cs typeface="Arabic Typesetting" panose="03020402040406030203" pitchFamily="66" charset="-78"/>
              </a:rPr>
              <a:t>Prez</a:t>
            </a:r>
            <a:r>
              <a:rPr lang="en-US" sz="4000" b="1" dirty="0" smtClean="0">
                <a:latin typeface="Arabic Typesetting" panose="03020402040406030203" pitchFamily="66" charset="-78"/>
                <a:cs typeface="Arabic Typesetting" panose="03020402040406030203" pitchFamily="66" charset="-78"/>
              </a:rPr>
              <a:t> and Palestrina similar?</a:t>
            </a:r>
          </a:p>
          <a:p>
            <a:r>
              <a:rPr lang="en-US" sz="4000" b="1" dirty="0" smtClean="0">
                <a:latin typeface="Arabic Typesetting" panose="03020402040406030203" pitchFamily="66" charset="-78"/>
                <a:cs typeface="Arabic Typesetting" panose="03020402040406030203" pitchFamily="66" charset="-78"/>
              </a:rPr>
              <a:t>3) Discuss how historical events influence the difference between the music of Des </a:t>
            </a:r>
            <a:r>
              <a:rPr lang="en-US" sz="4000" b="1" dirty="0" err="1" smtClean="0">
                <a:latin typeface="Arabic Typesetting" panose="03020402040406030203" pitchFamily="66" charset="-78"/>
                <a:cs typeface="Arabic Typesetting" panose="03020402040406030203" pitchFamily="66" charset="-78"/>
              </a:rPr>
              <a:t>Prez</a:t>
            </a:r>
            <a:r>
              <a:rPr lang="en-US" sz="4000" b="1" dirty="0" smtClean="0">
                <a:latin typeface="Arabic Typesetting" panose="03020402040406030203" pitchFamily="66" charset="-78"/>
                <a:cs typeface="Arabic Typesetting" panose="03020402040406030203" pitchFamily="66" charset="-78"/>
              </a:rPr>
              <a:t> and Palestrina. </a:t>
            </a:r>
          </a:p>
          <a:p>
            <a:endParaRPr lang="en-US" sz="4000" b="1" dirty="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en-US" sz="4900" b="1" dirty="0" smtClean="0">
                <a:latin typeface="Arabic Typesetting" panose="03020402040406030203" pitchFamily="66" charset="-78"/>
                <a:cs typeface="Arabic Typesetting" panose="03020402040406030203" pitchFamily="66" charset="-78"/>
              </a:rPr>
              <a:t>Medieval and Renaissance Instruments</a:t>
            </a:r>
            <a:r>
              <a:rPr lang="en-US" sz="4900" dirty="0" smtClean="0">
                <a:latin typeface="Arabic Typesetting" panose="03020402040406030203" pitchFamily="66" charset="-78"/>
                <a:cs typeface="Arabic Typesetting" panose="03020402040406030203" pitchFamily="66" charset="-78"/>
              </a:rPr>
              <a:t> </a:t>
            </a:r>
            <a:br>
              <a:rPr lang="en-US" sz="4900" dirty="0" smtClean="0">
                <a:latin typeface="Arabic Typesetting" panose="03020402040406030203" pitchFamily="66" charset="-78"/>
                <a:cs typeface="Arabic Typesetting" panose="03020402040406030203" pitchFamily="66" charset="-78"/>
              </a:rPr>
            </a:br>
            <a:r>
              <a:rPr lang="en-US" sz="4000" dirty="0" smtClean="0">
                <a:latin typeface="Arabic Typesetting" panose="03020402040406030203" pitchFamily="66" charset="-78"/>
                <a:cs typeface="Arabic Typesetting" panose="03020402040406030203" pitchFamily="66" charset="-78"/>
              </a:rPr>
              <a:t>killer/filler</a:t>
            </a:r>
          </a:p>
        </p:txBody>
      </p:sp>
      <p:sp>
        <p:nvSpPr>
          <p:cNvPr id="6147" name="Rectangle 3"/>
          <p:cNvSpPr>
            <a:spLocks noGrp="1" noChangeArrowheads="1"/>
          </p:cNvSpPr>
          <p:nvPr>
            <p:ph type="body" idx="1"/>
          </p:nvPr>
        </p:nvSpPr>
        <p:spPr>
          <a:xfrm>
            <a:off x="457200" y="1524000"/>
            <a:ext cx="8229600" cy="4525963"/>
          </a:xfrm>
        </p:spPr>
        <p:txBody>
          <a:bodyPr/>
          <a:lstStyle/>
          <a:p>
            <a:pPr marL="0" indent="0" algn="ctr">
              <a:buNone/>
            </a:pPr>
            <a:r>
              <a:rPr lang="en-US" sz="2400" b="1" dirty="0" smtClean="0">
                <a:hlinkClick r:id="rId3"/>
              </a:rPr>
              <a:t>http://www.music.iastate.edu/antiqua/instrumt.html</a:t>
            </a:r>
            <a:endParaRPr lang="en-US" sz="2400" b="1" dirty="0" smtClean="0"/>
          </a:p>
          <a:p>
            <a:pPr algn="ct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2" name="Picture 4" descr="Dee playing tenor - click for recorder sound (wav)"/>
          <p:cNvPicPr>
            <a:picLocks noChangeAspect="1" noChangeArrowheads="1"/>
          </p:cNvPicPr>
          <p:nvPr/>
        </p:nvPicPr>
        <p:blipFill>
          <a:blip r:embed="rId3" cstate="print"/>
          <a:srcRect t="23750" r="36667" b="5000"/>
          <a:stretch>
            <a:fillRect/>
          </a:stretch>
        </p:blipFill>
        <p:spPr bwMode="auto">
          <a:xfrm>
            <a:off x="7107162" y="4038600"/>
            <a:ext cx="1655838" cy="2483758"/>
          </a:xfrm>
          <a:prstGeom prst="rect">
            <a:avLst/>
          </a:prstGeom>
          <a:noFill/>
        </p:spPr>
      </p:pic>
      <p:sp>
        <p:nvSpPr>
          <p:cNvPr id="2" name="Title 1"/>
          <p:cNvSpPr txBox="1">
            <a:spLocks/>
          </p:cNvSpPr>
          <p:nvPr/>
        </p:nvSpPr>
        <p:spPr>
          <a:xfrm>
            <a:off x="228600" y="228600"/>
            <a:ext cx="8534400" cy="685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u="sng" dirty="0" smtClean="0">
                <a:effectLst>
                  <a:outerShdw blurRad="38100" dist="38100" dir="2700000" algn="tl">
                    <a:srgbClr val="000000">
                      <a:alpha val="43137"/>
                    </a:srgbClr>
                  </a:outerShdw>
                </a:effectLst>
                <a:latin typeface="Castellar" pitchFamily="18" charset="0"/>
              </a:rPr>
              <a:t>Renaissance Music – The Basics</a:t>
            </a:r>
            <a:endParaRPr lang="en-US" sz="3400" u="sng" dirty="0">
              <a:effectLst>
                <a:outerShdw blurRad="38100" dist="38100" dir="2700000" algn="tl">
                  <a:srgbClr val="000000">
                    <a:alpha val="43137"/>
                  </a:srgbClr>
                </a:outerShdw>
              </a:effectLst>
              <a:latin typeface="Castellar" pitchFamily="18" charset="0"/>
            </a:endParaRPr>
          </a:p>
        </p:txBody>
      </p:sp>
      <p:sp>
        <p:nvSpPr>
          <p:cNvPr id="3" name="TextBox 2"/>
          <p:cNvSpPr txBox="1"/>
          <p:nvPr/>
        </p:nvSpPr>
        <p:spPr>
          <a:xfrm>
            <a:off x="457200" y="1066800"/>
            <a:ext cx="7696200" cy="3677930"/>
          </a:xfrm>
          <a:prstGeom prst="rect">
            <a:avLst/>
          </a:prstGeom>
          <a:noFill/>
        </p:spPr>
        <p:txBody>
          <a:bodyPr wrap="square" rtlCol="0">
            <a:spAutoFit/>
          </a:bodyPr>
          <a:lstStyle/>
          <a:p>
            <a:pPr marL="285750" indent="-285750">
              <a:buFont typeface="Arial" pitchFamily="34" charset="0"/>
              <a:buChar char="•"/>
            </a:pPr>
            <a:r>
              <a:rPr lang="en-US" sz="2800" b="1" i="1" u="sng" dirty="0" smtClean="0">
                <a:latin typeface="Arabic Typesetting" pitchFamily="66" charset="-78"/>
                <a:cs typeface="Arabic Typesetting" pitchFamily="66" charset="-78"/>
              </a:rPr>
              <a:t>Most</a:t>
            </a:r>
            <a:r>
              <a:rPr lang="en-US" sz="2800" b="1" u="sng" dirty="0" smtClean="0">
                <a:latin typeface="Arabic Typesetting" pitchFamily="66" charset="-78"/>
                <a:cs typeface="Arabic Typesetting" pitchFamily="66" charset="-78"/>
              </a:rPr>
              <a:t> music is vocal during this period </a:t>
            </a:r>
            <a:r>
              <a:rPr lang="en-US" sz="2800" b="1" dirty="0" smtClean="0">
                <a:latin typeface="Arabic Typesetting" pitchFamily="66" charset="-78"/>
                <a:cs typeface="Arabic Typesetting" pitchFamily="66" charset="-78"/>
              </a:rPr>
              <a:t>– instruments were not yet standardized or mass-produced</a:t>
            </a:r>
          </a:p>
          <a:p>
            <a:pPr marL="285750" indent="-285750">
              <a:buFont typeface="Arial" pitchFamily="34" charset="0"/>
              <a:buChar char="•"/>
            </a:pPr>
            <a:endParaRPr lang="en-US" sz="900" b="1" u="sng" dirty="0" smtClean="0">
              <a:latin typeface="Arabic Typesetting" pitchFamily="66" charset="-78"/>
              <a:cs typeface="Arabic Typesetting" pitchFamily="66" charset="-78"/>
            </a:endParaRPr>
          </a:p>
          <a:p>
            <a:pPr marL="285750" indent="-285750">
              <a:buFont typeface="Arial" pitchFamily="34" charset="0"/>
              <a:buChar char="•"/>
            </a:pPr>
            <a:r>
              <a:rPr lang="en-US" sz="2800" b="1" u="sng" dirty="0" smtClean="0">
                <a:latin typeface="Arabic Typesetting" pitchFamily="66" charset="-78"/>
                <a:cs typeface="Arabic Typesetting" pitchFamily="66" charset="-78"/>
              </a:rPr>
              <a:t>Two categories </a:t>
            </a:r>
            <a:r>
              <a:rPr lang="en-US" sz="2800" b="1" dirty="0" smtClean="0">
                <a:latin typeface="Arabic Typesetting" pitchFamily="66" charset="-78"/>
                <a:cs typeface="Arabic Typesetting" pitchFamily="66" charset="-78"/>
              </a:rPr>
              <a:t>of music:</a:t>
            </a:r>
          </a:p>
          <a:p>
            <a:pPr marL="914400" lvl="1" indent="-457200">
              <a:buFont typeface="Wingdings" pitchFamily="2" charset="2"/>
              <a:buChar char="Ø"/>
            </a:pPr>
            <a:r>
              <a:rPr lang="en-US" sz="2800" b="1" dirty="0" smtClean="0">
                <a:latin typeface="Arabic Typesetting" pitchFamily="66" charset="-78"/>
                <a:cs typeface="Arabic Typesetting" pitchFamily="66" charset="-78"/>
              </a:rPr>
              <a:t>Sacred – </a:t>
            </a:r>
            <a:r>
              <a:rPr lang="en-US" sz="2800" b="1" u="sng" dirty="0" smtClean="0">
                <a:latin typeface="Arabic Typesetting" pitchFamily="66" charset="-78"/>
                <a:cs typeface="Arabic Typesetting" pitchFamily="66" charset="-78"/>
              </a:rPr>
              <a:t>for use in Catholic churches </a:t>
            </a:r>
            <a:r>
              <a:rPr lang="en-US" sz="2800" b="1" dirty="0" smtClean="0">
                <a:latin typeface="Arabic Typesetting" pitchFamily="66" charset="-78"/>
                <a:cs typeface="Arabic Typesetting" pitchFamily="66" charset="-78"/>
              </a:rPr>
              <a:t>(remember, Europe, at the time, was almost entirely Catholic)</a:t>
            </a:r>
          </a:p>
          <a:p>
            <a:pPr marL="914400" lvl="1" indent="-457200">
              <a:buFont typeface="Wingdings" pitchFamily="2" charset="2"/>
              <a:buChar char="Ø"/>
            </a:pPr>
            <a:r>
              <a:rPr lang="en-US" sz="2800" b="1" dirty="0" smtClean="0">
                <a:latin typeface="Arabic Typesetting" pitchFamily="66" charset="-78"/>
                <a:cs typeface="Arabic Typesetting" pitchFamily="66" charset="-78"/>
              </a:rPr>
              <a:t>Secular – </a:t>
            </a:r>
            <a:r>
              <a:rPr lang="en-US" sz="2800" b="1" i="1" u="sng" dirty="0" smtClean="0">
                <a:latin typeface="Arabic Typesetting" pitchFamily="66" charset="-78"/>
                <a:cs typeface="Arabic Typesetting" pitchFamily="66" charset="-78"/>
              </a:rPr>
              <a:t>everything</a:t>
            </a:r>
            <a:r>
              <a:rPr lang="en-US" sz="2800" b="1" u="sng" dirty="0" smtClean="0">
                <a:latin typeface="Arabic Typesetting" pitchFamily="66" charset="-78"/>
                <a:cs typeface="Arabic Typesetting" pitchFamily="66" charset="-78"/>
              </a:rPr>
              <a:t> else</a:t>
            </a:r>
            <a:r>
              <a:rPr lang="en-US" sz="2800" b="1" dirty="0" smtClean="0">
                <a:latin typeface="Arabic Typesetting" pitchFamily="66" charset="-78"/>
                <a:cs typeface="Arabic Typesetting" pitchFamily="66" charset="-78"/>
              </a:rPr>
              <a:t>: </a:t>
            </a:r>
            <a:r>
              <a:rPr lang="en-US" sz="2800" b="1" dirty="0" err="1" smtClean="0">
                <a:latin typeface="Arabic Typesetting" pitchFamily="66" charset="-78"/>
                <a:cs typeface="Arabic Typesetting" pitchFamily="66" charset="-78"/>
              </a:rPr>
              <a:t>ie</a:t>
            </a:r>
            <a:r>
              <a:rPr lang="en-US" sz="2800" b="1" dirty="0" smtClean="0">
                <a:latin typeface="Arabic Typesetting" pitchFamily="66" charset="-78"/>
                <a:cs typeface="Arabic Typesetting" pitchFamily="66" charset="-78"/>
              </a:rPr>
              <a:t>. dancing, love, etc.</a:t>
            </a:r>
          </a:p>
          <a:p>
            <a:pPr lvl="1" indent="-457200">
              <a:buFont typeface="Arial" pitchFamily="34" charset="0"/>
              <a:buChar char="•"/>
            </a:pPr>
            <a:r>
              <a:rPr lang="en-US" sz="2800" b="1" u="sng" dirty="0" smtClean="0">
                <a:latin typeface="Arabic Typesetting" pitchFamily="66" charset="-78"/>
                <a:cs typeface="Arabic Typesetting" pitchFamily="66" charset="-78"/>
              </a:rPr>
              <a:t>Sacred </a:t>
            </a:r>
            <a:r>
              <a:rPr lang="en-US" sz="2800" b="1" dirty="0" smtClean="0">
                <a:latin typeface="Arabic Typesetting" pitchFamily="66" charset="-78"/>
                <a:cs typeface="Arabic Typesetting" pitchFamily="66" charset="-78"/>
              </a:rPr>
              <a:t>music written in Latin</a:t>
            </a:r>
          </a:p>
          <a:p>
            <a:pPr lvl="1" indent="-457200">
              <a:buFont typeface="Arial" pitchFamily="34" charset="0"/>
              <a:buChar char="•"/>
            </a:pPr>
            <a:r>
              <a:rPr lang="en-US" sz="2800" b="1" u="sng" dirty="0" smtClean="0">
                <a:latin typeface="Arabic Typesetting" pitchFamily="66" charset="-78"/>
                <a:cs typeface="Arabic Typesetting" pitchFamily="66" charset="-78"/>
              </a:rPr>
              <a:t>Secular </a:t>
            </a:r>
            <a:r>
              <a:rPr lang="en-US" sz="2800" b="1" dirty="0" smtClean="0">
                <a:latin typeface="Arabic Typesetting" pitchFamily="66" charset="-78"/>
                <a:cs typeface="Arabic Typesetting" pitchFamily="66" charset="-78"/>
              </a:rPr>
              <a:t>music written in vernacular </a:t>
            </a:r>
            <a:r>
              <a:rPr lang="en-US" sz="2800" b="1" u="sng" dirty="0" smtClean="0">
                <a:latin typeface="Arabic Typesetting" pitchFamily="66" charset="-78"/>
                <a:cs typeface="Arabic Typesetting" pitchFamily="66" charset="-78"/>
              </a:rPr>
              <a:t>(local language)</a:t>
            </a:r>
          </a:p>
        </p:txBody>
      </p:sp>
      <p:pic>
        <p:nvPicPr>
          <p:cNvPr id="53250" name="Picture 2" descr="http://www.music.iastate.edu/antiqua/lute2.jpg"/>
          <p:cNvPicPr>
            <a:picLocks noChangeAspect="1" noChangeArrowheads="1"/>
          </p:cNvPicPr>
          <p:nvPr/>
        </p:nvPicPr>
        <p:blipFill>
          <a:blip r:embed="rId4" cstate="print"/>
          <a:srcRect l="14000" t="16448" r="10000" b="43178"/>
          <a:stretch>
            <a:fillRect/>
          </a:stretch>
        </p:blipFill>
        <p:spPr bwMode="auto">
          <a:xfrm>
            <a:off x="4876800" y="4823205"/>
            <a:ext cx="2057400" cy="1653795"/>
          </a:xfrm>
          <a:prstGeom prst="rect">
            <a:avLst/>
          </a:prstGeom>
          <a:noFill/>
        </p:spPr>
      </p:pic>
      <p:sp>
        <p:nvSpPr>
          <p:cNvPr id="6" name="TextBox 5"/>
          <p:cNvSpPr txBox="1"/>
          <p:nvPr/>
        </p:nvSpPr>
        <p:spPr>
          <a:xfrm>
            <a:off x="553962" y="4659051"/>
            <a:ext cx="3713238" cy="2000548"/>
          </a:xfrm>
          <a:prstGeom prst="rect">
            <a:avLst/>
          </a:prstGeom>
          <a:noFill/>
        </p:spPr>
        <p:txBody>
          <a:bodyPr wrap="square" rtlCol="0">
            <a:spAutoFit/>
          </a:bodyPr>
          <a:lstStyle/>
          <a:p>
            <a:pPr lvl="1" indent="-457200"/>
            <a:endParaRPr lang="en-US" sz="1600" b="1" dirty="0" smtClean="0">
              <a:latin typeface="Arabic Typesetting" panose="03020402040406030203" pitchFamily="66" charset="-78"/>
              <a:cs typeface="Arabic Typesetting" panose="03020402040406030203" pitchFamily="66" charset="-78"/>
            </a:endParaRPr>
          </a:p>
          <a:p>
            <a:pPr lvl="1" indent="-457200"/>
            <a:r>
              <a:rPr lang="en-US" b="1" dirty="0" smtClean="0">
                <a:latin typeface="Arabic Typesetting" panose="03020402040406030203" pitchFamily="66" charset="-78"/>
                <a:cs typeface="Arabic Typesetting" panose="03020402040406030203" pitchFamily="66" charset="-78"/>
              </a:rPr>
              <a:t>Lute: </a:t>
            </a:r>
            <a:r>
              <a:rPr lang="en-US" b="1" dirty="0" smtClean="0">
                <a:latin typeface="Arabic Typesetting" panose="03020402040406030203" pitchFamily="66" charset="-78"/>
                <a:cs typeface="Arabic Typesetting" panose="03020402040406030203" pitchFamily="66" charset="-78"/>
                <a:hlinkClick r:id="rId5"/>
              </a:rPr>
              <a:t>http://</a:t>
            </a:r>
            <a:r>
              <a:rPr lang="en-US" b="1" dirty="0" smtClean="0">
                <a:latin typeface="Arabic Typesetting" panose="03020402040406030203" pitchFamily="66" charset="-78"/>
                <a:cs typeface="Arabic Typesetting" panose="03020402040406030203" pitchFamily="66" charset="-78"/>
                <a:hlinkClick r:id="rId5"/>
              </a:rPr>
              <a:t>www.music.iastate.edu/antiqua/mp3/Musica_Antiqua_have_you_seen.mp3</a:t>
            </a:r>
            <a:endParaRPr lang="en-US" b="1" dirty="0" smtClean="0">
              <a:latin typeface="Arabic Typesetting" panose="03020402040406030203" pitchFamily="66" charset="-78"/>
              <a:cs typeface="Arabic Typesetting" panose="03020402040406030203" pitchFamily="66" charset="-78"/>
            </a:endParaRPr>
          </a:p>
          <a:p>
            <a:pPr lvl="1" indent="-457200"/>
            <a:r>
              <a:rPr lang="en-US" b="1" dirty="0" smtClean="0">
                <a:latin typeface="Arabic Typesetting" panose="03020402040406030203" pitchFamily="66" charset="-78"/>
                <a:cs typeface="Arabic Typesetting" panose="03020402040406030203" pitchFamily="66" charset="-78"/>
              </a:rPr>
              <a:t>Recorder</a:t>
            </a:r>
            <a:r>
              <a:rPr lang="en-US" b="1" dirty="0" smtClean="0">
                <a:latin typeface="Arabic Typesetting" panose="03020402040406030203" pitchFamily="66" charset="-78"/>
                <a:cs typeface="Arabic Typesetting" panose="03020402040406030203" pitchFamily="66" charset="-78"/>
              </a:rPr>
              <a:t>: </a:t>
            </a:r>
            <a:r>
              <a:rPr lang="en-US" b="1" dirty="0" smtClean="0">
                <a:latin typeface="Arabic Typesetting" panose="03020402040406030203" pitchFamily="66" charset="-78"/>
                <a:cs typeface="Arabic Typesetting" panose="03020402040406030203" pitchFamily="66" charset="-78"/>
                <a:hlinkClick r:id="rId6"/>
              </a:rPr>
              <a:t>http://www.music.iastate.edu/antiqua/mp3/musica_antiqua_merry_month_of_may.mp3</a:t>
            </a:r>
            <a:r>
              <a:rPr lang="en-US" b="1" dirty="0" smtClean="0">
                <a:latin typeface="Arabic Typesetting" panose="03020402040406030203" pitchFamily="66" charset="-78"/>
                <a:cs typeface="Arabic Typesetting" panose="03020402040406030203" pitchFamily="66" charset="-78"/>
              </a:rPr>
              <a:t> </a:t>
            </a:r>
            <a:endParaRPr lang="en-US" b="1" u="sng" dirty="0" smtClean="0">
              <a:latin typeface="Arabic Typesetting" pitchFamily="66" charset="-78"/>
              <a:cs typeface="Arabic Typesetting" pitchFamily="66" charset="-78"/>
            </a:endParaRPr>
          </a:p>
        </p:txBody>
      </p:sp>
    </p:spTree>
    <p:extLst>
      <p:ext uri="{BB962C8B-B14F-4D97-AF65-F5344CB8AC3E}">
        <p14:creationId xmlns:p14="http://schemas.microsoft.com/office/powerpoint/2010/main" val="453091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8600" y="228600"/>
            <a:ext cx="85344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Harmony </a:t>
            </a:r>
            <a:endParaRPr lang="en-US" sz="60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457200" y="1066800"/>
            <a:ext cx="8229600" cy="1323439"/>
          </a:xfrm>
          <a:prstGeom prst="rect">
            <a:avLst/>
          </a:prstGeom>
          <a:noFill/>
        </p:spPr>
        <p:txBody>
          <a:bodyPr wrap="square" rtlCol="0">
            <a:spAutoFit/>
          </a:bodyPr>
          <a:lstStyle/>
          <a:p>
            <a:pPr marL="284163" indent="-284163">
              <a:buFont typeface="Arial" pitchFamily="34" charset="0"/>
              <a:buChar char="•"/>
            </a:pPr>
            <a:r>
              <a:rPr lang="en-US" sz="4000" b="1" u="sng" dirty="0" smtClean="0">
                <a:latin typeface="Arabic Typesetting" pitchFamily="66" charset="-78"/>
                <a:cs typeface="Arabic Typesetting" pitchFamily="66" charset="-78"/>
              </a:rPr>
              <a:t>Harmony</a:t>
            </a:r>
            <a:r>
              <a:rPr lang="en-US" sz="4000" b="1" dirty="0" smtClean="0">
                <a:latin typeface="Arabic Typesetting" pitchFamily="66" charset="-78"/>
                <a:cs typeface="Arabic Typesetting" pitchFamily="66" charset="-78"/>
              </a:rPr>
              <a:t>: when two or more pitches sound at the same time</a:t>
            </a:r>
            <a:endParaRPr lang="en-US" sz="4000" b="1" dirty="0">
              <a:latin typeface="Arabic Typesetting" pitchFamily="66" charset="-78"/>
              <a:cs typeface="Arabic Typesetting" pitchFamily="66" charset="-78"/>
            </a:endParaRPr>
          </a:p>
        </p:txBody>
      </p:sp>
      <p:pic>
        <p:nvPicPr>
          <p:cNvPr id="1026" name="Picture 2"/>
          <p:cNvPicPr>
            <a:picLocks noChangeAspect="1" noChangeArrowheads="1"/>
          </p:cNvPicPr>
          <p:nvPr/>
        </p:nvPicPr>
        <p:blipFill>
          <a:blip r:embed="rId3" cstate="print"/>
          <a:srcRect/>
          <a:stretch>
            <a:fillRect/>
          </a:stretch>
        </p:blipFill>
        <p:spPr bwMode="auto">
          <a:xfrm>
            <a:off x="457200" y="2514600"/>
            <a:ext cx="8296835" cy="1600200"/>
          </a:xfrm>
          <a:prstGeom prst="rect">
            <a:avLst/>
          </a:prstGeom>
          <a:noFill/>
          <a:ln w="9525">
            <a:noFill/>
            <a:miter lim="800000"/>
            <a:headEnd/>
            <a:tailEnd/>
          </a:ln>
        </p:spPr>
      </p:pic>
      <p:sp>
        <p:nvSpPr>
          <p:cNvPr id="5" name="TextBox 4"/>
          <p:cNvSpPr txBox="1"/>
          <p:nvPr/>
        </p:nvSpPr>
        <p:spPr>
          <a:xfrm>
            <a:off x="457200" y="4343400"/>
            <a:ext cx="8229600" cy="1323439"/>
          </a:xfrm>
          <a:prstGeom prst="rect">
            <a:avLst/>
          </a:prstGeom>
          <a:noFill/>
        </p:spPr>
        <p:txBody>
          <a:bodyPr wrap="square" rtlCol="0">
            <a:spAutoFit/>
          </a:bodyPr>
          <a:lstStyle/>
          <a:p>
            <a:pPr marL="284163" indent="-284163">
              <a:buFont typeface="Arial" pitchFamily="34" charset="0"/>
              <a:buChar char="•"/>
            </a:pPr>
            <a:r>
              <a:rPr lang="en-US" sz="4000" b="1" dirty="0" smtClean="0">
                <a:latin typeface="Arabic Typesetting" pitchFamily="66" charset="-78"/>
                <a:cs typeface="Arabic Typesetting" pitchFamily="66" charset="-78"/>
              </a:rPr>
              <a:t>Therefore, if you have two or more singers on different pitches, you have harmony.</a:t>
            </a:r>
            <a:endParaRPr lang="en-US" sz="4000" b="1" dirty="0">
              <a:latin typeface="Arabic Typesetting" pitchFamily="66" charset="-78"/>
              <a:cs typeface="Arabic Typesetting" pitchFamily="66" charset="-78"/>
            </a:endParaRPr>
          </a:p>
        </p:txBody>
      </p:sp>
      <p:sp>
        <p:nvSpPr>
          <p:cNvPr id="4" name="Rectangle 3"/>
          <p:cNvSpPr/>
          <p:nvPr/>
        </p:nvSpPr>
        <p:spPr>
          <a:xfrm>
            <a:off x="2971800" y="6248400"/>
            <a:ext cx="6595783" cy="954107"/>
          </a:xfrm>
          <a:prstGeom prst="rect">
            <a:avLst/>
          </a:prstGeom>
        </p:spPr>
        <p:txBody>
          <a:bodyPr wrap="square">
            <a:spAutoFit/>
          </a:bodyPr>
          <a:lstStyle/>
          <a:p>
            <a:pPr algn="ctr"/>
            <a:r>
              <a:rPr lang="en-US" sz="2800" b="1" dirty="0">
                <a:latin typeface="Arabic Typesetting" panose="03020402040406030203" pitchFamily="66" charset="-78"/>
                <a:cs typeface="Arabic Typesetting" panose="03020402040406030203" pitchFamily="66" charset="-78"/>
                <a:hlinkClick r:id="rId4"/>
              </a:rPr>
              <a:t>https://</a:t>
            </a:r>
            <a:r>
              <a:rPr lang="en-US" sz="2800" b="1" dirty="0" smtClean="0">
                <a:latin typeface="Arabic Typesetting" panose="03020402040406030203" pitchFamily="66" charset="-78"/>
                <a:cs typeface="Arabic Typesetting" panose="03020402040406030203" pitchFamily="66" charset="-78"/>
                <a:hlinkClick r:id="rId4"/>
              </a:rPr>
              <a:t>www.youtube.com/watch?v=i1wZVVMKojw</a:t>
            </a:r>
            <a:endParaRPr lang="en-US" sz="2800" b="1" dirty="0" smtClean="0">
              <a:latin typeface="Arabic Typesetting" panose="03020402040406030203" pitchFamily="66" charset="-78"/>
              <a:cs typeface="Arabic Typesetting" panose="03020402040406030203" pitchFamily="66" charset="-78"/>
            </a:endParaRPr>
          </a:p>
          <a:p>
            <a:pPr algn="ctr"/>
            <a:endParaRPr lang="en-US" sz="28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8066974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124200" y="389454"/>
            <a:ext cx="8839200" cy="1219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Polyphony </a:t>
            </a:r>
            <a:endParaRPr lang="en-US" sz="60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381000" y="1372850"/>
            <a:ext cx="8458200" cy="1446550"/>
          </a:xfrm>
          <a:prstGeom prst="rect">
            <a:avLst/>
          </a:prstGeom>
          <a:noFill/>
        </p:spPr>
        <p:txBody>
          <a:bodyPr wrap="square" rtlCol="0">
            <a:spAutoFit/>
          </a:bodyPr>
          <a:lstStyle/>
          <a:p>
            <a:pPr marL="284163" indent="-284163">
              <a:buFont typeface="Arial" pitchFamily="34" charset="0"/>
              <a:buChar char="•"/>
            </a:pPr>
            <a:r>
              <a:rPr lang="en-US" sz="4400" b="1" dirty="0" smtClean="0">
                <a:latin typeface="Arabic Typesetting" pitchFamily="66" charset="-78"/>
                <a:cs typeface="Arabic Typesetting" pitchFamily="66" charset="-78"/>
              </a:rPr>
              <a:t>When the music sounds like </a:t>
            </a:r>
            <a:r>
              <a:rPr lang="en-US" sz="4400" b="1" u="sng" dirty="0" smtClean="0">
                <a:latin typeface="Arabic Typesetting" pitchFamily="66" charset="-78"/>
                <a:cs typeface="Arabic Typesetting" pitchFamily="66" charset="-78"/>
              </a:rPr>
              <a:t>two completely independent lines of melody</a:t>
            </a:r>
            <a:r>
              <a:rPr lang="en-US" sz="4400" b="1" dirty="0" smtClean="0">
                <a:latin typeface="Arabic Typesetting" pitchFamily="66" charset="-78"/>
                <a:cs typeface="Arabic Typesetting" pitchFamily="66" charset="-78"/>
              </a:rPr>
              <a:t>, you have </a:t>
            </a:r>
            <a:r>
              <a:rPr lang="en-US" sz="4400" b="1" u="sng" dirty="0" smtClean="0">
                <a:latin typeface="Arabic Typesetting" pitchFamily="66" charset="-78"/>
                <a:cs typeface="Arabic Typesetting" pitchFamily="66" charset="-78"/>
              </a:rPr>
              <a:t>polyphony</a:t>
            </a:r>
            <a:r>
              <a:rPr lang="en-US" sz="4400" b="1" dirty="0" smtClean="0">
                <a:latin typeface="Arabic Typesetting" pitchFamily="66" charset="-78"/>
                <a:cs typeface="Arabic Typesetting" pitchFamily="66" charset="-78"/>
              </a:rPr>
              <a:t>.</a:t>
            </a:r>
            <a:endParaRPr lang="en-US" sz="4400" b="1" dirty="0">
              <a:latin typeface="Arabic Typesetting" pitchFamily="66" charset="-78"/>
              <a:cs typeface="Arabic Typesetting" pitchFamily="66" charset="-78"/>
            </a:endParaRPr>
          </a:p>
        </p:txBody>
      </p:sp>
      <p:grpSp>
        <p:nvGrpSpPr>
          <p:cNvPr id="14" name="Group 13"/>
          <p:cNvGrpSpPr/>
          <p:nvPr/>
        </p:nvGrpSpPr>
        <p:grpSpPr>
          <a:xfrm>
            <a:off x="1524000" y="3505200"/>
            <a:ext cx="6934200" cy="1697236"/>
            <a:chOff x="1600200" y="3429000"/>
            <a:chExt cx="6934200" cy="1697236"/>
          </a:xfrm>
        </p:grpSpPr>
        <p:sp>
          <p:nvSpPr>
            <p:cNvPr id="4" name="TextBox 3"/>
            <p:cNvSpPr txBox="1"/>
            <p:nvPr/>
          </p:nvSpPr>
          <p:spPr>
            <a:xfrm>
              <a:off x="2971800" y="4295239"/>
              <a:ext cx="3352800" cy="830997"/>
            </a:xfrm>
            <a:prstGeom prst="rect">
              <a:avLst/>
            </a:prstGeom>
            <a:noFill/>
          </p:spPr>
          <p:txBody>
            <a:bodyPr wrap="square" rtlCol="0">
              <a:spAutoFit/>
            </a:bodyPr>
            <a:lstStyle/>
            <a:p>
              <a:r>
                <a:rPr lang="en-US" sz="4800" b="1" spc="80" smtClean="0">
                  <a:latin typeface="Arabic Typesetting" pitchFamily="66" charset="-78"/>
                  <a:cs typeface="Arabic Typesetting" pitchFamily="66" charset="-78"/>
                </a:rPr>
                <a:t>Poly    phony</a:t>
              </a:r>
              <a:endParaRPr lang="en-US" sz="4800" b="1" spc="80" dirty="0">
                <a:latin typeface="Arabic Typesetting" pitchFamily="66" charset="-78"/>
                <a:cs typeface="Arabic Typesetting" pitchFamily="66" charset="-78"/>
              </a:endParaRPr>
            </a:p>
          </p:txBody>
        </p:sp>
        <p:sp>
          <p:nvSpPr>
            <p:cNvPr id="5" name="Left Brace 4"/>
            <p:cNvSpPr/>
            <p:nvPr/>
          </p:nvSpPr>
          <p:spPr>
            <a:xfrm rot="5400000">
              <a:off x="3467100" y="3848100"/>
              <a:ext cx="304800" cy="11430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sp>
          <p:nvSpPr>
            <p:cNvPr id="6" name="Left Brace 5"/>
            <p:cNvSpPr/>
            <p:nvPr/>
          </p:nvSpPr>
          <p:spPr>
            <a:xfrm rot="5400000">
              <a:off x="5013960" y="3489960"/>
              <a:ext cx="487680" cy="1828800"/>
            </a:xfrm>
            <a:prstGeom prst="lef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a:p>
          </p:txBody>
        </p:sp>
        <p:cxnSp>
          <p:nvCxnSpPr>
            <p:cNvPr id="8" name="Straight Connector 7"/>
            <p:cNvCxnSpPr>
              <a:endCxn id="5" idx="1"/>
            </p:cNvCxnSpPr>
            <p:nvPr/>
          </p:nvCxnSpPr>
          <p:spPr>
            <a:xfrm>
              <a:off x="3276600" y="3962400"/>
              <a:ext cx="342900" cy="3048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257800" y="3886200"/>
              <a:ext cx="457200" cy="2667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00200" y="3469957"/>
              <a:ext cx="2895600" cy="492443"/>
            </a:xfrm>
            <a:prstGeom prst="rect">
              <a:avLst/>
            </a:prstGeom>
            <a:noFill/>
          </p:spPr>
          <p:txBody>
            <a:bodyPr wrap="square" rtlCol="0">
              <a:spAutoFit/>
            </a:bodyPr>
            <a:lstStyle/>
            <a:p>
              <a:r>
                <a:rPr lang="en-US" sz="2600" b="1" dirty="0" smtClean="0">
                  <a:solidFill>
                    <a:srgbClr val="FF0000"/>
                  </a:solidFill>
                  <a:latin typeface="Arial" pitchFamily="34" charset="0"/>
                  <a:cs typeface="Arial" pitchFamily="34" charset="0"/>
                </a:rPr>
                <a:t>multiple (Greek)</a:t>
              </a:r>
              <a:endParaRPr lang="en-US" sz="2600" b="1" dirty="0">
                <a:solidFill>
                  <a:srgbClr val="FF0000"/>
                </a:solidFill>
                <a:latin typeface="Arial" pitchFamily="34" charset="0"/>
                <a:cs typeface="Arial" pitchFamily="34" charset="0"/>
              </a:endParaRPr>
            </a:p>
          </p:txBody>
        </p:sp>
        <p:sp>
          <p:nvSpPr>
            <p:cNvPr id="13" name="TextBox 12"/>
            <p:cNvSpPr txBox="1"/>
            <p:nvPr/>
          </p:nvSpPr>
          <p:spPr>
            <a:xfrm>
              <a:off x="4876800" y="3429000"/>
              <a:ext cx="3657600" cy="492443"/>
            </a:xfrm>
            <a:prstGeom prst="rect">
              <a:avLst/>
            </a:prstGeom>
            <a:noFill/>
          </p:spPr>
          <p:txBody>
            <a:bodyPr wrap="square" rtlCol="0">
              <a:spAutoFit/>
            </a:bodyPr>
            <a:lstStyle/>
            <a:p>
              <a:r>
                <a:rPr lang="en-US" sz="2600" b="1" dirty="0" smtClean="0">
                  <a:solidFill>
                    <a:srgbClr val="FF0000"/>
                  </a:solidFill>
                  <a:latin typeface="Arial" pitchFamily="34" charset="0"/>
                  <a:cs typeface="Arial" pitchFamily="34" charset="0"/>
                </a:rPr>
                <a:t>sound (Greek)</a:t>
              </a:r>
              <a:endParaRPr lang="en-US" sz="2600" b="1" dirty="0">
                <a:solidFill>
                  <a:srgbClr val="FF0000"/>
                </a:solidFill>
                <a:latin typeface="Arial" pitchFamily="34" charset="0"/>
                <a:cs typeface="Arial" pitchFamily="34" charset="0"/>
              </a:endParaRPr>
            </a:p>
          </p:txBody>
        </p:sp>
      </p:grpSp>
      <p:sp>
        <p:nvSpPr>
          <p:cNvPr id="7" name="Rectangle 6"/>
          <p:cNvSpPr/>
          <p:nvPr/>
        </p:nvSpPr>
        <p:spPr>
          <a:xfrm>
            <a:off x="3048000" y="6172200"/>
            <a:ext cx="6244389" cy="954107"/>
          </a:xfrm>
          <a:prstGeom prst="rect">
            <a:avLst/>
          </a:prstGeom>
        </p:spPr>
        <p:txBody>
          <a:bodyPr wrap="square">
            <a:spAutoFit/>
          </a:bodyPr>
          <a:lstStyle/>
          <a:p>
            <a:pPr algn="ctr"/>
            <a:r>
              <a:rPr lang="en-US" sz="2800" b="1" dirty="0">
                <a:latin typeface="Arabic Typesetting" panose="03020402040406030203" pitchFamily="66" charset="-78"/>
                <a:cs typeface="Arabic Typesetting" panose="03020402040406030203" pitchFamily="66" charset="-78"/>
                <a:hlinkClick r:id="rId3"/>
              </a:rPr>
              <a:t>https://</a:t>
            </a:r>
            <a:r>
              <a:rPr lang="en-US" sz="2800" b="1" dirty="0" smtClean="0">
                <a:latin typeface="Arabic Typesetting" panose="03020402040406030203" pitchFamily="66" charset="-78"/>
                <a:cs typeface="Arabic Typesetting" panose="03020402040406030203" pitchFamily="66" charset="-78"/>
                <a:hlinkClick r:id="rId3"/>
              </a:rPr>
              <a:t>www.youtube.com/watch?v=7mAH7FjxwzQ</a:t>
            </a:r>
            <a:endParaRPr lang="en-US" sz="2800" b="1" dirty="0" smtClean="0">
              <a:latin typeface="Arabic Typesetting" panose="03020402040406030203" pitchFamily="66" charset="-78"/>
              <a:cs typeface="Arabic Typesetting" panose="03020402040406030203" pitchFamily="66" charset="-78"/>
            </a:endParaRPr>
          </a:p>
          <a:p>
            <a:pPr algn="ctr"/>
            <a:endParaRPr lang="en-US" sz="2800" b="1" dirty="0">
              <a:latin typeface="Arabic Typesetting" panose="03020402040406030203" pitchFamily="66" charset="-78"/>
              <a:cs typeface="Arabic Typesetting" panose="03020402040406030203" pitchFamily="66"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rPr>
              <a:t>Polyphony - Application </a:t>
            </a:r>
            <a:endParaRPr lang="en-US" sz="6000" dirty="0">
              <a:effectLst>
                <a:outerShdw blurRad="38100" dist="38100" dir="2700000" algn="tl">
                  <a:srgbClr val="000000">
                    <a:alpha val="43137"/>
                  </a:srgbClr>
                </a:outerShdw>
              </a:effectLst>
              <a:latin typeface="Arabic Typesetting" panose="03020402040406030203" pitchFamily="66" charset="-78"/>
              <a:cs typeface="Arabic Typesetting" panose="03020402040406030203" pitchFamily="66" charset="-78"/>
            </a:endParaRPr>
          </a:p>
        </p:txBody>
      </p:sp>
      <p:sp>
        <p:nvSpPr>
          <p:cNvPr id="3" name="Content Placeholder 2"/>
          <p:cNvSpPr>
            <a:spLocks noGrp="1"/>
          </p:cNvSpPr>
          <p:nvPr>
            <p:ph idx="1"/>
          </p:nvPr>
        </p:nvSpPr>
        <p:spPr>
          <a:xfrm>
            <a:off x="3276600" y="1447800"/>
            <a:ext cx="5715000" cy="4678363"/>
          </a:xfrm>
        </p:spPr>
        <p:txBody>
          <a:bodyPr>
            <a:normAutofit/>
          </a:bodyPr>
          <a:lstStyle/>
          <a:p>
            <a:r>
              <a:rPr lang="en-US" sz="4000" b="1" dirty="0" smtClean="0">
                <a:latin typeface="Arabic Typesetting" panose="03020402040406030203" pitchFamily="66" charset="-78"/>
                <a:cs typeface="Arabic Typesetting" panose="03020402040406030203" pitchFamily="66" charset="-78"/>
              </a:rPr>
              <a:t>While listening to this classic Beatles’ tune, identify the parts of the song that contain </a:t>
            </a:r>
            <a:r>
              <a:rPr lang="en-US" sz="4000" b="1" dirty="0" smtClean="0">
                <a:solidFill>
                  <a:srgbClr val="FF0000"/>
                </a:solidFill>
                <a:latin typeface="Arabic Typesetting" panose="03020402040406030203" pitchFamily="66" charset="-78"/>
                <a:cs typeface="Arabic Typesetting" panose="03020402040406030203" pitchFamily="66" charset="-78"/>
              </a:rPr>
              <a:t>polyphony</a:t>
            </a:r>
            <a:r>
              <a:rPr lang="en-US" sz="4000" b="1" dirty="0" smtClean="0">
                <a:latin typeface="Arabic Typesetting" panose="03020402040406030203" pitchFamily="66" charset="-78"/>
                <a:cs typeface="Arabic Typesetting" panose="03020402040406030203" pitchFamily="66" charset="-78"/>
              </a:rPr>
              <a:t>. </a:t>
            </a:r>
            <a:r>
              <a:rPr lang="en-US" sz="4000" b="1" dirty="0">
                <a:latin typeface="Arabic Typesetting" panose="03020402040406030203" pitchFamily="66" charset="-78"/>
                <a:cs typeface="Arabic Typesetting" panose="03020402040406030203" pitchFamily="66" charset="-78"/>
              </a:rPr>
              <a:t>Where is it</a:t>
            </a:r>
            <a:r>
              <a:rPr lang="en-US" sz="4000" b="1" dirty="0" smtClean="0">
                <a:latin typeface="Arabic Typesetting" panose="03020402040406030203" pitchFamily="66" charset="-78"/>
                <a:cs typeface="Arabic Typesetting" panose="03020402040406030203" pitchFamily="66" charset="-78"/>
              </a:rPr>
              <a:t>?</a:t>
            </a:r>
            <a:endParaRPr lang="en-US" sz="4000" b="1" dirty="0" smtClean="0">
              <a:latin typeface="Arabic Typesetting" panose="03020402040406030203" pitchFamily="66" charset="-78"/>
              <a:cs typeface="Arabic Typesetting" panose="03020402040406030203" pitchFamily="66" charset="-78"/>
            </a:endParaRPr>
          </a:p>
          <a:p>
            <a:pPr lvl="1"/>
            <a:r>
              <a:rPr lang="en-US" sz="3600" b="1" dirty="0" smtClean="0">
                <a:latin typeface="Arabic Typesetting" panose="03020402040406030203" pitchFamily="66" charset="-78"/>
                <a:cs typeface="Arabic Typesetting" panose="03020402040406030203" pitchFamily="66" charset="-78"/>
              </a:rPr>
              <a:t>Intro?</a:t>
            </a:r>
          </a:p>
          <a:p>
            <a:pPr lvl="1"/>
            <a:r>
              <a:rPr lang="en-US" sz="3600" b="1" dirty="0" smtClean="0">
                <a:latin typeface="Arabic Typesetting" panose="03020402040406030203" pitchFamily="66" charset="-78"/>
                <a:cs typeface="Arabic Typesetting" panose="03020402040406030203" pitchFamily="66" charset="-78"/>
              </a:rPr>
              <a:t>Verses? </a:t>
            </a:r>
          </a:p>
          <a:p>
            <a:pPr lvl="1"/>
            <a:r>
              <a:rPr lang="en-US" sz="3600" b="1" dirty="0" smtClean="0">
                <a:latin typeface="Arabic Typesetting" panose="03020402040406030203" pitchFamily="66" charset="-78"/>
                <a:cs typeface="Arabic Typesetting" panose="03020402040406030203" pitchFamily="66" charset="-78"/>
              </a:rPr>
              <a:t>Chorus</a:t>
            </a:r>
            <a:r>
              <a:rPr lang="en-US" sz="3600" b="1" dirty="0" smtClean="0">
                <a:latin typeface="Arabic Typesetting" panose="03020402040406030203" pitchFamily="66" charset="-78"/>
                <a:cs typeface="Arabic Typesetting" panose="03020402040406030203" pitchFamily="66" charset="-78"/>
              </a:rPr>
              <a:t>?  </a:t>
            </a:r>
            <a:endParaRPr lang="en-US" sz="3600" b="1" dirty="0">
              <a:latin typeface="Arabic Typesetting" panose="03020402040406030203" pitchFamily="66" charset="-78"/>
              <a:cs typeface="Arabic Typesetting" panose="03020402040406030203" pitchFamily="66" charset="-78"/>
            </a:endParaRPr>
          </a:p>
        </p:txBody>
      </p:sp>
      <p:pic>
        <p:nvPicPr>
          <p:cNvPr id="74754" name="Picture 2" descr="http://t0.gstatic.com/images?q=tbn:ANd9GcTQhEfRydvkUapDrzYfMkcdObqlvNuGohmvoVROvbeejGKch9Y_KD0nXehv"/>
          <p:cNvPicPr>
            <a:picLocks noChangeAspect="1" noChangeArrowheads="1"/>
          </p:cNvPicPr>
          <p:nvPr/>
        </p:nvPicPr>
        <p:blipFill>
          <a:blip r:embed="rId3" cstate="print"/>
          <a:srcRect/>
          <a:stretch>
            <a:fillRect/>
          </a:stretch>
        </p:blipFill>
        <p:spPr bwMode="auto">
          <a:xfrm>
            <a:off x="152400" y="1600200"/>
            <a:ext cx="2971800" cy="3729609"/>
          </a:xfrm>
          <a:prstGeom prst="rect">
            <a:avLst/>
          </a:prstGeom>
          <a:noFill/>
        </p:spPr>
      </p:pic>
      <p:sp>
        <p:nvSpPr>
          <p:cNvPr id="5" name="TextBox 4"/>
          <p:cNvSpPr txBox="1"/>
          <p:nvPr/>
        </p:nvSpPr>
        <p:spPr>
          <a:xfrm>
            <a:off x="3733800" y="6156325"/>
            <a:ext cx="6934200" cy="954107"/>
          </a:xfrm>
          <a:prstGeom prst="rect">
            <a:avLst/>
          </a:prstGeom>
          <a:noFill/>
        </p:spPr>
        <p:txBody>
          <a:bodyPr wrap="square" rtlCol="0">
            <a:spAutoFit/>
          </a:bodyPr>
          <a:lstStyle/>
          <a:p>
            <a:r>
              <a:rPr lang="en-US" sz="2800" b="1" dirty="0">
                <a:latin typeface="Arabic Typesetting" panose="03020402040406030203" pitchFamily="66" charset="-78"/>
                <a:cs typeface="Arabic Typesetting" pitchFamily="66" charset="-78"/>
                <a:hlinkClick r:id="rId4"/>
              </a:rPr>
              <a:t>https://</a:t>
            </a:r>
            <a:r>
              <a:rPr lang="en-US" sz="2800" b="1" dirty="0" smtClean="0">
                <a:latin typeface="Arabic Typesetting" pitchFamily="66" charset="-78"/>
                <a:cs typeface="Arabic Typesetting" pitchFamily="66" charset="-78"/>
                <a:hlinkClick r:id="rId4"/>
              </a:rPr>
              <a:t>www.youtube.com/watch?v=69Symo0XtSk</a:t>
            </a:r>
            <a:endParaRPr lang="en-US" sz="2800" b="1" dirty="0" smtClean="0">
              <a:latin typeface="Arabic Typesetting" pitchFamily="66" charset="-78"/>
              <a:cs typeface="Arabic Typesetting" pitchFamily="66" charset="-78"/>
            </a:endParaRPr>
          </a:p>
          <a:p>
            <a:endParaRPr lang="en-US" sz="28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6200" y="141268"/>
            <a:ext cx="9144000" cy="9906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dirty="0" smtClean="0">
                <a:effectLst>
                  <a:outerShdw blurRad="38100" dist="38100" dir="2700000" algn="tl">
                    <a:srgbClr val="000000">
                      <a:alpha val="43137"/>
                    </a:srgbClr>
                  </a:outerShdw>
                </a:effectLst>
                <a:latin typeface="Arabic Typesetting" pitchFamily="66" charset="-78"/>
                <a:cs typeface="Arabic Typesetting" pitchFamily="66" charset="-78"/>
              </a:rPr>
              <a:t>Polyphony in the Church</a:t>
            </a:r>
            <a:endParaRPr lang="en-US" sz="54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381000" y="1077754"/>
            <a:ext cx="8610600" cy="5170646"/>
          </a:xfrm>
          <a:prstGeom prst="rect">
            <a:avLst/>
          </a:prstGeom>
          <a:noFill/>
        </p:spPr>
        <p:txBody>
          <a:bodyPr wrap="square" rtlCol="0">
            <a:spAutoFit/>
          </a:bodyPr>
          <a:lstStyle/>
          <a:p>
            <a:r>
              <a:rPr lang="en-US" sz="3200" b="1" dirty="0" smtClean="0">
                <a:latin typeface="Arabic Typesetting" pitchFamily="66" charset="-78"/>
                <a:cs typeface="Arabic Typesetting" pitchFamily="66" charset="-78"/>
              </a:rPr>
              <a:t>When composers wrote church music, they often recycled (or sampled) the tunes of secular songs – even songs about drinking and sex – just like today’s artists sample songs from earlier years.</a:t>
            </a:r>
          </a:p>
          <a:p>
            <a:endParaRPr lang="en-US" sz="800" u="sng" dirty="0" smtClean="0">
              <a:latin typeface="Arabic Typesetting" pitchFamily="66" charset="-78"/>
              <a:cs typeface="Arabic Typesetting" pitchFamily="66" charset="-78"/>
            </a:endParaRPr>
          </a:p>
          <a:p>
            <a:pPr lvl="1"/>
            <a:r>
              <a:rPr lang="en-US" sz="3600" b="1" u="sng" dirty="0" smtClean="0">
                <a:latin typeface="Arabic Typesetting" pitchFamily="66" charset="-78"/>
                <a:cs typeface="Arabic Typesetting" pitchFamily="66" charset="-78"/>
              </a:rPr>
              <a:t>Ray Charles – </a:t>
            </a:r>
            <a:r>
              <a:rPr lang="en-US" sz="3600" b="1" i="1" u="sng" dirty="0" smtClean="0">
                <a:latin typeface="Arabic Typesetting" pitchFamily="66" charset="-78"/>
                <a:cs typeface="Arabic Typesetting" pitchFamily="66" charset="-78"/>
              </a:rPr>
              <a:t>I’ve Got a Woman</a:t>
            </a:r>
          </a:p>
          <a:p>
            <a:pPr lvl="1"/>
            <a:r>
              <a:rPr lang="en-US" sz="3200" b="1" i="1" dirty="0" smtClean="0">
                <a:latin typeface="Arabic Typesetting" panose="03020402040406030203" pitchFamily="66" charset="-78"/>
                <a:cs typeface="Arabic Typesetting" panose="03020402040406030203" pitchFamily="66" charset="-78"/>
              </a:rPr>
              <a:t>The song builds on "It Must Be Jesus" by the Southern Tones, that Ray Charles was listening to on the radio while on the road with his band in the summer of 1954….” “…built along a gospel-frenetic pace with secular lyrics and a jazz-inspired rhythm and blues</a:t>
            </a:r>
            <a:r>
              <a:rPr lang="en-US" sz="3200" b="1" i="1" dirty="0" smtClean="0">
                <a:latin typeface="Arabic Typesetting" panose="03020402040406030203" pitchFamily="66" charset="-78"/>
                <a:cs typeface="Arabic Typesetting" panose="03020402040406030203" pitchFamily="66" charset="-78"/>
              </a:rPr>
              <a:t>.”</a:t>
            </a:r>
            <a:r>
              <a:rPr lang="en-US" sz="2400" b="1" i="1" dirty="0" smtClean="0">
                <a:latin typeface="Arabic Typesetting" panose="03020402040406030203" pitchFamily="66" charset="-78"/>
                <a:cs typeface="Arabic Typesetting" panose="03020402040406030203" pitchFamily="66" charset="-78"/>
              </a:rPr>
              <a:t>(</a:t>
            </a:r>
            <a:r>
              <a:rPr lang="en-US" sz="2400" b="1" i="1" dirty="0">
                <a:latin typeface="Arabic Typesetting" panose="03020402040406030203" pitchFamily="66" charset="-78"/>
                <a:cs typeface="Arabic Typesetting" panose="03020402040406030203" pitchFamily="66" charset="-78"/>
              </a:rPr>
              <a:t>W</a:t>
            </a:r>
            <a:r>
              <a:rPr lang="en-US" sz="2400" b="1" i="1" dirty="0" smtClean="0">
                <a:latin typeface="Arabic Typesetting" panose="03020402040406030203" pitchFamily="66" charset="-78"/>
                <a:cs typeface="Arabic Typesetting" panose="03020402040406030203" pitchFamily="66" charset="-78"/>
              </a:rPr>
              <a:t>ikipedia</a:t>
            </a:r>
            <a:r>
              <a:rPr lang="en-US" sz="2400" b="1" i="1" dirty="0" smtClean="0">
                <a:latin typeface="Arabic Typesetting" panose="03020402040406030203" pitchFamily="66" charset="-78"/>
                <a:cs typeface="Arabic Typesetting" panose="03020402040406030203" pitchFamily="66" charset="-78"/>
              </a:rPr>
              <a:t>)</a:t>
            </a:r>
          </a:p>
          <a:p>
            <a:endParaRPr lang="en-US" sz="600" dirty="0" smtClean="0">
              <a:latin typeface="Arabic Typesetting" pitchFamily="66" charset="-78"/>
              <a:cs typeface="Arabic Typesetting" pitchFamily="66" charset="-78"/>
            </a:endParaRPr>
          </a:p>
          <a:p>
            <a:pPr lvl="1"/>
            <a:r>
              <a:rPr lang="en-US" sz="2800" b="1" dirty="0">
                <a:latin typeface="Arabic Typesetting" pitchFamily="66" charset="-78"/>
                <a:cs typeface="Arabic Typesetting" pitchFamily="66" charset="-78"/>
                <a:hlinkClick r:id="rId3"/>
              </a:rPr>
              <a:t>https://</a:t>
            </a:r>
            <a:r>
              <a:rPr lang="en-US" sz="2800" b="1" dirty="0" smtClean="0">
                <a:latin typeface="Arabic Typesetting" pitchFamily="66" charset="-78"/>
                <a:cs typeface="Arabic Typesetting" pitchFamily="66" charset="-78"/>
                <a:hlinkClick r:id="rId3"/>
              </a:rPr>
              <a:t>www.youtube.com/watch?v=Zui6dblGntU</a:t>
            </a:r>
            <a:r>
              <a:rPr lang="en-US" sz="2800" b="1" dirty="0" smtClean="0">
                <a:latin typeface="Arabic Typesetting" pitchFamily="66" charset="-78"/>
                <a:cs typeface="Arabic Typesetting" pitchFamily="66" charset="-78"/>
              </a:rPr>
              <a:t> – </a:t>
            </a:r>
            <a:r>
              <a:rPr lang="en-US" sz="2800" b="1" dirty="0" smtClean="0">
                <a:latin typeface="Arabic Typesetting" pitchFamily="66" charset="-78"/>
                <a:cs typeface="Arabic Typesetting" pitchFamily="66" charset="-78"/>
              </a:rPr>
              <a:t>Ray Charles</a:t>
            </a:r>
          </a:p>
          <a:p>
            <a:pPr lvl="1"/>
            <a:r>
              <a:rPr lang="en-US" sz="2800" b="1" dirty="0" smtClean="0">
                <a:latin typeface="Arabic Typesetting" pitchFamily="66" charset="-78"/>
                <a:cs typeface="Arabic Typesetting" pitchFamily="66" charset="-78"/>
                <a:hlinkClick r:id="rId4"/>
              </a:rPr>
              <a:t>http://www.youtube.com/watch?v=AvCbVLZW4EY</a:t>
            </a:r>
            <a:r>
              <a:rPr lang="en-US" sz="2800" b="1" dirty="0" smtClean="0">
                <a:latin typeface="Arabic Typesetting" pitchFamily="66" charset="-78"/>
                <a:cs typeface="Arabic Typesetting" pitchFamily="66" charset="-78"/>
              </a:rPr>
              <a:t> – Southern Tones</a:t>
            </a:r>
            <a:endParaRPr lang="en-US" sz="2800" b="1" dirty="0">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12157" y="152400"/>
            <a:ext cx="69342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err="1" smtClean="0">
                <a:effectLst>
                  <a:outerShdw blurRad="38100" dist="38100" dir="2700000" algn="tl">
                    <a:srgbClr val="000000">
                      <a:alpha val="43137"/>
                    </a:srgbClr>
                  </a:outerShdw>
                </a:effectLst>
                <a:latin typeface="Arabic Typesetting" pitchFamily="66" charset="-78"/>
                <a:cs typeface="Arabic Typesetting" pitchFamily="66" charset="-78"/>
              </a:rPr>
              <a:t>Josquin</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 des </a:t>
            </a:r>
            <a:r>
              <a:rPr lang="en-US" sz="6000" dirty="0" err="1" smtClean="0">
                <a:effectLst>
                  <a:outerShdw blurRad="38100" dist="38100" dir="2700000" algn="tl">
                    <a:srgbClr val="000000">
                      <a:alpha val="43137"/>
                    </a:srgbClr>
                  </a:outerShdw>
                </a:effectLst>
                <a:latin typeface="Arabic Typesetting" pitchFamily="66" charset="-78"/>
                <a:cs typeface="Arabic Typesetting" pitchFamily="66" charset="-78"/>
              </a:rPr>
              <a:t>Prez</a:t>
            </a:r>
            <a:endParaRPr lang="en-US" sz="60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
        <p:nvSpPr>
          <p:cNvPr id="3" name="TextBox 2"/>
          <p:cNvSpPr txBox="1"/>
          <p:nvPr/>
        </p:nvSpPr>
        <p:spPr>
          <a:xfrm>
            <a:off x="457200" y="990600"/>
            <a:ext cx="5791200" cy="1754326"/>
          </a:xfrm>
          <a:prstGeom prst="rect">
            <a:avLst/>
          </a:prstGeom>
          <a:noFill/>
        </p:spPr>
        <p:txBody>
          <a:bodyPr wrap="square" rtlCol="0">
            <a:spAutoFit/>
          </a:bodyPr>
          <a:lstStyle/>
          <a:p>
            <a:pPr marL="277813" indent="-277813">
              <a:buFont typeface="Arial" pitchFamily="34" charset="0"/>
              <a:buChar char="•"/>
            </a:pPr>
            <a:r>
              <a:rPr lang="en-US" sz="3600" b="1" u="sng" dirty="0" smtClean="0">
                <a:latin typeface="Arabic Typesetting" pitchFamily="66" charset="-78"/>
                <a:cs typeface="Arabic Typesetting" pitchFamily="66" charset="-78"/>
              </a:rPr>
              <a:t>Dates of Life: 1450-1521</a:t>
            </a:r>
          </a:p>
          <a:p>
            <a:pPr marL="277813" indent="-277813">
              <a:buFont typeface="Arial" pitchFamily="34" charset="0"/>
              <a:buChar char="•"/>
            </a:pPr>
            <a:r>
              <a:rPr lang="en-US" sz="3600" b="1" u="sng" dirty="0" smtClean="0">
                <a:latin typeface="Arabic Typesetting" pitchFamily="66" charset="-78"/>
                <a:cs typeface="Arabic Typesetting" pitchFamily="66" charset="-78"/>
              </a:rPr>
              <a:t>Location of Birth: Belgium or France</a:t>
            </a:r>
          </a:p>
          <a:p>
            <a:pPr marL="277813" indent="-277813">
              <a:buFont typeface="Arial" pitchFamily="34" charset="0"/>
              <a:buChar char="•"/>
            </a:pPr>
            <a:r>
              <a:rPr lang="en-US" sz="3600" b="1" u="sng" dirty="0" smtClean="0">
                <a:latin typeface="Arabic Typesetting" pitchFamily="66" charset="-78"/>
                <a:cs typeface="Arabic Typesetting" pitchFamily="66" charset="-78"/>
              </a:rPr>
              <a:t>Patrons: Julius II</a:t>
            </a:r>
          </a:p>
        </p:txBody>
      </p:sp>
      <p:sp>
        <p:nvSpPr>
          <p:cNvPr id="8" name="TextBox 7"/>
          <p:cNvSpPr txBox="1"/>
          <p:nvPr/>
        </p:nvSpPr>
        <p:spPr>
          <a:xfrm>
            <a:off x="457200" y="2569726"/>
            <a:ext cx="8382000" cy="3970318"/>
          </a:xfrm>
          <a:prstGeom prst="rect">
            <a:avLst/>
          </a:prstGeom>
          <a:noFill/>
        </p:spPr>
        <p:txBody>
          <a:bodyPr wrap="square" rtlCol="0">
            <a:spAutoFit/>
          </a:bodyPr>
          <a:lstStyle/>
          <a:p>
            <a:pPr marL="277813" indent="-277813">
              <a:buFont typeface="Arial" pitchFamily="34" charset="0"/>
              <a:buChar char="•"/>
            </a:pPr>
            <a:r>
              <a:rPr lang="en-US" sz="3600" b="1" u="sng" dirty="0" smtClean="0">
                <a:latin typeface="Arabic Typesetting" pitchFamily="66" charset="-78"/>
                <a:cs typeface="Arabic Typesetting" pitchFamily="66" charset="-78"/>
              </a:rPr>
              <a:t>Interesting Fact</a:t>
            </a:r>
            <a:r>
              <a:rPr lang="en-US" sz="3600" b="1" dirty="0" smtClean="0">
                <a:latin typeface="Arabic Typesetting" pitchFamily="66" charset="-78"/>
                <a:cs typeface="Arabic Typesetting" pitchFamily="66" charset="-78"/>
              </a:rPr>
              <a:t>:</a:t>
            </a:r>
          </a:p>
          <a:p>
            <a:pPr marL="735013" lvl="1" indent="-277813">
              <a:buFont typeface="Arial" pitchFamily="34" charset="0"/>
              <a:buChar char="•"/>
            </a:pPr>
            <a:r>
              <a:rPr lang="en-US" sz="3600" b="1" dirty="0" smtClean="0">
                <a:latin typeface="Arabic Typesetting" pitchFamily="66" charset="-78"/>
                <a:cs typeface="Arabic Typesetting" pitchFamily="66" charset="-78"/>
              </a:rPr>
              <a:t>He was directing the Sistine Choir while Michelangelo was painting the ceiling and Raphael was creating the School of Athens</a:t>
            </a:r>
          </a:p>
          <a:p>
            <a:pPr marL="277813" indent="-277813">
              <a:buFont typeface="Arial" pitchFamily="34" charset="0"/>
              <a:buChar char="•"/>
            </a:pPr>
            <a:r>
              <a:rPr lang="en-US" sz="3600" b="1" u="sng" dirty="0" smtClean="0">
                <a:latin typeface="Arabic Typesetting" pitchFamily="66" charset="-78"/>
                <a:cs typeface="Arabic Typesetting" pitchFamily="66" charset="-78"/>
              </a:rPr>
              <a:t>Influences</a:t>
            </a:r>
            <a:r>
              <a:rPr lang="en-US" sz="3600" b="1" dirty="0" smtClean="0">
                <a:latin typeface="Arabic Typesetting" pitchFamily="66" charset="-78"/>
                <a:cs typeface="Arabic Typesetting" pitchFamily="66" charset="-78"/>
              </a:rPr>
              <a:t>: Master of multiple genres, specifically the motet</a:t>
            </a:r>
          </a:p>
          <a:p>
            <a:pPr marL="277813" indent="-277813">
              <a:buFont typeface="Arial" pitchFamily="34" charset="0"/>
              <a:buChar char="•"/>
            </a:pPr>
            <a:r>
              <a:rPr lang="en-US" sz="3600" b="1" u="sng" dirty="0" smtClean="0">
                <a:latin typeface="Arabic Typesetting" pitchFamily="66" charset="-78"/>
                <a:cs typeface="Arabic Typesetting" pitchFamily="66" charset="-78"/>
              </a:rPr>
              <a:t>Important Fact</a:t>
            </a:r>
            <a:r>
              <a:rPr lang="en-US" sz="3600" b="1" dirty="0" smtClean="0">
                <a:latin typeface="Arabic Typesetting" pitchFamily="66" charset="-78"/>
                <a:cs typeface="Arabic Typesetting" pitchFamily="66" charset="-78"/>
              </a:rPr>
              <a:t>: One of the greatest composers of </a:t>
            </a:r>
            <a:r>
              <a:rPr lang="en-US" sz="3600" b="1" u="sng" dirty="0" smtClean="0">
                <a:latin typeface="Arabic Typesetting" pitchFamily="66" charset="-78"/>
                <a:cs typeface="Arabic Typesetting" pitchFamily="66" charset="-78"/>
              </a:rPr>
              <a:t>complex polyphonic music </a:t>
            </a:r>
            <a:r>
              <a:rPr lang="en-US" sz="3600" b="1" dirty="0" smtClean="0">
                <a:latin typeface="Arabic Typesetting" pitchFamily="66" charset="-78"/>
                <a:cs typeface="Arabic Typesetting" pitchFamily="66" charset="-78"/>
              </a:rPr>
              <a:t>– called the </a:t>
            </a:r>
            <a:r>
              <a:rPr lang="en-US" sz="3600" b="1" u="sng" dirty="0" smtClean="0">
                <a:latin typeface="Arabic Typesetting" pitchFamily="66" charset="-78"/>
                <a:cs typeface="Arabic Typesetting" pitchFamily="66" charset="-78"/>
              </a:rPr>
              <a:t>High Renaissance style</a:t>
            </a:r>
            <a:r>
              <a:rPr lang="en-US" sz="3600" b="1" dirty="0" smtClean="0">
                <a:latin typeface="Arabic Typesetting" pitchFamily="66" charset="-78"/>
                <a:cs typeface="Arabic Typesetting" pitchFamily="66" charset="-78"/>
              </a:rPr>
              <a:t>.</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314" y="381000"/>
            <a:ext cx="19050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505200" y="6398746"/>
            <a:ext cx="6324600" cy="830997"/>
          </a:xfrm>
          <a:prstGeom prst="rect">
            <a:avLst/>
          </a:prstGeom>
        </p:spPr>
        <p:txBody>
          <a:bodyPr wrap="square">
            <a:spAutoFit/>
          </a:bodyPr>
          <a:lstStyle/>
          <a:p>
            <a:pPr algn="ctr"/>
            <a:r>
              <a:rPr lang="en-US" sz="2400" b="1" dirty="0">
                <a:latin typeface="Arabic Typesetting" panose="03020402040406030203" pitchFamily="66" charset="-78"/>
                <a:cs typeface="Arabic Typesetting" panose="03020402040406030203" pitchFamily="66" charset="-78"/>
                <a:hlinkClick r:id="rId4"/>
              </a:rPr>
              <a:t>https://</a:t>
            </a:r>
            <a:r>
              <a:rPr lang="en-US" sz="2400" b="1" dirty="0" smtClean="0">
                <a:latin typeface="Arabic Typesetting" panose="03020402040406030203" pitchFamily="66" charset="-78"/>
                <a:cs typeface="Arabic Typesetting" panose="03020402040406030203" pitchFamily="66" charset="-78"/>
                <a:hlinkClick r:id="rId4"/>
              </a:rPr>
              <a:t>www.youtube.com/watch?v=3GBwbt6hK6c</a:t>
            </a:r>
            <a:endParaRPr lang="en-US" sz="2400" b="1" dirty="0" smtClean="0">
              <a:latin typeface="Arabic Typesetting" panose="03020402040406030203" pitchFamily="66" charset="-78"/>
              <a:cs typeface="Arabic Typesetting" panose="03020402040406030203" pitchFamily="66" charset="-78"/>
            </a:endParaRPr>
          </a:p>
          <a:p>
            <a:pPr algn="ctr"/>
            <a:endParaRPr lang="en-US" sz="2400" b="1" dirty="0">
              <a:latin typeface="Arabic Typesetting" panose="03020402040406030203" pitchFamily="66" charset="-78"/>
              <a:cs typeface="Arabic Typesetting" panose="03020402040406030203" pitchFamily="66" charset="-78"/>
            </a:endParaRPr>
          </a:p>
        </p:txBody>
      </p:sp>
    </p:spTree>
    <p:extLst>
      <p:ext uri="{BB962C8B-B14F-4D97-AF65-F5344CB8AC3E}">
        <p14:creationId xmlns:p14="http://schemas.microsoft.com/office/powerpoint/2010/main" val="3823424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96314" y="381000"/>
            <a:ext cx="19050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1" name="Rectangle 3"/>
          <p:cNvSpPr>
            <a:spLocks noGrp="1" noChangeArrowheads="1"/>
          </p:cNvSpPr>
          <p:nvPr>
            <p:ph type="body" idx="1"/>
          </p:nvPr>
        </p:nvSpPr>
        <p:spPr>
          <a:xfrm>
            <a:off x="457200" y="1905000"/>
            <a:ext cx="8915400" cy="3687763"/>
          </a:xfrm>
        </p:spPr>
        <p:txBody>
          <a:bodyPr>
            <a:noAutofit/>
          </a:bodyPr>
          <a:lstStyle/>
          <a:p>
            <a:r>
              <a:rPr lang="en-US" altLang="zh-CN" sz="3600" b="1" dirty="0" smtClean="0">
                <a:latin typeface="Arabic Typesetting" pitchFamily="66" charset="-78"/>
                <a:ea typeface="宋体" pitchFamily="2" charset="-122"/>
                <a:cs typeface="Arabic Typesetting" pitchFamily="66" charset="-78"/>
              </a:rPr>
              <a:t>Blended </a:t>
            </a:r>
            <a:r>
              <a:rPr lang="en-US" altLang="zh-CN" sz="3600" b="1" u="sng" dirty="0" smtClean="0">
                <a:latin typeface="Arabic Typesetting" pitchFamily="66" charset="-78"/>
                <a:ea typeface="宋体" pitchFamily="2" charset="-122"/>
                <a:cs typeface="Arabic Typesetting" pitchFamily="66" charset="-78"/>
              </a:rPr>
              <a:t>polyphony and 3 tone chord harmonies</a:t>
            </a:r>
          </a:p>
          <a:p>
            <a:r>
              <a:rPr lang="en-US" altLang="zh-CN" sz="3600" b="1" dirty="0" smtClean="0">
                <a:latin typeface="Arabic Typesetting" pitchFamily="66" charset="-78"/>
                <a:ea typeface="宋体" pitchFamily="2" charset="-122"/>
                <a:cs typeface="Arabic Typesetting" pitchFamily="66" charset="-78"/>
              </a:rPr>
              <a:t>Matched words with music </a:t>
            </a:r>
            <a:r>
              <a:rPr lang="en-US" altLang="zh-CN" sz="3600" b="1" i="1" u="sng" dirty="0" smtClean="0">
                <a:latin typeface="Arabic Typesetting" pitchFamily="66" charset="-78"/>
                <a:ea typeface="宋体" pitchFamily="2" charset="-122"/>
                <a:cs typeface="Arabic Typesetting" pitchFamily="66" charset="-78"/>
              </a:rPr>
              <a:t>(</a:t>
            </a:r>
            <a:r>
              <a:rPr lang="en-US" altLang="zh-CN" sz="3600" b="1" i="1" u="sng" dirty="0" err="1" smtClean="0">
                <a:latin typeface="Arabic Typesetting" pitchFamily="66" charset="-78"/>
                <a:ea typeface="宋体" pitchFamily="2" charset="-122"/>
                <a:cs typeface="Arabic Typesetting" pitchFamily="66" charset="-78"/>
              </a:rPr>
              <a:t>wordmatching</a:t>
            </a:r>
            <a:r>
              <a:rPr lang="en-US" altLang="zh-CN" sz="3600" b="1" i="1" u="sng" dirty="0" smtClean="0">
                <a:latin typeface="Arabic Typesetting" pitchFamily="66" charset="-78"/>
                <a:ea typeface="宋体" pitchFamily="2" charset="-122"/>
                <a:cs typeface="Arabic Typesetting" pitchFamily="66" charset="-78"/>
              </a:rPr>
              <a:t>)</a:t>
            </a:r>
            <a:r>
              <a:rPr lang="en-US" altLang="zh-CN" sz="3600" b="1" u="sng" dirty="0" smtClean="0">
                <a:latin typeface="Arabic Typesetting" pitchFamily="66" charset="-78"/>
                <a:ea typeface="宋体" pitchFamily="2" charset="-122"/>
                <a:cs typeface="Arabic Typesetting" pitchFamily="66" charset="-78"/>
              </a:rPr>
              <a:t> </a:t>
            </a:r>
          </a:p>
          <a:p>
            <a:r>
              <a:rPr lang="en-US" altLang="zh-CN" sz="3600" b="1" dirty="0" smtClean="0">
                <a:latin typeface="Arabic Typesetting" pitchFamily="66" charset="-78"/>
                <a:ea typeface="宋体" pitchFamily="2" charset="-122"/>
                <a:cs typeface="Arabic Typesetting" pitchFamily="66" charset="-78"/>
              </a:rPr>
              <a:t>All voice parts composed at one time</a:t>
            </a:r>
          </a:p>
          <a:p>
            <a:pPr marL="457200" lvl="1" indent="0">
              <a:buNone/>
            </a:pPr>
            <a:r>
              <a:rPr lang="en-US" altLang="zh-CN" sz="3600" b="1" dirty="0" smtClean="0">
                <a:latin typeface="Arabic Typesetting" pitchFamily="66" charset="-78"/>
                <a:ea typeface="宋体" pitchFamily="2" charset="-122"/>
                <a:cs typeface="Arabic Typesetting" pitchFamily="66" charset="-78"/>
              </a:rPr>
              <a:t>	</a:t>
            </a:r>
            <a:r>
              <a:rPr lang="en-US" altLang="zh-CN" sz="3600" b="1" dirty="0" smtClean="0">
                <a:latin typeface="Arabic Typesetting" pitchFamily="66" charset="-78"/>
                <a:ea typeface="宋体" pitchFamily="2" charset="-122"/>
                <a:cs typeface="Arabic Typesetting" pitchFamily="66" charset="-78"/>
                <a:sym typeface="Wingdings" panose="05000000000000000000" pitchFamily="2" charset="2"/>
              </a:rPr>
              <a:t> </a:t>
            </a:r>
            <a:r>
              <a:rPr lang="en-US" altLang="zh-CN" sz="3600" b="1" dirty="0" smtClean="0">
                <a:latin typeface="Arabic Typesetting" pitchFamily="66" charset="-78"/>
                <a:ea typeface="宋体" pitchFamily="2" charset="-122"/>
                <a:cs typeface="Arabic Typesetting" pitchFamily="66" charset="-78"/>
              </a:rPr>
              <a:t>united parts </a:t>
            </a:r>
            <a:r>
              <a:rPr lang="en-US" altLang="zh-CN" sz="3600" b="1" u="sng" dirty="0" smtClean="0">
                <a:latin typeface="Arabic Typesetting" pitchFamily="66" charset="-78"/>
                <a:ea typeface="宋体" pitchFamily="2" charset="-122"/>
                <a:cs typeface="Arabic Typesetting" pitchFamily="66" charset="-78"/>
              </a:rPr>
              <a:t>rhythmically</a:t>
            </a:r>
            <a:r>
              <a:rPr lang="en-US" altLang="zh-CN" sz="3600" b="1" dirty="0" smtClean="0">
                <a:latin typeface="Arabic Typesetting" pitchFamily="66" charset="-78"/>
                <a:ea typeface="宋体" pitchFamily="2" charset="-122"/>
                <a:cs typeface="Arabic Typesetting" pitchFamily="66" charset="-78"/>
              </a:rPr>
              <a:t> and </a:t>
            </a:r>
            <a:r>
              <a:rPr lang="en-US" altLang="zh-CN" sz="3600" b="1" u="sng" dirty="0" smtClean="0">
                <a:latin typeface="Arabic Typesetting" pitchFamily="66" charset="-78"/>
                <a:ea typeface="宋体" pitchFamily="2" charset="-122"/>
                <a:cs typeface="Arabic Typesetting" pitchFamily="66" charset="-78"/>
              </a:rPr>
              <a:t>harmonically</a:t>
            </a:r>
          </a:p>
          <a:p>
            <a:r>
              <a:rPr lang="en-US" altLang="zh-CN" sz="3600" b="1" dirty="0" smtClean="0">
                <a:latin typeface="Arabic Typesetting" pitchFamily="66" charset="-78"/>
                <a:ea typeface="宋体" pitchFamily="2" charset="-122"/>
                <a:cs typeface="Arabic Typesetting" pitchFamily="66" charset="-78"/>
              </a:rPr>
              <a:t>Preferred </a:t>
            </a:r>
            <a:r>
              <a:rPr lang="en-US" altLang="zh-CN" sz="3600" b="1" u="sng" dirty="0" smtClean="0">
                <a:latin typeface="Arabic Typesetting" pitchFamily="66" charset="-78"/>
                <a:ea typeface="宋体" pitchFamily="2" charset="-122"/>
                <a:cs typeface="Arabic Typesetting" pitchFamily="66" charset="-78"/>
              </a:rPr>
              <a:t>motet </a:t>
            </a:r>
            <a:r>
              <a:rPr lang="en-US" altLang="zh-CN" sz="3600" b="1" dirty="0" smtClean="0">
                <a:latin typeface="Arabic Typesetting" pitchFamily="66" charset="-78"/>
                <a:ea typeface="宋体" pitchFamily="2" charset="-122"/>
                <a:cs typeface="Arabic Typesetting" pitchFamily="66" charset="-78"/>
              </a:rPr>
              <a:t>to the strict tradition of the </a:t>
            </a:r>
            <a:r>
              <a:rPr lang="en-US" altLang="zh-CN" sz="3600" b="1" u="sng" dirty="0" smtClean="0">
                <a:latin typeface="Arabic Typesetting" pitchFamily="66" charset="-78"/>
                <a:ea typeface="宋体" pitchFamily="2" charset="-122"/>
                <a:cs typeface="Arabic Typesetting" pitchFamily="66" charset="-78"/>
              </a:rPr>
              <a:t>Mass</a:t>
            </a:r>
          </a:p>
          <a:p>
            <a:r>
              <a:rPr lang="en-US" altLang="zh-CN" sz="3600" b="1" i="1" dirty="0" smtClean="0">
                <a:latin typeface="Arabic Typesetting" pitchFamily="66" charset="-78"/>
                <a:ea typeface="宋体" pitchFamily="2" charset="-122"/>
                <a:cs typeface="Arabic Typesetting" pitchFamily="66" charset="-78"/>
              </a:rPr>
              <a:t>required </a:t>
            </a:r>
            <a:r>
              <a:rPr lang="en-US" altLang="zh-CN" sz="3600" b="1" u="sng" dirty="0" smtClean="0">
                <a:latin typeface="Arabic Typesetting" pitchFamily="66" charset="-78"/>
                <a:ea typeface="宋体" pitchFamily="2" charset="-122"/>
                <a:cs typeface="Arabic Typesetting" pitchFamily="66" charset="-78"/>
              </a:rPr>
              <a:t>attentive/educated </a:t>
            </a:r>
            <a:r>
              <a:rPr lang="en-US" altLang="zh-CN" sz="3600" b="1" dirty="0" smtClean="0">
                <a:latin typeface="Arabic Typesetting" pitchFamily="66" charset="-78"/>
                <a:ea typeface="宋体" pitchFamily="2" charset="-122"/>
                <a:cs typeface="Arabic Typesetting" pitchFamily="66" charset="-78"/>
              </a:rPr>
              <a:t>audience to be appreciated</a:t>
            </a:r>
            <a:endParaRPr lang="en-US" altLang="zh-CN" sz="1000" b="1" dirty="0" smtClean="0">
              <a:latin typeface="Arabic Typesetting" pitchFamily="66" charset="-78"/>
              <a:ea typeface="宋体" pitchFamily="2" charset="-122"/>
              <a:cs typeface="Arabic Typesetting" pitchFamily="66" charset="-78"/>
            </a:endParaRPr>
          </a:p>
        </p:txBody>
      </p:sp>
      <p:sp>
        <p:nvSpPr>
          <p:cNvPr id="8" name="Title 1"/>
          <p:cNvSpPr txBox="1">
            <a:spLocks/>
          </p:cNvSpPr>
          <p:nvPr/>
        </p:nvSpPr>
        <p:spPr>
          <a:xfrm>
            <a:off x="883557" y="988030"/>
            <a:ext cx="73914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600" i="1" dirty="0" smtClean="0">
                <a:latin typeface="Arabic Typesetting" pitchFamily="66" charset="-78"/>
                <a:cs typeface="Arabic Typesetting" pitchFamily="66" charset="-78"/>
              </a:rPr>
              <a:t>Structure of Music</a:t>
            </a:r>
            <a:endParaRPr lang="en-US" sz="3600" i="1" dirty="0">
              <a:latin typeface="Arabic Typesetting" pitchFamily="66" charset="-78"/>
              <a:cs typeface="Arabic Typesetting" pitchFamily="66" charset="-78"/>
            </a:endParaRPr>
          </a:p>
        </p:txBody>
      </p:sp>
      <p:sp>
        <p:nvSpPr>
          <p:cNvPr id="9" name="Title 1"/>
          <p:cNvSpPr txBox="1">
            <a:spLocks/>
          </p:cNvSpPr>
          <p:nvPr/>
        </p:nvSpPr>
        <p:spPr>
          <a:xfrm>
            <a:off x="1112157" y="152400"/>
            <a:ext cx="6934200" cy="8382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err="1" smtClean="0">
                <a:effectLst>
                  <a:outerShdw blurRad="38100" dist="38100" dir="2700000" algn="tl">
                    <a:srgbClr val="000000">
                      <a:alpha val="43137"/>
                    </a:srgbClr>
                  </a:outerShdw>
                </a:effectLst>
                <a:latin typeface="Arabic Typesetting" pitchFamily="66" charset="-78"/>
                <a:cs typeface="Arabic Typesetting" pitchFamily="66" charset="-78"/>
              </a:rPr>
              <a:t>Josquin</a:t>
            </a:r>
            <a:r>
              <a:rPr lang="en-US" sz="6000" dirty="0" smtClean="0">
                <a:effectLst>
                  <a:outerShdw blurRad="38100" dist="38100" dir="2700000" algn="tl">
                    <a:srgbClr val="000000">
                      <a:alpha val="43137"/>
                    </a:srgbClr>
                  </a:outerShdw>
                </a:effectLst>
                <a:latin typeface="Arabic Typesetting" pitchFamily="66" charset="-78"/>
                <a:cs typeface="Arabic Typesetting" pitchFamily="66" charset="-78"/>
              </a:rPr>
              <a:t> des </a:t>
            </a:r>
            <a:r>
              <a:rPr lang="en-US" sz="6000" dirty="0" err="1" smtClean="0">
                <a:effectLst>
                  <a:outerShdw blurRad="38100" dist="38100" dir="2700000" algn="tl">
                    <a:srgbClr val="000000">
                      <a:alpha val="43137"/>
                    </a:srgbClr>
                  </a:outerShdw>
                </a:effectLst>
                <a:latin typeface="Arabic Typesetting" pitchFamily="66" charset="-78"/>
                <a:cs typeface="Arabic Typesetting" pitchFamily="66" charset="-78"/>
              </a:rPr>
              <a:t>Prez</a:t>
            </a:r>
            <a:endParaRPr lang="en-US" sz="6000"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TotalTime>
  <Words>1315</Words>
  <Application>Microsoft Office PowerPoint</Application>
  <PresentationFormat>On-screen Show (4:3)</PresentationFormat>
  <Paragraphs>244</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宋体</vt:lpstr>
      <vt:lpstr>Arabic Typesetting</vt:lpstr>
      <vt:lpstr>Arial</vt:lpstr>
      <vt:lpstr>Bell MT</vt:lpstr>
      <vt:lpstr>Calibri</vt:lpstr>
      <vt:lpstr>Castellar</vt:lpstr>
      <vt:lpstr>Wingdings</vt:lpstr>
      <vt:lpstr>Office Theme</vt:lpstr>
      <vt:lpstr>Renaissance Music</vt:lpstr>
      <vt:lpstr>By the end of class you should to know:</vt:lpstr>
      <vt:lpstr>PowerPoint Presentation</vt:lpstr>
      <vt:lpstr>PowerPoint Presentation</vt:lpstr>
      <vt:lpstr>PowerPoint Presentation</vt:lpstr>
      <vt:lpstr>Polyphony - Application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Music Listening Guide – Page 9</vt:lpstr>
      <vt:lpstr>PowerPoint Presentation</vt:lpstr>
      <vt:lpstr>PowerPoint Presentation</vt:lpstr>
      <vt:lpstr>Medieval and Renaissance Instruments  killer/filler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Renaissance Music</dc:title>
  <dc:creator>Clay, Michelle</dc:creator>
  <cp:lastModifiedBy>McDonald, Benjamin</cp:lastModifiedBy>
  <cp:revision>246</cp:revision>
  <dcterms:created xsi:type="dcterms:W3CDTF">2012-01-03T20:50:26Z</dcterms:created>
  <dcterms:modified xsi:type="dcterms:W3CDTF">2016-11-30T15:51:14Z</dcterms:modified>
</cp:coreProperties>
</file>