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333" r:id="rId2"/>
    <p:sldId id="272" r:id="rId3"/>
    <p:sldId id="274" r:id="rId4"/>
    <p:sldId id="270" r:id="rId5"/>
    <p:sldId id="271" r:id="rId6"/>
    <p:sldId id="273" r:id="rId7"/>
    <p:sldId id="306" r:id="rId8"/>
    <p:sldId id="287" r:id="rId9"/>
    <p:sldId id="314" r:id="rId10"/>
    <p:sldId id="310" r:id="rId11"/>
    <p:sldId id="313" r:id="rId12"/>
    <p:sldId id="311" r:id="rId13"/>
    <p:sldId id="292" r:id="rId14"/>
    <p:sldId id="293" r:id="rId15"/>
    <p:sldId id="294" r:id="rId16"/>
    <p:sldId id="315" r:id="rId17"/>
    <p:sldId id="319" r:id="rId18"/>
    <p:sldId id="334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296" r:id="rId30"/>
    <p:sldId id="331" r:id="rId31"/>
    <p:sldId id="33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1813-1495-4F60-B706-A33780D3EB8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5F88-BC3B-4A67-8EA1-B4A9DAC63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F3F56-F1DC-4F1A-9C7F-54BE06BFB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1725-EC67-4BE8-AFF3-56CB16333C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F3F56-F1DC-4F1A-9C7F-54BE06BFB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0BA26-B5CF-403E-B8EE-9DBE1B5533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0876B-C619-48F2-9EEE-4A4ABFFECF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0876B-C619-48F2-9EEE-4A4ABFFECF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BAA131-96C8-4B16-A207-C1D2EC0B52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Portr%C3%A4t_des_Komponisten_Pjotr_I._Tschaikowski_(1840-1893)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-gApOfm4qd0" TargetMode="External"/><Relationship Id="rId4" Type="http://schemas.openxmlformats.org/officeDocument/2006/relationships/hyperlink" Target="http://www.youtube.com/watch?v=giMQ05Q97m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ballerina+feet&amp;safe=strict&amp;rlz=1C1DIEZ_en___US712&amp;espv=2&amp;biw=1152&amp;bih=734&amp;source=lnms&amp;tbm=isch&amp;sa=X&amp;ved=0ahUKEwjX0u-81LXSAhXKRiYKHd1MCL4Q_AUIBig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.uk/imgres?imgurl=http://www.ballet.org.uk/images/1b.jpg&amp;imgrefurl=http://www.ballet.org.uk/young_enb_haveagoatballet.htm&amp;h=191&amp;w=191&amp;sz=6&amp;hl=en&amp;start=11&amp;tbnid=4SwwWnRjU1v1TM:&amp;tbnh=103&amp;tbnw=103&amp;prev=/images?q%3Dplie%26svnum%3D10%26hl%3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.uk/imgres?imgurl=http://members.at.infoseek.co.jp/higakiballet/odette5.jpg&amp;imgrefurl=http://members.at.infoseek.co.jp/higakiballet/topeng.html&amp;h=464&amp;w=324&amp;sz=34&amp;hl=en&amp;start=203&amp;tbnid=6BdWl4B1F-AqFM:&amp;tbnh=128&amp;tbnw=89&amp;prev=/images?q%3Dballet%2Bcompany%26start%3D200%26ndsp%3D20%26svnum%3D10%26hl%3Den%26sa%3D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rtsalive.ca/upload/dan/marie-anne-de-cupis-de-camargo_full.gi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usiccollection.ca/dance/shoes-point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4c60wxmL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-kSEi9QL0Qc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eopleplayuk.org.uk/collections/enlarge.php?object_id=1537&amp;img=sch200302101132-001&amp;back=/guided_tours/dance_tour/ballet/establishment_1945.php?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.uk/imgres?imgurl=http://www.nmballet.org/nutcracker/snow.jpg&amp;imgrefurl=http://www.nmballet.org/nutcracker/&amp;h=317&amp;w=300&amp;sz=25&amp;hl=en&amp;start=68&amp;tbnid=jVil88NuGEXwgM:&amp;tbnh=118&amp;tbnw=112&amp;prev=/images?q%3Dnutcracker%26start%3D60%26ndsp%3D20%26svnum%3D10%26hl%3Den%26sa%3D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xiv3CBMS4M" TargetMode="External"/><Relationship Id="rId2" Type="http://schemas.openxmlformats.org/officeDocument/2006/relationships/hyperlink" Target="http://www.youtube.com/watch?v=xeRwBiu4wfQ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0QzJKCUe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87676" y="1570822"/>
            <a:ext cx="10178322" cy="3396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500" u="sng" smtClean="0"/>
              <a:t>Romanticism</a:t>
            </a:r>
            <a:br>
              <a:rPr lang="fr-FR" sz="11500" u="sng" smtClean="0"/>
            </a:br>
            <a:r>
              <a:rPr lang="fr-FR" sz="11500" smtClean="0"/>
              <a:t>Music</a:t>
            </a:r>
            <a:endParaRPr lang="fr-FR" sz="11500" dirty="0"/>
          </a:p>
        </p:txBody>
      </p:sp>
    </p:spTree>
    <p:extLst>
      <p:ext uri="{BB962C8B-B14F-4D97-AF65-F5344CB8AC3E}">
        <p14:creationId xmlns:p14="http://schemas.microsoft.com/office/powerpoint/2010/main" val="2083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88572" y="185057"/>
            <a:ext cx="10341428" cy="601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Gesamtkunstwerk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gə</a:t>
            </a:r>
            <a:r>
              <a:rPr lang="en-US" sz="3200" b="1" dirty="0" smtClean="0">
                <a:solidFill>
                  <a:schemeClr val="tx1"/>
                </a:solidFill>
              </a:rPr>
              <a:t>.ˈ</a:t>
            </a:r>
            <a:r>
              <a:rPr lang="en-US" sz="3200" b="1" dirty="0" err="1" smtClean="0">
                <a:solidFill>
                  <a:schemeClr val="tx1"/>
                </a:solidFill>
              </a:rPr>
              <a:t>zamtˌku̇nstˌveɐ̯k</a:t>
            </a:r>
            <a:r>
              <a:rPr lang="en-US" sz="3200" b="1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translated as total work of art, ideal work of art, universal artwork, synthesis of the arts, comprehensive artwork, all-embracing art form or total artwork) is a work of art that makes use of all or many art forms or strives to do so</a:t>
            </a:r>
          </a:p>
          <a:p>
            <a:endParaRPr lang="en-US" sz="11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Leitmotif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>
                <a:solidFill>
                  <a:schemeClr val="tx1"/>
                </a:solidFill>
              </a:rPr>
              <a:t>ˈ</a:t>
            </a:r>
            <a:r>
              <a:rPr lang="en-US" sz="3200" b="1" dirty="0" err="1">
                <a:solidFill>
                  <a:schemeClr val="tx1"/>
                </a:solidFill>
              </a:rPr>
              <a:t>lītmōˌtēf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 recurrent theme throughout a musical or literary composition, associated with a particular person, idea, or situation.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176388" y="1495424"/>
            <a:ext cx="9873343" cy="3733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Century Schoolbook"/>
              </a:rPr>
              <a:t>1840 – 1893</a:t>
            </a:r>
          </a:p>
          <a:p>
            <a:pPr>
              <a:buClr>
                <a:srgbClr val="002060"/>
              </a:buClr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Century Schoolbook"/>
              </a:rPr>
              <a:t> Born in </a:t>
            </a:r>
            <a:r>
              <a:rPr lang="en-US" sz="2800" b="1" dirty="0" err="1" smtClean="0">
                <a:solidFill>
                  <a:schemeClr val="tx1"/>
                </a:solidFill>
                <a:latin typeface="Century Schoolbook"/>
              </a:rPr>
              <a:t>Votkinsk</a:t>
            </a:r>
            <a:r>
              <a:rPr lang="en-US" sz="2800" b="1" dirty="0" smtClean="0">
                <a:solidFill>
                  <a:schemeClr val="tx1"/>
                </a:solidFill>
                <a:latin typeface="Century Schoolbook"/>
              </a:rPr>
              <a:t>, </a:t>
            </a:r>
            <a:r>
              <a:rPr lang="en-US" sz="2800" b="1" u="sng" dirty="0" smtClean="0">
                <a:solidFill>
                  <a:schemeClr val="tx1"/>
                </a:solidFill>
                <a:latin typeface="Century Schoolbook"/>
              </a:rPr>
              <a:t>Russia</a:t>
            </a:r>
          </a:p>
          <a:p>
            <a:pPr>
              <a:buClr>
                <a:srgbClr val="002060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entury Schoolbook"/>
              </a:rPr>
              <a:t> Composed music for </a:t>
            </a:r>
            <a:r>
              <a:rPr lang="en-US" sz="2800" b="1" u="sng" dirty="0" smtClean="0">
                <a:solidFill>
                  <a:schemeClr val="tx1"/>
                </a:solidFill>
                <a:latin typeface="Century Schoolbook"/>
              </a:rPr>
              <a:t>“Classical ballet”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Schoolbook"/>
                <a:sym typeface="Wingdings" pitchFamily="2" charset="2"/>
              </a:rPr>
              <a:t>Classical ballet is a full length ballet performed by a </a:t>
            </a:r>
            <a:r>
              <a:rPr lang="en-US" sz="2400" b="1" i="1" u="sng" dirty="0" smtClean="0">
                <a:solidFill>
                  <a:schemeClr val="tx1"/>
                </a:solidFill>
                <a:latin typeface="Century Schoolbook"/>
                <a:sym typeface="Wingdings" pitchFamily="2" charset="2"/>
              </a:rPr>
              <a:t>corps de ballet </a:t>
            </a:r>
            <a:r>
              <a:rPr lang="en-US" sz="2400" b="1" u="sng" dirty="0" smtClean="0">
                <a:solidFill>
                  <a:schemeClr val="tx1"/>
                </a:solidFill>
                <a:latin typeface="Century Schoolbook"/>
                <a:sym typeface="Wingdings" pitchFamily="2" charset="2"/>
              </a:rPr>
              <a:t>(a large company of dancers)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These works are choreographed and performed almost the exact same way for years/centuries to come. </a:t>
            </a:r>
          </a:p>
          <a:p>
            <a:pPr>
              <a:buClr>
                <a:srgbClr val="002060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entury Schoolbook"/>
              </a:rPr>
              <a:t> Majors ballets include </a:t>
            </a:r>
            <a:r>
              <a:rPr lang="en-US" sz="2800" b="1" i="1" u="sng" dirty="0" smtClean="0">
                <a:solidFill>
                  <a:schemeClr val="tx1"/>
                </a:solidFill>
                <a:latin typeface="Century Schoolbook"/>
              </a:rPr>
              <a:t>Swan Lake, The Sleeping Beauty, and The Nutcracker.</a:t>
            </a:r>
            <a:endParaRPr lang="en-US" sz="2800" b="1" i="1" u="sng" dirty="0" smtClean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2162" y="364669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chemeClr val="tx1"/>
                </a:solidFill>
                <a:latin typeface="Century Schoolbook" pitchFamily="18" charset="0"/>
              </a:rPr>
              <a:t>Pyotr</a:t>
            </a:r>
            <a:r>
              <a:rPr lang="en-US" sz="3600" b="1" u="sng" dirty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Century Schoolbook" pitchFamily="18" charset="0"/>
              </a:rPr>
              <a:t>Ilyich</a:t>
            </a:r>
            <a:r>
              <a:rPr lang="en-US" sz="3600" b="1" u="sng" dirty="0">
                <a:solidFill>
                  <a:schemeClr val="tx1"/>
                </a:solidFill>
                <a:latin typeface="Century Schoolbook" pitchFamily="18" charset="0"/>
              </a:rPr>
              <a:t> Tchaikovsky</a:t>
            </a:r>
          </a:p>
        </p:txBody>
      </p:sp>
      <p:pic>
        <p:nvPicPr>
          <p:cNvPr id="4" name="Picture 2" descr="http://upload.wikimedia.org/wikipedia/commons/thumb/d/d7/Portr%C3%A4t_des_Komponisten_Pjotr_I._Tschaikowski_%281840-1893%29.jpg/250px-Portr%C3%A4t_des_Komponisten_Pjotr_I._Tschaikowski_%281840-1893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7017" y="92765"/>
            <a:ext cx="2228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gallicchio\My Documents\My Pictures\Microsoft Clip Organizer\j04326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7380" y="5640389"/>
            <a:ext cx="1508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4616" y="160932"/>
            <a:ext cx="8187071" cy="4064627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</a:rPr>
              <a:t>Tchaikovsky’s Swan Lake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Dance of the Four Swans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60" y="2193245"/>
            <a:ext cx="5474152" cy="36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3192682"/>
            <a:ext cx="4982818" cy="36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5253" y="165361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http://www.youtube.com/watch?v=giMQ05Q97mU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5253" y="118632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http://www.youtube.com/watch?v=-gApOfm4qd0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1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87676" y="1570822"/>
            <a:ext cx="10178322" cy="3396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500" u="sng" dirty="0" err="1" smtClean="0"/>
              <a:t>Romanticism</a:t>
            </a:r>
            <a:r>
              <a:rPr lang="fr-FR" sz="11500" u="sng" dirty="0" smtClean="0"/>
              <a:t/>
            </a:r>
            <a:br>
              <a:rPr lang="fr-FR" sz="11500" u="sng" dirty="0" smtClean="0"/>
            </a:br>
            <a:r>
              <a:rPr lang="fr-FR" sz="11500" dirty="0" smtClean="0"/>
              <a:t>ballet</a:t>
            </a:r>
            <a:endParaRPr lang="fr-FR" sz="11500" dirty="0"/>
          </a:p>
        </p:txBody>
      </p:sp>
    </p:spTree>
    <p:extLst>
      <p:ext uri="{BB962C8B-B14F-4D97-AF65-F5344CB8AC3E}">
        <p14:creationId xmlns:p14="http://schemas.microsoft.com/office/powerpoint/2010/main" val="20596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Schoolbook" pitchFamily="18" charset="0"/>
              </a:rPr>
              <a:t>Romanticism in Ballet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524000" y="1524001"/>
            <a:ext cx="533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Subject Matter: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 the Supernatural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Earlier Times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Distant Lands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Folk Stories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Invention of gaslight which creates varying moods (lighting!)</a:t>
            </a:r>
          </a:p>
          <a:p>
            <a:pPr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Reflection of the Time: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Rising of the cult of the ballerina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As women gained more rights in society, women were featured and developed a specialized technique</a:t>
            </a:r>
          </a:p>
        </p:txBody>
      </p:sp>
      <p:pic>
        <p:nvPicPr>
          <p:cNvPr id="22532" name="Picture 2" descr="http://www.sanfranciscosentinel.com/wp-content/uploads/2009/03/san-francisco-ballet-in-tomassons-swan-lake-photo-erik-tomas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848" y="4114801"/>
            <a:ext cx="365815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upload.wikimedia.org/wikipedia/commons/thumb/8/85/AP_Cygne.jpg/180px-AP_Cyg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3084722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6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2060"/>
                </a:solidFill>
                <a:latin typeface="Century Schoolbook" pitchFamily="18" charset="0"/>
              </a:rPr>
              <a:t>Cult of the Ballerina</a:t>
            </a:r>
            <a:br>
              <a:rPr lang="en-US" sz="3600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en-US" sz="3600" u="sng" dirty="0">
                <a:solidFill>
                  <a:srgbClr val="002060"/>
                </a:solidFill>
                <a:latin typeface="Century Schoolbook" pitchFamily="18" charset="0"/>
              </a:rPr>
              <a:t>New Innovations to Ballet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2" y="1447800"/>
            <a:ext cx="6324599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Pointe Shoes: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Supportive shoes </a:t>
            </a: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made of wood; allows ballerinas to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 dance on their toes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a strictly female characteristic of ballet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Shortened Skirts: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used to display the ballerina’s technique</a:t>
            </a: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(specifically her feet/ankles)</a:t>
            </a:r>
            <a:endParaRPr lang="en-US" sz="2400" u="sng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 Emphasis on Women:</a:t>
            </a:r>
          </a:p>
          <a:p>
            <a:pPr lvl="1"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Ballerinas were lifted by male partners or by wires to emphasize their lightness and delicacy.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This created an element of fantasy.</a:t>
            </a:r>
          </a:p>
          <a:p>
            <a:r>
              <a:rPr lang="en-US" sz="2400" dirty="0"/>
              <a:t>Answer the following in your notes: </a:t>
            </a:r>
          </a:p>
          <a:p>
            <a:r>
              <a:rPr lang="en-US" sz="2000" dirty="0"/>
              <a:t>How do these innovations surround the status of women during this time?</a:t>
            </a:r>
          </a:p>
          <a:p>
            <a:endParaRPr lang="en-US" sz="2400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</a:p>
          <a:p>
            <a:endParaRPr lang="en-US" dirty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  <p:pic>
        <p:nvPicPr>
          <p:cNvPr id="23556" name="Picture 2" descr="http://kr3081.k12.sd.us/Assets/pointesho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15367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lifeinitaly.com/files/imagecache/medium/Marie-taglioni-in-zeph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895600"/>
            <a:ext cx="274544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7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0"/>
            <a:ext cx="9274629" cy="659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History of Ballet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2342321"/>
            <a:ext cx="822960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Ballet refers to both a dance genre and a particular dance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      -A dance genre is a large category such as ballet, modern, or jazz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      -</a:t>
            </a:r>
            <a:r>
              <a:rPr lang="en-US" altLang="en-US" i="1" dirty="0" smtClean="0"/>
              <a:t>Swan Lake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The Rite of Spring</a:t>
            </a:r>
            <a:r>
              <a:rPr lang="en-US" altLang="en-US" dirty="0" smtClean="0"/>
              <a:t> are both ballets or dances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5661" y="98713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 b="1" dirty="0" smtClean="0"/>
          </a:p>
          <a:p>
            <a:pPr>
              <a:defRPr/>
            </a:pPr>
            <a:r>
              <a:rPr lang="en-US" altLang="en-US" dirty="0" smtClean="0"/>
              <a:t>Ballet performances blend choreographed movement with music and décor, and are performed by dancers trained primarily in classical ballet technique. 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7" descr="b-opera-kyiv-gis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6" y="3726621"/>
            <a:ext cx="3311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5" t="14131" r="1691" b="18559"/>
          <a:stretch/>
        </p:blipFill>
        <p:spPr>
          <a:xfrm>
            <a:off x="-1523" y="0"/>
            <a:ext cx="12193523" cy="6308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391" y="6308035"/>
            <a:ext cx="10880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3"/>
              </a:rPr>
              <a:t>https://www.google.com/search?q=ballerina+feet&amp;safe=strict&amp;rlz=1C1DIEZ_en___</a:t>
            </a:r>
            <a:r>
              <a:rPr lang="en-US" sz="1400" b="1" dirty="0" smtClean="0">
                <a:hlinkClick r:id="rId3"/>
              </a:rPr>
              <a:t>US712&amp;espv=2&amp;biw=1152&amp;bih=734&amp;source=lnms&amp;tbm=isch&amp;sa=X&amp;ved=0ahUKEwjX0u-81LXSAhXKRiYKHd1MCL4Q_AUIBigB</a:t>
            </a:r>
            <a:endParaRPr lang="en-US" sz="1400" b="1" dirty="0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778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Ballet Technique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4444" y="1348298"/>
            <a:ext cx="10178322" cy="359359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Ballet technique includes the following characteristics:</a:t>
            </a:r>
          </a:p>
          <a:p>
            <a:pPr eaLnBrk="1" hangingPunct="1">
              <a:defRPr/>
            </a:pPr>
            <a:r>
              <a:rPr lang="en-US" altLang="en-US" sz="2400" dirty="0"/>
              <a:t>      -5 positions of the feet, using “turnout”</a:t>
            </a:r>
          </a:p>
          <a:p>
            <a:pPr eaLnBrk="1" hangingPunct="1">
              <a:defRPr/>
            </a:pPr>
            <a:r>
              <a:rPr lang="en-US" altLang="en-US" sz="2400" dirty="0"/>
              <a:t>      -use of pointed feet</a:t>
            </a:r>
          </a:p>
          <a:p>
            <a:pPr eaLnBrk="1" hangingPunct="1">
              <a:defRPr/>
            </a:pPr>
            <a:r>
              <a:rPr lang="en-US" altLang="en-US" sz="2400" dirty="0"/>
              <a:t>      -toe shoes for women</a:t>
            </a:r>
          </a:p>
          <a:p>
            <a:pPr eaLnBrk="1" hangingPunct="1">
              <a:defRPr/>
            </a:pPr>
            <a:r>
              <a:rPr lang="en-US" altLang="en-US" sz="2400" dirty="0"/>
              <a:t>      -codified positions of arms and legs</a:t>
            </a:r>
          </a:p>
          <a:p>
            <a:pPr eaLnBrk="1" hangingPunct="1">
              <a:defRPr/>
            </a:pPr>
            <a:r>
              <a:rPr lang="en-US" altLang="en-US" sz="2400" dirty="0"/>
              <a:t>      -lightness, or pull away from gravity</a:t>
            </a:r>
          </a:p>
          <a:p>
            <a:pPr eaLnBrk="1" hangingPunct="1">
              <a:defRPr/>
            </a:pPr>
            <a:r>
              <a:rPr lang="en-US" altLang="en-US" sz="2400" dirty="0"/>
              <a:t>      -movements emphasizing balance and elevation </a:t>
            </a:r>
          </a:p>
        </p:txBody>
      </p:sp>
      <p:pic>
        <p:nvPicPr>
          <p:cNvPr id="6148" name="Picture 5" descr="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76" y="4835871"/>
            <a:ext cx="85693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2" y="21265"/>
            <a:ext cx="10178322" cy="819882"/>
          </a:xfrm>
        </p:spPr>
        <p:txBody>
          <a:bodyPr/>
          <a:lstStyle/>
          <a:p>
            <a:r>
              <a:rPr lang="fr-FR" u="sng" dirty="0" err="1" smtClean="0"/>
              <a:t>overview</a:t>
            </a:r>
            <a:endParaRPr lang="fr-FR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58333" y="841147"/>
            <a:ext cx="10616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Composers </a:t>
            </a:r>
            <a:r>
              <a:rPr lang="en-US" sz="2800" b="1" u="sng" dirty="0" smtClean="0"/>
              <a:t>rejected</a:t>
            </a:r>
            <a:r>
              <a:rPr lang="en-US" sz="2800" b="1" dirty="0" smtClean="0"/>
              <a:t> the intensity of </a:t>
            </a:r>
            <a:r>
              <a:rPr lang="en-US" sz="2800" b="1" u="sng" dirty="0" smtClean="0"/>
              <a:t>religious</a:t>
            </a:r>
            <a:r>
              <a:rPr lang="en-US" sz="2800" b="1" dirty="0" smtClean="0"/>
              <a:t> feeling and dramatic contrasts of the Baroque style.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Distinguished by the growth of </a:t>
            </a:r>
            <a:r>
              <a:rPr lang="en-US" sz="2800" b="1" u="sng" dirty="0" smtClean="0"/>
              <a:t>popular</a:t>
            </a:r>
            <a:r>
              <a:rPr lang="en-US" sz="2800" b="1" dirty="0" smtClean="0"/>
              <a:t> audience for serious music.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Vienna,  </a:t>
            </a:r>
            <a:r>
              <a:rPr lang="en-US" sz="2800" b="1" u="sng" dirty="0" smtClean="0"/>
              <a:t>Austria</a:t>
            </a:r>
            <a:r>
              <a:rPr lang="en-US" sz="2800" b="1" dirty="0" smtClean="0"/>
              <a:t> was the center of classical music.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Public </a:t>
            </a:r>
            <a:r>
              <a:rPr lang="en-US" sz="2800" b="1" u="sng" dirty="0" smtClean="0"/>
              <a:t>concerts</a:t>
            </a:r>
            <a:r>
              <a:rPr lang="en-US" sz="2800" b="1" dirty="0" smtClean="0"/>
              <a:t> became more popular in the 18th century and the average person’s experience with music </a:t>
            </a:r>
            <a:r>
              <a:rPr lang="en-US" sz="2800" b="1" u="sng" dirty="0" smtClean="0"/>
              <a:t>grew.</a:t>
            </a:r>
          </a:p>
        </p:txBody>
      </p:sp>
    </p:spTree>
    <p:extLst>
      <p:ext uri="{BB962C8B-B14F-4D97-AF65-F5344CB8AC3E}">
        <p14:creationId xmlns:p14="http://schemas.microsoft.com/office/powerpoint/2010/main" val="35984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Ballet Terminology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Ballet uses French terminology such as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      -plié (bend of the knees)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      -pirouette (turn on one foot)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      -grand jeté (leap)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      -tendu ( stretch)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/>
              <a:t>         -chasse (a sliding movement) </a:t>
            </a:r>
            <a:br>
              <a:rPr lang="en-US" altLang="en-US" sz="2800"/>
            </a:br>
            <a:r>
              <a:rPr lang="en-US" altLang="en-US" sz="2800"/>
              <a:t>   </a:t>
            </a:r>
          </a:p>
        </p:txBody>
      </p:sp>
      <p:pic>
        <p:nvPicPr>
          <p:cNvPr id="7172" name="Picture 5" descr="1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276476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ussellpa3453454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076700"/>
            <a:ext cx="121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Music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Traditional Romantic or Classical ballet is typically done: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to orchestral music of the 19th century.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The choreographer follows the rhythm and phrasing of the music, which was created specifically for the ballet by composers such as Peter Tchaikovsky and Serge Prokofiev. 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8196" name="Picture 5" descr="music%20notes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133600"/>
            <a:ext cx="15367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Major ballet companies may have 60-80 members, and are organized hierarchically, with the corps de ballets at the bottom, then soloists, and principals at the top. </a:t>
            </a:r>
          </a:p>
        </p:txBody>
      </p:sp>
      <p:pic>
        <p:nvPicPr>
          <p:cNvPr id="9220" name="Picture 5" descr="odette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3350"/>
            <a:ext cx="202723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b="1"/>
              <a:t>Ballet first developed in Europe in the</a:t>
            </a:r>
            <a:r>
              <a:rPr lang="en-US" altLang="en-US" sz="3800"/>
              <a:t> </a:t>
            </a:r>
            <a:r>
              <a:rPr lang="en-US" altLang="en-US" sz="3800" b="1"/>
              <a:t>Renaissance period</a:t>
            </a:r>
            <a:r>
              <a:rPr lang="en-US" altLang="en-US" sz="3800"/>
              <a:t>…</a:t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      -In Italy and France, dancing masters taught royalty and choreographed entertainments for the courts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      -Italian intermezzi (late 1400s) were interludes between acts of plays that combined dance, music, and drama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65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Renaissance 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5589587"/>
          </a:xfrm>
        </p:spPr>
        <p:txBody>
          <a:bodyPr/>
          <a:lstStyle/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Renaissance court spectacles were often ornate and emphasized geometrical patterns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They used steps that were taken from the popular ballroom dances of the day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Steps became increasingly complex, and dancing masters asked their pupils to practice them holding onto the backs of chairs for balance; this is how the ballet </a:t>
            </a:r>
            <a:r>
              <a:rPr lang="en-US" altLang="en-US" i="1"/>
              <a:t>barre</a:t>
            </a:r>
            <a:r>
              <a:rPr lang="en-US" altLang="en-US"/>
              <a:t> developed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Dancing became stylish at all Renaissance courts in Europe, including those of Queen Elizabeth I and Henry VIII</a:t>
            </a:r>
            <a:r>
              <a:rPr lang="en-US" altLang="en-US" smtClean="0"/>
              <a:t> 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/>
              <a:t>Over time, ballet became more professionalized….  </a:t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 the early 1700’s, two women,Marie Camargo and Marie Sallé,broke tradition in the male-dominated field. </a:t>
            </a:r>
          </a:p>
          <a:p>
            <a:pPr eaLnBrk="1" hangingPunct="1">
              <a:defRPr/>
            </a:pPr>
            <a:r>
              <a:rPr lang="en-US" altLang="en-US" smtClean="0"/>
              <a:t>Camargo shortened her skirt to show off her technique.  She was known for her aerial work.</a:t>
            </a:r>
          </a:p>
        </p:txBody>
      </p:sp>
      <p:pic>
        <p:nvPicPr>
          <p:cNvPr id="12292" name="Picture 5" descr="Marie-Anne de Cupis de Camargo []">
            <a:hlinkClick r:id="rId2" tooltip="Marie-Anne de Cupis de Camargo - Marie-Anne Cupis de Camargo [Image fixe numérisée] / Edmond Hédouin, d'après Nicolas Lancr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176713"/>
            <a:ext cx="4464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b="1"/>
              <a:t>The Golden Age of Romanticism </a:t>
            </a:r>
            <a:br>
              <a:rPr lang="en-US" altLang="en-US" sz="2400" b="1"/>
            </a:br>
            <a:r>
              <a:rPr lang="en-US" altLang="en-US" sz="2400" b="1"/>
              <a:t>Early-Mid 1800’s</a:t>
            </a:r>
            <a:r>
              <a:rPr lang="en-US" altLang="en-US" sz="2400"/>
              <a:t> </a:t>
            </a:r>
            <a:r>
              <a:rPr lang="en-US" altLang="en-US" sz="3800"/>
              <a:t/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Romanticism was a movement involving all the arts, which rebelled against narrow ideas of morality and old artistic forms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Two examples of famous romantic ballets are </a:t>
            </a:r>
            <a:r>
              <a:rPr lang="en-US" altLang="en-US" sz="2400" i="1"/>
              <a:t>Les Sylphides </a:t>
            </a:r>
            <a:r>
              <a:rPr lang="en-US" altLang="en-US" sz="2400"/>
              <a:t>and </a:t>
            </a:r>
            <a:r>
              <a:rPr lang="en-US" altLang="en-US" sz="2400" i="1"/>
              <a:t>Giselle</a:t>
            </a:r>
            <a:r>
              <a:rPr lang="en-US" altLang="en-US" sz="2400"/>
              <a:t>. </a:t>
            </a:r>
            <a:r>
              <a:rPr lang="en-US" altLang="en-US" sz="2400" i="1"/>
              <a:t>Giselle</a:t>
            </a:r>
            <a:r>
              <a:rPr lang="en-US" altLang="en-US" sz="2400"/>
              <a:t> was choreographed in 1841 by Jules Perot and Jean Coralli to music by Adolphe Adam. This ballet is still performed extensively today.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Romantics often dealt with longing for the unattainable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i="1"/>
              <a:t>In Giselle</a:t>
            </a:r>
            <a:r>
              <a:rPr lang="en-US" altLang="en-US" sz="2400"/>
              <a:t>  a young peasant woman falls in love with a man whom she can never marry, and she dies of a broken heart. </a:t>
            </a:r>
          </a:p>
        </p:txBody>
      </p:sp>
      <p:pic>
        <p:nvPicPr>
          <p:cNvPr id="13316" name="Picture 5" descr="rep-gis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0"/>
            <a:ext cx="12112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In La Sylphide, a tragic fantasy-romance, a husband-to-be is entranced on the night before his wedding by a "Sylphide," or forest fairy. He falls in love with the creature, but tragedy strikes when James places on the Sylphide's shoulders a scarf cursed by Madge, the forest witch. The Sylphide's wings fall off, and she dies.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40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 b="1"/>
              <a:t>Characteristics of Romantic ballet</a:t>
            </a:r>
            <a:r>
              <a:rPr lang="en-US" altLang="en-US" sz="2400"/>
              <a:t>: </a:t>
            </a:r>
            <a:br>
              <a:rPr lang="en-US" altLang="en-US" sz="2400"/>
            </a:br>
            <a:endParaRPr lang="en-US" altLang="en-US" sz="240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/>
              <a:t>-Dancing en pointe </a:t>
            </a:r>
            <a:br>
              <a:rPr lang="en-US" altLang="en-US" sz="2400"/>
            </a:br>
            <a:r>
              <a:rPr lang="en-US" altLang="en-US" sz="2400"/>
              <a:t>-First tutus created </a:t>
            </a:r>
            <a:br>
              <a:rPr lang="en-US" altLang="en-US" sz="2400"/>
            </a:br>
            <a:r>
              <a:rPr lang="en-US" altLang="en-US" sz="2400"/>
              <a:t>-Women became dominant </a:t>
            </a:r>
            <a:br>
              <a:rPr lang="en-US" altLang="en-US" sz="2400"/>
            </a:br>
            <a:r>
              <a:rPr lang="en-US" altLang="en-US" sz="2400"/>
              <a:t>-Sylphs and fairies; supernatural </a:t>
            </a:r>
            <a:br>
              <a:rPr lang="en-US" altLang="en-US" sz="2400"/>
            </a:br>
            <a:r>
              <a:rPr lang="en-US" altLang="en-US" sz="2400"/>
              <a:t>-Ill-fated love </a:t>
            </a:r>
            <a:br>
              <a:rPr lang="en-US" altLang="en-US" sz="2400"/>
            </a:br>
            <a:r>
              <a:rPr lang="en-US" altLang="en-US" sz="2400"/>
              <a:t> 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/>
          </a:p>
        </p:txBody>
      </p:sp>
      <p:pic>
        <p:nvPicPr>
          <p:cNvPr id="14340" name="Picture 5" descr="sch200210100682-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990976"/>
            <a:ext cx="2051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b="1"/>
              <a:t>Dancing En Pointe</a:t>
            </a:r>
            <a:r>
              <a:rPr lang="en-US" altLang="en-US" sz="3800"/>
              <a:t> </a:t>
            </a:r>
            <a:br>
              <a:rPr lang="en-US" altLang="en-US" sz="3800"/>
            </a:br>
            <a:r>
              <a:rPr lang="en-US" altLang="en-US" sz="3800"/>
              <a:t/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800"/>
              <a:t>Toe dancing, or dancing en pointe, was invented during the romantic era </a:t>
            </a:r>
          </a:p>
          <a:p>
            <a:pPr eaLnBrk="1" hangingPunct="1">
              <a:defRPr/>
            </a:pPr>
            <a:r>
              <a:rPr lang="en-US" altLang="en-US" sz="2800"/>
              <a:t>Today, toe shoes are made with reinforced toe boxes that are stiff </a:t>
            </a:r>
          </a:p>
          <a:p>
            <a:pPr eaLnBrk="1" hangingPunct="1">
              <a:defRPr/>
            </a:pPr>
            <a:r>
              <a:rPr lang="en-US" altLang="en-US" sz="2800"/>
              <a:t>In the 1800’s, ballerinas wore soft slippers without support, but still managed to dance en pointe, due to their training </a:t>
            </a:r>
          </a:p>
          <a:p>
            <a:pPr eaLnBrk="1" hangingPunct="1">
              <a:defRPr/>
            </a:pPr>
            <a:r>
              <a:rPr lang="en-US" altLang="en-US" sz="2800"/>
              <a:t>Marie Taglioni is the most famous pointe dancer of the era; her style was light and airy </a:t>
            </a:r>
          </a:p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15364" name="Picture 5" descr="Pointe Shoes">
            <a:hlinkClick r:id="rId2" tooltip="Pointe Sho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Century Schoolbook" pitchFamily="18" charset="0"/>
              </a:rPr>
              <a:t>Romeo and Juliet</a:t>
            </a:r>
            <a:endParaRPr lang="en-US" i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676400" y="1963738"/>
            <a:ext cx="89916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As you watch this scene from </a:t>
            </a:r>
            <a:r>
              <a:rPr lang="en-US" sz="2400" i="1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Romeo and Juliet</a:t>
            </a: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, answer the following questions: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1. What was the inspiration for this ballet?</a:t>
            </a:r>
          </a:p>
          <a:p>
            <a:pPr eaLnBrk="0" hangingPunct="0"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2. Name two innovations that emphasize the focus of the ballerina that you see in this clip.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3. How is this an example of a </a:t>
            </a:r>
            <a:r>
              <a:rPr lang="en-US" sz="2000" i="1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Romantic</a:t>
            </a: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ballet? </a:t>
            </a:r>
            <a:endParaRPr lang="en-US" sz="1200" dirty="0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4. Would ballet have become so popular if there had not been the development of Romantic music? Why or why not? (Think about the major characteristic of Romantic music!)</a:t>
            </a:r>
            <a:endParaRPr lang="en-US" sz="1200" dirty="0">
              <a:solidFill>
                <a:srgbClr val="002060"/>
              </a:solidFill>
              <a:latin typeface="Century Schoolbook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59440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Pg. 160 in your VPA notebook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8382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http://www.youtube.com/watch?v=yg4c60wxmLw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582" y="5714287"/>
            <a:ext cx="8314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https://www.youtube.com/watch?v=-</a:t>
            </a:r>
            <a:r>
              <a:rPr lang="en-US" sz="2800" b="1" dirty="0" smtClean="0">
                <a:hlinkClick r:id="rId2"/>
              </a:rPr>
              <a:t>kSEi9QL0Qc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3" name="Picture 2" descr="Image result for beethoven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00" y="1225248"/>
            <a:ext cx="2505066" cy="42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8332" y="128385"/>
            <a:ext cx="10766754" cy="819882"/>
          </a:xfrm>
        </p:spPr>
        <p:txBody>
          <a:bodyPr>
            <a:noAutofit/>
          </a:bodyPr>
          <a:lstStyle/>
          <a:p>
            <a:r>
              <a:rPr lang="fr-FR" u="sng" dirty="0" err="1" smtClean="0"/>
              <a:t>ludwig</a:t>
            </a:r>
            <a:r>
              <a:rPr lang="fr-FR" u="sng" dirty="0" smtClean="0"/>
              <a:t> </a:t>
            </a:r>
            <a:r>
              <a:rPr lang="fr-FR" u="sng" dirty="0" err="1" smtClean="0"/>
              <a:t>von</a:t>
            </a:r>
            <a:r>
              <a:rPr lang="fr-FR" u="sng" dirty="0" smtClean="0"/>
              <a:t> </a:t>
            </a:r>
            <a:r>
              <a:rPr lang="fr-FR" u="sng" dirty="0" err="1" smtClean="0"/>
              <a:t>beethoven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699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800" b="1"/>
              <a:t>The Classical Period of Ballet, late 1800’s</a:t>
            </a:r>
            <a:r>
              <a:rPr lang="en-US" altLang="en-US" sz="3800"/>
              <a:t/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After the Romantic ballet era, the next major development in ballet occurred in Russia.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-Marius Petipa, Frenchman, arrived in St. Petersburg in 1847 as a dancer, and eventually headed the Imperial Russian Ballet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-Choreographed many ballets with fairy-tale plots using panto-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  mime and special effects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 -Emphasized symmetry and classical pas de deux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  -Most famous ballet is </a:t>
            </a:r>
            <a:r>
              <a:rPr lang="en-US" altLang="en-US" sz="2400" i="1"/>
              <a:t>Swan Lake</a:t>
            </a:r>
            <a:r>
              <a:rPr lang="en-US" altLang="en-US" sz="2400"/>
              <a:t>, 1890,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to music by Tchaikovsky </a:t>
            </a:r>
          </a:p>
        </p:txBody>
      </p:sp>
      <p:pic>
        <p:nvPicPr>
          <p:cNvPr id="16388" name="Picture 5" descr="Margot Fonteyn in Swan La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789364"/>
            <a:ext cx="182086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 b="1"/>
              <a:t>Characteristics of Classical ballet</a:t>
            </a:r>
            <a:r>
              <a:rPr lang="en-US" altLang="en-US" sz="2400"/>
              <a:t>: </a:t>
            </a:r>
            <a:br>
              <a:rPr lang="en-US" altLang="en-US" sz="2400"/>
            </a:br>
            <a:endParaRPr lang="en-US" altLang="en-US" sz="240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/>
              <a:t>-Spectacular and realistic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/>
              <a:t>- performances lasted a full evening.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/>
              <a:t>-story was an excuse for exciting dancing, with the corps de ballet used as a decorative background, and the narrative told in formal mime gestures.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/>
              <a:t>-The ballerina always danced on pointe, more demanding technical work was created; soloists often added their own steps to show off</a:t>
            </a:r>
          </a:p>
        </p:txBody>
      </p:sp>
      <p:pic>
        <p:nvPicPr>
          <p:cNvPr id="17412" name="Picture 6" descr="sn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46039"/>
            <a:ext cx="17065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2" y="128385"/>
            <a:ext cx="10766754" cy="819882"/>
          </a:xfrm>
        </p:spPr>
        <p:txBody>
          <a:bodyPr>
            <a:noAutofit/>
          </a:bodyPr>
          <a:lstStyle/>
          <a:p>
            <a:r>
              <a:rPr lang="fr-FR" u="sng" dirty="0" err="1" smtClean="0"/>
              <a:t>ludwig</a:t>
            </a:r>
            <a:r>
              <a:rPr lang="fr-FR" u="sng" dirty="0" smtClean="0"/>
              <a:t> </a:t>
            </a:r>
            <a:r>
              <a:rPr lang="fr-FR" u="sng" dirty="0" err="1" smtClean="0"/>
              <a:t>von</a:t>
            </a:r>
            <a:r>
              <a:rPr lang="fr-FR" u="sng" dirty="0" smtClean="0"/>
              <a:t> </a:t>
            </a:r>
            <a:r>
              <a:rPr lang="fr-FR" u="sng" dirty="0" err="1" smtClean="0"/>
              <a:t>beethoven</a:t>
            </a:r>
            <a:endParaRPr lang="fr-FR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57598" y="762001"/>
            <a:ext cx="85715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b="1" dirty="0" smtClean="0"/>
              <a:t>Born and raised in Bonn, Germany.</a:t>
            </a:r>
            <a:endParaRPr lang="en-US" sz="2600" b="1" dirty="0"/>
          </a:p>
          <a:p>
            <a:pPr>
              <a:defRPr/>
            </a:pPr>
            <a:r>
              <a:rPr lang="en-US" sz="2600" b="1" dirty="0" smtClean="0"/>
              <a:t>At 21 he moved to Vienna where he remained.</a:t>
            </a:r>
          </a:p>
          <a:p>
            <a:pPr>
              <a:defRPr/>
            </a:pPr>
            <a:endParaRPr lang="en-US" sz="2600" b="1" dirty="0"/>
          </a:p>
          <a:p>
            <a:pPr>
              <a:defRPr/>
            </a:pPr>
            <a:r>
              <a:rPr lang="en-US" sz="2600" b="1" dirty="0" smtClean="0"/>
              <a:t>Known as a prodigy on the piano and for his improvisational skills.</a:t>
            </a:r>
          </a:p>
          <a:p>
            <a:pPr>
              <a:defRPr/>
            </a:pPr>
            <a:endParaRPr lang="en-US" sz="2600" b="1" dirty="0"/>
          </a:p>
          <a:p>
            <a:pPr>
              <a:defRPr/>
            </a:pPr>
            <a:r>
              <a:rPr lang="en-US" sz="2600" b="1" dirty="0" smtClean="0"/>
              <a:t>Innovative and creative composer. He changed music from being a function of objective laws and rules to expressing one’s inner feelings.</a:t>
            </a:r>
          </a:p>
          <a:p>
            <a:pPr>
              <a:defRPr/>
            </a:pPr>
            <a:endParaRPr lang="en-US" sz="2600" b="1" dirty="0"/>
          </a:p>
          <a:p>
            <a:pPr>
              <a:defRPr/>
            </a:pPr>
            <a:r>
              <a:rPr lang="en-US" sz="2600" b="1" dirty="0" smtClean="0"/>
              <a:t>Supported himself solely through composing and forming his own music</a:t>
            </a:r>
          </a:p>
          <a:p>
            <a:pPr>
              <a:defRPr/>
            </a:pPr>
            <a:endParaRPr lang="en-US" sz="2600" b="1" dirty="0"/>
          </a:p>
          <a:p>
            <a:pPr>
              <a:defRPr/>
            </a:pPr>
            <a:r>
              <a:rPr lang="en-US" sz="2600" b="1" dirty="0" smtClean="0"/>
              <a:t>By 1800 he has started to go deaf and nearly commits suicide over the loss of his ability to hear music.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8333" y="948268"/>
            <a:ext cx="2566743" cy="32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6155" y="895049"/>
            <a:ext cx="85669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b="1" u="sng" dirty="0" smtClean="0"/>
              <a:t>Characteristics of work:</a:t>
            </a:r>
          </a:p>
          <a:p>
            <a:pPr>
              <a:defRPr/>
            </a:pPr>
            <a:r>
              <a:rPr lang="en-US" sz="2600" b="1" dirty="0" smtClean="0"/>
              <a:t>-32 sonatas and 9 symphonies</a:t>
            </a:r>
          </a:p>
          <a:p>
            <a:pPr>
              <a:defRPr/>
            </a:pPr>
            <a:r>
              <a:rPr lang="en-US" sz="2600" b="1" dirty="0" smtClean="0"/>
              <a:t>-shows the tension between the classical and romantic</a:t>
            </a:r>
          </a:p>
          <a:p>
            <a:pPr>
              <a:defRPr/>
            </a:pPr>
            <a:r>
              <a:rPr lang="en-US" sz="2600" b="1" dirty="0" smtClean="0"/>
              <a:t>-Three periods</a:t>
            </a:r>
          </a:p>
          <a:p>
            <a:pPr>
              <a:defRPr/>
            </a:pPr>
            <a:r>
              <a:rPr lang="en-US" sz="2600" b="1" dirty="0"/>
              <a:t>	</a:t>
            </a:r>
            <a:r>
              <a:rPr lang="en-US" sz="2600" b="1" dirty="0" smtClean="0"/>
              <a:t>1) Classical Style (until 1802, stuck to Haydn’s 		rules)</a:t>
            </a:r>
          </a:p>
          <a:p>
            <a:pPr>
              <a:defRPr/>
            </a:pPr>
            <a:r>
              <a:rPr lang="en-US" sz="2600" b="1" dirty="0"/>
              <a:t>	</a:t>
            </a:r>
            <a:r>
              <a:rPr lang="en-US" sz="2600" b="1" dirty="0" smtClean="0"/>
              <a:t>2) The Middle Period/Heroic Phase (1803-1814) </a:t>
            </a:r>
          </a:p>
          <a:p>
            <a:pPr>
              <a:defRPr/>
            </a:pPr>
            <a:r>
              <a:rPr lang="en-US" sz="2600" b="1" dirty="0"/>
              <a:t>	</a:t>
            </a:r>
            <a:r>
              <a:rPr lang="en-US" sz="2600" b="1" dirty="0" smtClean="0"/>
              <a:t>works become dramatic, longer, and stretch 	classical form. Music modulates between 	emotions</a:t>
            </a:r>
          </a:p>
          <a:p>
            <a:pPr>
              <a:defRPr/>
            </a:pPr>
            <a:r>
              <a:rPr lang="en-US" sz="2600" b="1" dirty="0"/>
              <a:t>	</a:t>
            </a:r>
            <a:r>
              <a:rPr lang="en-US" sz="2600" b="1" dirty="0" smtClean="0"/>
              <a:t>3) The Final Period (1815-1827)</a:t>
            </a:r>
          </a:p>
          <a:p>
            <a:pPr>
              <a:defRPr/>
            </a:pPr>
            <a:r>
              <a:rPr lang="en-US" sz="2600" b="1" dirty="0"/>
              <a:t>	</a:t>
            </a:r>
            <a:r>
              <a:rPr lang="en-US" sz="2600" b="1" dirty="0" smtClean="0"/>
              <a:t>all composed after the complete loss of his 	hearing and were much more spiritual in nature </a:t>
            </a:r>
            <a:endParaRPr lang="en-US" sz="26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332" y="128385"/>
            <a:ext cx="10766754" cy="819882"/>
          </a:xfrm>
        </p:spPr>
        <p:txBody>
          <a:bodyPr>
            <a:noAutofit/>
          </a:bodyPr>
          <a:lstStyle/>
          <a:p>
            <a:r>
              <a:rPr lang="fr-FR" u="sng" dirty="0" err="1" smtClean="0"/>
              <a:t>ludwig</a:t>
            </a:r>
            <a:r>
              <a:rPr lang="fr-FR" u="sng" dirty="0" smtClean="0"/>
              <a:t> </a:t>
            </a:r>
            <a:r>
              <a:rPr lang="fr-FR" u="sng" dirty="0" err="1" smtClean="0"/>
              <a:t>von</a:t>
            </a:r>
            <a:r>
              <a:rPr lang="fr-FR" u="sng" dirty="0" smtClean="0"/>
              <a:t> </a:t>
            </a:r>
            <a:r>
              <a:rPr lang="fr-FR" u="sng" dirty="0" err="1" smtClean="0"/>
              <a:t>beethoven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170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295806" y="1819335"/>
            <a:ext cx="9398698" cy="5495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u="sng" dirty="0" smtClean="0">
                <a:solidFill>
                  <a:schemeClr val="tx1"/>
                </a:solidFill>
                <a:latin typeface="Century" pitchFamily="18" charset="0"/>
              </a:rPr>
              <a:t>Emotion:</a:t>
            </a:r>
            <a:r>
              <a:rPr lang="en-US" sz="2400" b="1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Expansion of formal structures within a composition,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making the pieces </a:t>
            </a: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more passionate and expressive. </a:t>
            </a:r>
          </a:p>
          <a:p>
            <a:pPr>
              <a:buClr>
                <a:srgbClr val="00206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 Music has </a:t>
            </a: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urgency, intensity, more contrasts in tempo and mood.</a:t>
            </a:r>
          </a:p>
          <a:p>
            <a:pPr>
              <a:buClr>
                <a:srgbClr val="00206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Common symphonic form: 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extended orchestral composition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3-4 movements.</a:t>
            </a:r>
          </a:p>
          <a:p>
            <a:pPr>
              <a:buClr>
                <a:srgbClr val="002060"/>
              </a:buClr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 folk music (stories)</a:t>
            </a:r>
          </a:p>
          <a:p>
            <a:pPr>
              <a:buClr>
                <a:srgbClr val="002060"/>
              </a:buClr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entury Schoolbook" pitchFamily="18" charset="0"/>
              </a:rPr>
              <a:t> Begin to see virtuoso musicians</a:t>
            </a:r>
            <a:endParaRPr lang="en-US" sz="2400" b="1" u="sng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1101" y="156189"/>
            <a:ext cx="8187071" cy="4064627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Century Schoolbook" pitchFamily="18" charset="0"/>
              </a:rPr>
              <a:t>How do characteristics of Romanticism influence </a:t>
            </a:r>
            <a:r>
              <a:rPr lang="en-US" sz="3600" b="1" i="1" u="sng" dirty="0">
                <a:solidFill>
                  <a:schemeClr val="tx1"/>
                </a:solidFill>
                <a:latin typeface="Century Schoolbook" pitchFamily="18" charset="0"/>
              </a:rPr>
              <a:t>music</a:t>
            </a:r>
            <a:r>
              <a:rPr lang="en-US" sz="3600" b="1" dirty="0">
                <a:solidFill>
                  <a:schemeClr val="tx1"/>
                </a:solidFill>
                <a:latin typeface="Century Schoolbook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3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569031" y="1524000"/>
            <a:ext cx="75438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457" y="297108"/>
            <a:ext cx="2190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4773" y="734437"/>
            <a:ext cx="1042443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endParaRPr lang="en-US" sz="2800" b="1" u="sng" dirty="0">
              <a:latin typeface="Century" pitchFamily="18" charset="0"/>
            </a:endParaRPr>
          </a:p>
          <a:p>
            <a:pPr>
              <a:buClr>
                <a:srgbClr val="002060"/>
              </a:buClr>
              <a:buFont typeface="Arial" charset="0"/>
              <a:buChar char="•"/>
            </a:pPr>
            <a:r>
              <a:rPr lang="en-US" sz="2400" b="1" u="sng" dirty="0">
                <a:latin typeface="Century" pitchFamily="18" charset="0"/>
              </a:rPr>
              <a:t>1813 – 1883</a:t>
            </a:r>
            <a:endParaRPr lang="en-US" sz="2400" b="1" dirty="0">
              <a:latin typeface="Century" pitchFamily="18" charset="0"/>
            </a:endParaRPr>
          </a:p>
          <a:p>
            <a:pPr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>
                <a:latin typeface="Century" pitchFamily="18" charset="0"/>
              </a:rPr>
              <a:t> Born in Leipzig, </a:t>
            </a:r>
            <a:r>
              <a:rPr lang="en-US" sz="2400" b="1" u="sng" dirty="0">
                <a:latin typeface="Century" pitchFamily="18" charset="0"/>
              </a:rPr>
              <a:t>Germany</a:t>
            </a:r>
          </a:p>
          <a:p>
            <a:pPr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>
                <a:latin typeface="Century" pitchFamily="18" charset="0"/>
              </a:rPr>
              <a:t>Personality:</a:t>
            </a: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u="sng" dirty="0">
                <a:latin typeface="Century" pitchFamily="18" charset="0"/>
              </a:rPr>
              <a:t>Flamboyant egoist</a:t>
            </a: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>
                <a:latin typeface="Century" pitchFamily="18" charset="0"/>
              </a:rPr>
              <a:t>Associated with anti-Semitism and </a:t>
            </a:r>
            <a:r>
              <a:rPr lang="en-US" sz="2400" b="1" dirty="0" smtClean="0">
                <a:latin typeface="Century" pitchFamily="18" charset="0"/>
              </a:rPr>
              <a:t>Nazism</a:t>
            </a: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endParaRPr lang="en-US" sz="2400" b="1" dirty="0">
              <a:latin typeface="Century" pitchFamily="18" charset="0"/>
            </a:endParaRPr>
          </a:p>
          <a:p>
            <a:pPr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>
                <a:latin typeface="Century" pitchFamily="18" charset="0"/>
              </a:rPr>
              <a:t> </a:t>
            </a:r>
            <a:r>
              <a:rPr lang="en-US" sz="2400" b="1" u="sng" dirty="0">
                <a:latin typeface="Century" pitchFamily="18" charset="0"/>
              </a:rPr>
              <a:t>Music Terms he introduced:</a:t>
            </a: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u="sng" dirty="0" err="1">
                <a:latin typeface="Century" pitchFamily="18" charset="0"/>
              </a:rPr>
              <a:t>Gesamtkunstwerk</a:t>
            </a:r>
            <a:r>
              <a:rPr lang="en-US" sz="2400" b="1" u="sng" dirty="0">
                <a:latin typeface="Century" pitchFamily="18" charset="0"/>
              </a:rPr>
              <a:t> </a:t>
            </a:r>
            <a:r>
              <a:rPr lang="en-US" sz="2400" b="1" i="1" dirty="0">
                <a:latin typeface="Century Schoolbook" pitchFamily="18" charset="0"/>
              </a:rPr>
              <a:t>(Use reading assignment to define the word)</a:t>
            </a:r>
            <a:endParaRPr lang="en-US" sz="2400" b="1" u="sng" dirty="0">
              <a:latin typeface="Century" pitchFamily="18" charset="0"/>
            </a:endParaRP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u="sng" dirty="0">
                <a:latin typeface="Century Schoolbook" pitchFamily="18" charset="0"/>
              </a:rPr>
              <a:t>Leitmotifs</a:t>
            </a:r>
            <a:r>
              <a:rPr lang="en-US" sz="2400" b="1" dirty="0">
                <a:latin typeface="Century Schoolbook" pitchFamily="18" charset="0"/>
              </a:rPr>
              <a:t>	</a:t>
            </a:r>
            <a:r>
              <a:rPr lang="en-US" sz="2400" b="1" i="1" dirty="0">
                <a:latin typeface="Century Schoolbook" pitchFamily="18" charset="0"/>
              </a:rPr>
              <a:t>(Use reading assignment to define the word) </a:t>
            </a:r>
            <a:endParaRPr lang="en-US" sz="2400" b="1" i="1" dirty="0" smtClean="0">
              <a:latin typeface="Century Schoolbook" pitchFamily="18" charset="0"/>
            </a:endParaRP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endParaRPr lang="en-US" sz="2400" b="1" u="sng" dirty="0"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Arial" charset="0"/>
              <a:buChar char="•"/>
            </a:pPr>
            <a:r>
              <a:rPr lang="en-US" sz="2400" b="1" u="sng" dirty="0">
                <a:latin typeface="Century" pitchFamily="18" charset="0"/>
              </a:rPr>
              <a:t>Famous Works: </a:t>
            </a: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i="1" u="sng" dirty="0">
                <a:solidFill>
                  <a:srgbClr val="0070C0"/>
                </a:solidFill>
                <a:latin typeface="Century" pitchFamily="18" charset="0"/>
              </a:rPr>
              <a:t>Ride of the </a:t>
            </a:r>
            <a:r>
              <a:rPr lang="en-US" sz="2400" b="1" i="1" u="sng" dirty="0" err="1">
                <a:solidFill>
                  <a:srgbClr val="0070C0"/>
                </a:solidFill>
                <a:latin typeface="Century" pitchFamily="18" charset="0"/>
              </a:rPr>
              <a:t>Valkyries</a:t>
            </a:r>
            <a:endParaRPr lang="en-US" sz="2400" b="1" i="1" u="sng" dirty="0">
              <a:solidFill>
                <a:srgbClr val="0070C0"/>
              </a:solidFill>
              <a:latin typeface="Century" pitchFamily="18" charset="0"/>
            </a:endParaRP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i="1" dirty="0" err="1">
                <a:latin typeface="Century" pitchFamily="18" charset="0"/>
              </a:rPr>
              <a:t>Der</a:t>
            </a:r>
            <a:r>
              <a:rPr lang="en-US" sz="2400" b="1" i="1" dirty="0">
                <a:latin typeface="Century" pitchFamily="18" charset="0"/>
              </a:rPr>
              <a:t> Ring des </a:t>
            </a:r>
            <a:r>
              <a:rPr lang="en-US" sz="2400" b="1" i="1" dirty="0" err="1">
                <a:latin typeface="Century" pitchFamily="18" charset="0"/>
              </a:rPr>
              <a:t>Nibelungen</a:t>
            </a:r>
            <a:endParaRPr lang="en-US" sz="2400" b="1" i="1" dirty="0">
              <a:latin typeface="Century" pitchFamily="18" charset="0"/>
            </a:endParaRPr>
          </a:p>
          <a:p>
            <a:pPr lvl="1">
              <a:buClr>
                <a:srgbClr val="002060"/>
              </a:buClr>
              <a:buFont typeface="Arial" charset="0"/>
              <a:buChar char="•"/>
            </a:pPr>
            <a:r>
              <a:rPr lang="en-US" sz="2400" b="1" i="1" dirty="0">
                <a:latin typeface="Century" pitchFamily="18" charset="0"/>
              </a:rPr>
              <a:t>The Wedding March (Bridal Chorus) from </a:t>
            </a:r>
            <a:r>
              <a:rPr lang="en-US" sz="2400" b="1" i="1" dirty="0" err="1">
                <a:latin typeface="Century" pitchFamily="18" charset="0"/>
              </a:rPr>
              <a:t>Lohengrin</a:t>
            </a:r>
            <a:endParaRPr lang="en-US" sz="2400" b="1" dirty="0">
              <a:latin typeface="Century Schoolbook" pitchFamily="18" charset="0"/>
            </a:endParaRPr>
          </a:p>
        </p:txBody>
      </p:sp>
      <p:pic>
        <p:nvPicPr>
          <p:cNvPr id="6" name="Picture 2" descr="C:\Documents and Settings\lgallicchio\My Documents\My Pictures\Microsoft Clip Organizer\j04326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2435" y="4757057"/>
            <a:ext cx="1926772" cy="19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7507" y="25175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mtClean="0"/>
              <a:t>Richard Wagner</a:t>
            </a:r>
            <a:br>
              <a:rPr lang="en-US" sz="4400" smtClean="0"/>
            </a:br>
            <a:r>
              <a:rPr lang="en-US" sz="4400" smtClean="0"/>
              <a:t>(1813-1883)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69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1" y="229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Richard Wagner</a:t>
            </a:r>
            <a:br>
              <a:rPr lang="en-US" sz="4400" dirty="0" smtClean="0"/>
            </a:br>
            <a:r>
              <a:rPr lang="en-US" sz="4400" dirty="0" smtClean="0"/>
              <a:t>(1813-1883)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4749" y="229986"/>
            <a:ext cx="3708164" cy="50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539" y="1502688"/>
            <a:ext cx="6227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Myth, Music, Poetry, Drama, and </a:t>
            </a:r>
            <a:r>
              <a:rPr lang="en-US" dirty="0" err="1"/>
              <a:t>Pictoral</a:t>
            </a:r>
            <a:r>
              <a:rPr lang="en-US" dirty="0"/>
              <a:t> design…. </a:t>
            </a:r>
            <a:r>
              <a:rPr lang="en-US" dirty="0" err="1"/>
              <a:t>Gesamtkunstwerk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Opera itself (it’s commercialism) </a:t>
            </a:r>
          </a:p>
          <a:p>
            <a:endParaRPr lang="en-US" dirty="0"/>
          </a:p>
          <a:p>
            <a:r>
              <a:rPr lang="en-US" dirty="0"/>
              <a:t>3. A) The primary importance of the orchestra over the singing </a:t>
            </a:r>
          </a:p>
          <a:p>
            <a:r>
              <a:rPr lang="en-US" dirty="0"/>
              <a:t>      B) the Leitmotif as unifying element </a:t>
            </a:r>
          </a:p>
          <a:p>
            <a:r>
              <a:rPr lang="en-US" dirty="0"/>
              <a:t>      C) Chromatic, or colored, harmonies</a:t>
            </a:r>
          </a:p>
          <a:p>
            <a:endParaRPr lang="en-US" dirty="0"/>
          </a:p>
          <a:p>
            <a:r>
              <a:rPr lang="en-US" dirty="0"/>
              <a:t>4. Distinct melody or melodic fragment associated with a character, object, or idea</a:t>
            </a:r>
          </a:p>
          <a:p>
            <a:endParaRPr lang="en-US" dirty="0"/>
          </a:p>
          <a:p>
            <a:r>
              <a:rPr lang="en-US" dirty="0"/>
              <a:t>5. Yearning, love-death, transcendental bliss   </a:t>
            </a:r>
          </a:p>
          <a:p>
            <a:endParaRPr lang="en-US" dirty="0"/>
          </a:p>
          <a:p>
            <a:r>
              <a:rPr lang="en-US" dirty="0"/>
              <a:t>6. Chromatic scale; Dissolved traditional tonality and gives music emotionalism </a:t>
            </a:r>
          </a:p>
          <a:p>
            <a:endParaRPr lang="en-US" dirty="0"/>
          </a:p>
          <a:p>
            <a:r>
              <a:rPr lang="en-US" dirty="0"/>
              <a:t>7. The Ring of the </a:t>
            </a:r>
            <a:r>
              <a:rPr lang="en-US" dirty="0" err="1"/>
              <a:t>Nibelung</a:t>
            </a:r>
            <a:r>
              <a:rPr lang="en-US" dirty="0"/>
              <a:t>…. 16 hours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849085" y="1894109"/>
            <a:ext cx="10798629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Synopsis: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“Ride of the Valkyries” </a:t>
            </a:r>
            <a:r>
              <a:rPr lang="en-US" sz="2000" b="1" dirty="0" smtClean="0">
                <a:solidFill>
                  <a:schemeClr val="tx1"/>
                </a:solidFill>
              </a:rPr>
              <a:t>begins in the prelude to the Act. The curtain rises to reveal a mountain peak where four of the </a:t>
            </a:r>
            <a:r>
              <a:rPr lang="en-US" sz="2000" b="1" u="sng" dirty="0" smtClean="0">
                <a:solidFill>
                  <a:schemeClr val="tx1"/>
                </a:solidFill>
              </a:rPr>
              <a:t>eight Valkyrie sisters of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Brünnhilde</a:t>
            </a:r>
            <a:r>
              <a:rPr lang="en-US" sz="2000" b="1" u="sng" dirty="0" smtClean="0">
                <a:solidFill>
                  <a:schemeClr val="tx1"/>
                </a:solidFill>
              </a:rPr>
              <a:t> have gathered in preparation for the transportation of fallen heroes to Valhalla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Romantic Characteristics: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Subject taken from </a:t>
            </a:r>
            <a:r>
              <a:rPr lang="en-US" sz="2800" b="1" u="sng" dirty="0" smtClean="0">
                <a:solidFill>
                  <a:schemeClr val="tx1"/>
                </a:solidFill>
              </a:rPr>
              <a:t>folk story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chemeClr val="tx1"/>
                </a:solidFill>
              </a:rPr>
              <a:t>High emotions shown </a:t>
            </a:r>
            <a:r>
              <a:rPr lang="en-US" sz="2800" b="1" dirty="0" smtClean="0">
                <a:solidFill>
                  <a:schemeClr val="tx1"/>
                </a:solidFill>
              </a:rPr>
              <a:t>through </a:t>
            </a:r>
            <a:r>
              <a:rPr lang="en-US" sz="2800" b="1" u="sng" dirty="0" smtClean="0">
                <a:solidFill>
                  <a:schemeClr val="tx1"/>
                </a:solidFill>
              </a:rPr>
              <a:t>dramatic crescendos </a:t>
            </a:r>
            <a:r>
              <a:rPr lang="en-US" sz="2800" b="1" dirty="0" smtClean="0">
                <a:solidFill>
                  <a:schemeClr val="tx1"/>
                </a:solidFill>
              </a:rPr>
              <a:t>with </a:t>
            </a:r>
            <a:r>
              <a:rPr lang="en-US" sz="2800" b="1" u="sng" dirty="0" smtClean="0">
                <a:solidFill>
                  <a:schemeClr val="tx1"/>
                </a:solidFill>
              </a:rPr>
              <a:t>emphasis</a:t>
            </a:r>
            <a:r>
              <a:rPr lang="en-US" sz="2800" b="1" dirty="0" smtClean="0">
                <a:solidFill>
                  <a:schemeClr val="tx1"/>
                </a:solidFill>
              </a:rPr>
              <a:t> on </a:t>
            </a:r>
            <a:r>
              <a:rPr lang="en-US" sz="2800" b="1" u="sng" dirty="0" smtClean="0">
                <a:solidFill>
                  <a:schemeClr val="tx1"/>
                </a:solidFill>
              </a:rPr>
              <a:t>brass instruments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Music has urgency to it, intensity, and more contrasts in tempo and mood throughout the piece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370" y="1469419"/>
            <a:ext cx="9329057" cy="1600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entury" pitchFamily="18" charset="0"/>
              </a:rPr>
              <a:t>Der Ring des </a:t>
            </a:r>
            <a:r>
              <a:rPr lang="en-US" sz="3200" b="1" i="1" dirty="0" err="1">
                <a:solidFill>
                  <a:srgbClr val="FF0000"/>
                </a:solidFill>
                <a:latin typeface="Century" pitchFamily="18" charset="0"/>
              </a:rPr>
              <a:t>Nibelungen</a:t>
            </a:r>
            <a:r>
              <a:rPr lang="en-US" sz="3200" b="1" dirty="0">
                <a:solidFill>
                  <a:srgbClr val="FF0000"/>
                </a:solidFill>
                <a:latin typeface="Century" pitchFamily="18" charset="0"/>
              </a:rPr>
              <a:t> (1876)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68784" y="23403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http://www.youtube.com/watch?v=xeRwBiu4wfQ</a:t>
            </a: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914" y="66244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http://www.youtube.com/watch?v=Yxiv3CBMS4M</a:t>
            </a:r>
            <a:r>
              <a:rPr lang="en-US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4591" y="229986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Richard Wagner</a:t>
            </a:r>
            <a:br>
              <a:rPr lang="en-US" sz="4400" smtClean="0"/>
            </a:br>
            <a:r>
              <a:rPr lang="en-US" sz="4400" smtClean="0"/>
              <a:t>(1813-1883)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008914" y="1065427"/>
            <a:ext cx="5619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www.youtube.com/watch?v=30QzJKCUekQ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8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298</TotalTime>
  <Words>1443</Words>
  <Application>Microsoft Office PowerPoint</Application>
  <PresentationFormat>Widescreen</PresentationFormat>
  <Paragraphs>229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</vt:lpstr>
      <vt:lpstr>Century Schoolbook</vt:lpstr>
      <vt:lpstr>Gill Sans MT</vt:lpstr>
      <vt:lpstr>Impact</vt:lpstr>
      <vt:lpstr>Times New Roman</vt:lpstr>
      <vt:lpstr>Tw Cen MT</vt:lpstr>
      <vt:lpstr>Wingdings</vt:lpstr>
      <vt:lpstr>Badge</vt:lpstr>
      <vt:lpstr>PowerPoint Presentation</vt:lpstr>
      <vt:lpstr>overview</vt:lpstr>
      <vt:lpstr>ludwig von beethoven</vt:lpstr>
      <vt:lpstr>ludwig von beethoven</vt:lpstr>
      <vt:lpstr>ludwig von beethoven</vt:lpstr>
      <vt:lpstr>How do characteristics of Romanticism influence music?</vt:lpstr>
      <vt:lpstr> </vt:lpstr>
      <vt:lpstr>Richard Wagner (1813-1883)</vt:lpstr>
      <vt:lpstr>Der Ring des Nibelungen (1876)</vt:lpstr>
      <vt:lpstr>PowerPoint Presentation</vt:lpstr>
      <vt:lpstr>Pyotr Ilyich Tchaikovsky</vt:lpstr>
      <vt:lpstr>Tchaikovsky’s Swan Lake: Dance of the Four Swans</vt:lpstr>
      <vt:lpstr>PowerPoint Presentation</vt:lpstr>
      <vt:lpstr>Romanticism in Ballet</vt:lpstr>
      <vt:lpstr>Cult of the Ballerina New Innovations to Ballet</vt:lpstr>
      <vt:lpstr>PowerPoint Presentation</vt:lpstr>
      <vt:lpstr>History of Ballet</vt:lpstr>
      <vt:lpstr>PowerPoint Presentation</vt:lpstr>
      <vt:lpstr>Ballet Technique</vt:lpstr>
      <vt:lpstr>Ballet Terminology</vt:lpstr>
      <vt:lpstr>Music</vt:lpstr>
      <vt:lpstr>PowerPoint Presentation</vt:lpstr>
      <vt:lpstr>Ballet first developed in Europe in the Renaissance period… </vt:lpstr>
      <vt:lpstr>Renaissance Dance</vt:lpstr>
      <vt:lpstr>Over time, ballet became more professionalized….   </vt:lpstr>
      <vt:lpstr>The Golden Age of Romanticism  Early-Mid 1800’s  </vt:lpstr>
      <vt:lpstr>PowerPoint Presentation</vt:lpstr>
      <vt:lpstr>Dancing En Pointe   </vt:lpstr>
      <vt:lpstr>Romeo and Juliet</vt:lpstr>
      <vt:lpstr>The Classical Period of Ballet, late 1800’s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Neo-classical music</dc:title>
  <dc:creator>Sharpe, Jordan</dc:creator>
  <cp:lastModifiedBy>McDonald, Benjamin</cp:lastModifiedBy>
  <cp:revision>84</cp:revision>
  <dcterms:created xsi:type="dcterms:W3CDTF">2016-02-04T14:02:26Z</dcterms:created>
  <dcterms:modified xsi:type="dcterms:W3CDTF">2017-03-01T16:23:43Z</dcterms:modified>
</cp:coreProperties>
</file>