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32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Romantic</a:t>
            </a:r>
            <a:r>
              <a:rPr lang="fr-FR" dirty="0" smtClean="0"/>
              <a:t> </a:t>
            </a:r>
            <a:r>
              <a:rPr lang="fr-FR" dirty="0" err="1" smtClean="0"/>
              <a:t>poetry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AND THEATRICAL MELODRAMA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728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89" y="0"/>
            <a:ext cx="10353761" cy="1326321"/>
          </a:xfrm>
        </p:spPr>
        <p:txBody>
          <a:bodyPr>
            <a:normAutofit/>
          </a:bodyPr>
          <a:lstStyle/>
          <a:p>
            <a:r>
              <a:rPr lang="fr-FR" sz="5000" dirty="0" smtClean="0"/>
              <a:t>American </a:t>
            </a:r>
            <a:r>
              <a:rPr lang="fr-FR" sz="5000" dirty="0" err="1" smtClean="0"/>
              <a:t>romantic</a:t>
            </a:r>
            <a:r>
              <a:rPr lang="fr-FR" sz="5000" dirty="0" smtClean="0"/>
              <a:t> </a:t>
            </a:r>
            <a:r>
              <a:rPr lang="fr-FR" sz="5000" dirty="0" err="1" smtClean="0"/>
              <a:t>poets</a:t>
            </a:r>
            <a:endParaRPr lang="fr-FR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-39831" y="1498478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EMILY DICKENSON</a:t>
            </a:r>
          </a:p>
          <a:p>
            <a:pPr algn="ctr"/>
            <a:r>
              <a:rPr lang="fr-FR" sz="3000" dirty="0" smtClean="0"/>
              <a:t>EDGAR ALLEN POE</a:t>
            </a:r>
          </a:p>
          <a:p>
            <a:pPr algn="ctr"/>
            <a:r>
              <a:rPr lang="fr-FR" sz="3000" dirty="0" smtClean="0"/>
              <a:t>RALPH WALDO EMERSON</a:t>
            </a:r>
          </a:p>
          <a:p>
            <a:pPr algn="ctr"/>
            <a:r>
              <a:rPr lang="fr-FR" sz="3000" dirty="0" smtClean="0"/>
              <a:t>WALT WHITMAN</a:t>
            </a:r>
            <a:endParaRPr lang="fr-FR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85897" y="3609627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z="5000" dirty="0" smtClean="0"/>
              <a:t>ENGLISH </a:t>
            </a:r>
            <a:r>
              <a:rPr lang="fr-FR" sz="5000" dirty="0" err="1" smtClean="0"/>
              <a:t>romantic</a:t>
            </a:r>
            <a:r>
              <a:rPr lang="fr-FR" sz="5000" dirty="0" smtClean="0"/>
              <a:t> </a:t>
            </a:r>
            <a:r>
              <a:rPr lang="fr-FR" sz="5000" dirty="0" err="1" smtClean="0"/>
              <a:t>poets</a:t>
            </a:r>
            <a:endParaRPr lang="fr-FR" sz="5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202347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 </a:t>
            </a:r>
            <a:endParaRPr lang="fr-FR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831106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WILLIAM WORDSWORTH</a:t>
            </a:r>
            <a:endParaRPr lang="fr-FR" sz="3000" dirty="0"/>
          </a:p>
        </p:txBody>
      </p:sp>
    </p:spTree>
    <p:extLst>
      <p:ext uri="{BB962C8B-B14F-4D97-AF65-F5344CB8AC3E}">
        <p14:creationId xmlns="" xmlns:p14="http://schemas.microsoft.com/office/powerpoint/2010/main" val="28463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89" y="0"/>
            <a:ext cx="10353761" cy="1326321"/>
          </a:xfrm>
        </p:spPr>
        <p:txBody>
          <a:bodyPr>
            <a:normAutofit/>
          </a:bodyPr>
          <a:lstStyle/>
          <a:p>
            <a:r>
              <a:rPr lang="fr-FR" sz="5000" dirty="0" smtClean="0"/>
              <a:t>EMILY DICKENSON</a:t>
            </a:r>
            <a:endParaRPr lang="fr-FR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252323" y="1326321"/>
            <a:ext cx="72634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/>
              <a:t>Emily </a:t>
            </a:r>
            <a:r>
              <a:rPr lang="fr-FR" sz="3000" dirty="0" err="1" smtClean="0"/>
              <a:t>Dickenson</a:t>
            </a:r>
            <a:r>
              <a:rPr lang="fr-FR" sz="3000" dirty="0" smtClean="0"/>
              <a:t> </a:t>
            </a:r>
            <a:r>
              <a:rPr lang="fr-FR" sz="3000" dirty="0" err="1" smtClean="0"/>
              <a:t>often</a:t>
            </a:r>
            <a:r>
              <a:rPr lang="fr-FR" sz="3000" dirty="0" smtClean="0"/>
              <a:t> </a:t>
            </a:r>
            <a:r>
              <a:rPr lang="fr-FR" sz="3000" dirty="0" err="1" smtClean="0"/>
              <a:t>utilized</a:t>
            </a:r>
            <a:r>
              <a:rPr lang="fr-FR" sz="3000" dirty="0" smtClean="0"/>
              <a:t> </a:t>
            </a:r>
            <a:r>
              <a:rPr lang="fr-FR" sz="3000" dirty="0" err="1" smtClean="0"/>
              <a:t>themes</a:t>
            </a:r>
            <a:r>
              <a:rPr lang="fr-FR" sz="3000" dirty="0" smtClean="0"/>
              <a:t> of nature, life, and </a:t>
            </a:r>
            <a:r>
              <a:rPr lang="fr-FR" sz="3000" dirty="0" err="1" smtClean="0"/>
              <a:t>death</a:t>
            </a:r>
            <a:r>
              <a:rPr lang="fr-FR" sz="3000" dirty="0" smtClean="0"/>
              <a:t> in </a:t>
            </a:r>
            <a:r>
              <a:rPr lang="fr-FR" sz="3000" dirty="0" err="1" smtClean="0"/>
              <a:t>her</a:t>
            </a:r>
            <a:r>
              <a:rPr lang="fr-FR" sz="3000" dirty="0" smtClean="0"/>
              <a:t> </a:t>
            </a:r>
            <a:r>
              <a:rPr lang="fr-FR" sz="3000" dirty="0" err="1" smtClean="0"/>
              <a:t>poetry</a:t>
            </a:r>
            <a:r>
              <a:rPr lang="fr-FR" sz="3000" dirty="0" smtClean="0"/>
              <a:t>.</a:t>
            </a:r>
          </a:p>
          <a:p>
            <a:endParaRPr lang="fr-FR" sz="3000" dirty="0"/>
          </a:p>
          <a:p>
            <a:r>
              <a:rPr lang="fr-FR" sz="3000" dirty="0" smtClean="0"/>
              <a:t>Most </a:t>
            </a:r>
            <a:r>
              <a:rPr lang="fr-FR" sz="3000" dirty="0" err="1" smtClean="0"/>
              <a:t>famous</a:t>
            </a:r>
            <a:r>
              <a:rPr lang="fr-FR" sz="3000" dirty="0" smtClean="0"/>
              <a:t> </a:t>
            </a:r>
            <a:r>
              <a:rPr lang="fr-FR" sz="3000" dirty="0" err="1" smtClean="0"/>
              <a:t>poems</a:t>
            </a:r>
            <a:r>
              <a:rPr lang="fr-FR" sz="3000" dirty="0" smtClean="0"/>
              <a:t>:</a:t>
            </a:r>
          </a:p>
          <a:p>
            <a:r>
              <a:rPr lang="fr-FR" sz="3000" i="1" dirty="0" smtClean="0"/>
              <a:t>Narrow </a:t>
            </a:r>
            <a:r>
              <a:rPr lang="fr-FR" sz="3000" i="1" dirty="0" err="1" smtClean="0"/>
              <a:t>Fellow</a:t>
            </a:r>
            <a:r>
              <a:rPr lang="fr-FR" sz="3000" i="1" dirty="0" smtClean="0"/>
              <a:t> in the Grass</a:t>
            </a:r>
          </a:p>
          <a:p>
            <a:r>
              <a:rPr lang="fr-FR" sz="3000" i="1" dirty="0" smtClean="0"/>
              <a:t>I Heard A Fly Buzz</a:t>
            </a:r>
          </a:p>
          <a:p>
            <a:r>
              <a:rPr lang="fr-FR" sz="3000" i="1" dirty="0" err="1" smtClean="0"/>
              <a:t>Because</a:t>
            </a:r>
            <a:r>
              <a:rPr lang="fr-FR" sz="3000" i="1" dirty="0" smtClean="0"/>
              <a:t> I </a:t>
            </a:r>
            <a:r>
              <a:rPr lang="fr-FR" sz="3000" i="1" dirty="0" err="1" smtClean="0"/>
              <a:t>could</a:t>
            </a:r>
            <a:r>
              <a:rPr lang="fr-FR" sz="3000" i="1" dirty="0" smtClean="0"/>
              <a:t> not stop for </a:t>
            </a:r>
            <a:r>
              <a:rPr lang="fr-FR" sz="3000" i="1" dirty="0" err="1" smtClean="0"/>
              <a:t>Death</a:t>
            </a:r>
            <a:endParaRPr lang="fr-FR" sz="3000" dirty="0" smtClean="0"/>
          </a:p>
          <a:p>
            <a:endParaRPr lang="fr-FR" sz="3000" i="1" dirty="0"/>
          </a:p>
          <a:p>
            <a:r>
              <a:rPr lang="fr-FR" sz="3000" dirty="0" smtClean="0"/>
              <a:t>Just </a:t>
            </a:r>
            <a:r>
              <a:rPr lang="fr-FR" sz="3000" dirty="0" err="1" smtClean="0"/>
              <a:t>based</a:t>
            </a:r>
            <a:r>
              <a:rPr lang="fr-FR" sz="3000" dirty="0" smtClean="0"/>
              <a:t> on the </a:t>
            </a:r>
            <a:r>
              <a:rPr lang="fr-FR" sz="3000" dirty="0" err="1" smtClean="0"/>
              <a:t>titles</a:t>
            </a:r>
            <a:r>
              <a:rPr lang="fr-FR" sz="3000" dirty="0" smtClean="0"/>
              <a:t> </a:t>
            </a:r>
            <a:r>
              <a:rPr lang="fr-FR" sz="3000" dirty="0" err="1" smtClean="0"/>
              <a:t>alone</a:t>
            </a:r>
            <a:r>
              <a:rPr lang="fr-FR" sz="3000" dirty="0" smtClean="0"/>
              <a:t>, </a:t>
            </a:r>
            <a:r>
              <a:rPr lang="fr-FR" sz="3000" dirty="0" err="1" smtClean="0"/>
              <a:t>why</a:t>
            </a:r>
            <a:r>
              <a:rPr lang="fr-FR" sz="3000" dirty="0" smtClean="0"/>
              <a:t> do </a:t>
            </a:r>
            <a:r>
              <a:rPr lang="fr-FR" sz="3000" dirty="0" err="1" smtClean="0"/>
              <a:t>you</a:t>
            </a:r>
            <a:r>
              <a:rPr lang="fr-FR" sz="3000" dirty="0" smtClean="0"/>
              <a:t> </a:t>
            </a:r>
            <a:r>
              <a:rPr lang="fr-FR" sz="3000" dirty="0" err="1" smtClean="0"/>
              <a:t>think</a:t>
            </a:r>
            <a:r>
              <a:rPr lang="fr-FR" sz="3000" dirty="0" smtClean="0"/>
              <a:t> </a:t>
            </a:r>
            <a:r>
              <a:rPr lang="fr-FR" sz="3000" dirty="0" err="1" smtClean="0"/>
              <a:t>these</a:t>
            </a:r>
            <a:r>
              <a:rPr lang="fr-FR" sz="3000" dirty="0" smtClean="0"/>
              <a:t> </a:t>
            </a:r>
            <a:r>
              <a:rPr lang="fr-FR" sz="3000" dirty="0" err="1" smtClean="0"/>
              <a:t>poems</a:t>
            </a:r>
            <a:r>
              <a:rPr lang="fr-FR" sz="3000" dirty="0" smtClean="0"/>
              <a:t> are </a:t>
            </a:r>
            <a:r>
              <a:rPr lang="fr-FR" sz="3000" dirty="0" err="1" smtClean="0"/>
              <a:t>Romantic</a:t>
            </a:r>
            <a:r>
              <a:rPr lang="fr-FR" sz="3000" dirty="0" smtClean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202347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 </a:t>
            </a:r>
            <a:endParaRPr lang="fr-FR" sz="3000" dirty="0"/>
          </a:p>
        </p:txBody>
      </p:sp>
      <p:pic>
        <p:nvPicPr>
          <p:cNvPr id="7" name="Picture 2" descr="http://www.literaryhistory.com/19thC/Public_Domain_Photos/Dickin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8087" y="1326321"/>
            <a:ext cx="390683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37414" y="6193765"/>
            <a:ext cx="1425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92D050"/>
                </a:solidFill>
                <a:latin typeface="21 Kilobyte Salute" panose="020B0500030101010103" pitchFamily="34" charset="0"/>
              </a:rPr>
              <a:t>NATURE</a:t>
            </a:r>
            <a:endParaRPr lang="fr-FR" dirty="0">
              <a:solidFill>
                <a:srgbClr val="92D050"/>
              </a:solidFill>
              <a:latin typeface="21 Kilobyte Salute" panose="020B05000301010101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3339" y="6193765"/>
            <a:ext cx="1425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92D050"/>
                </a:solidFill>
                <a:latin typeface="21 Kilobyte Salute" panose="020B0500030101010103" pitchFamily="34" charset="0"/>
              </a:rPr>
              <a:t>DEATH</a:t>
            </a:r>
            <a:endParaRPr lang="fr-FR" dirty="0">
              <a:solidFill>
                <a:srgbClr val="92D050"/>
              </a:solidFill>
              <a:latin typeface="21 Kilobyte Salute" panose="020B05000301010101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3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89" y="1"/>
            <a:ext cx="10353761" cy="828136"/>
          </a:xfrm>
        </p:spPr>
        <p:txBody>
          <a:bodyPr>
            <a:normAutofit fontScale="90000"/>
          </a:bodyPr>
          <a:lstStyle/>
          <a:p>
            <a:r>
              <a:rPr lang="fr-FR" sz="5000" i="1" dirty="0" smtClean="0"/>
              <a:t>NARROW FELLOW IN THE GRASS</a:t>
            </a:r>
            <a:endParaRPr lang="fr-FR" sz="5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2954" y="828137"/>
            <a:ext cx="1176643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A narrow fellow in the grass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Occasionally rides;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You may have met him—did you not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His notice sudden is,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The grass divides as with a comb,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A spotted shaft is seen,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And then it closes at your feet,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And opens further on.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 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He likes a boggy acre,  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A floor too cool for corn,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But when a boy and barefoot,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I more than once at noon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Have passed, I thought, a whip lash,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Unbraiding in the sun,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When stooping to secure it,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It wrinkled and was gone.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 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Several of nature’s people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I know, and they know me;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I feel for them a transport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Of cordiality.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But never met this fellow,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Attended or alone,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Without a tighter breathing,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  <a:p>
            <a:pPr algn="ctr"/>
            <a:r>
              <a:rPr lang="en-US" sz="1500" i="1" dirty="0">
                <a:latin typeface="123Marker" panose="02000603000000000000" pitchFamily="2" charset="0"/>
                <a:ea typeface="123Marker" panose="02000603000000000000" pitchFamily="2" charset="0"/>
              </a:rPr>
              <a:t>And zero at the bone.</a:t>
            </a:r>
            <a:endParaRPr lang="fr-FR" sz="1500" dirty="0"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099750">
            <a:off x="879290" y="1728686"/>
            <a:ext cx="30025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92D050"/>
                </a:solidFill>
                <a:latin typeface="21 Kilobyte Salute" panose="020B0500030101010103" pitchFamily="34" charset="0"/>
              </a:rPr>
              <a:t>FINDING THE </a:t>
            </a:r>
            <a:r>
              <a:rPr lang="fr-FR" sz="3000" b="1" u="sng" dirty="0" smtClean="0">
                <a:solidFill>
                  <a:srgbClr val="00B0F0"/>
                </a:solidFill>
                <a:latin typeface="21 Kilobyte Salute" panose="020B0500030101010103" pitchFamily="34" charset="0"/>
              </a:rPr>
              <a:t>SUBLIME</a:t>
            </a:r>
            <a:r>
              <a:rPr lang="fr-FR" sz="3000" dirty="0" smtClean="0">
                <a:solidFill>
                  <a:srgbClr val="00B0F0"/>
                </a:solidFill>
                <a:latin typeface="21 Kilobyte Salute" panose="020B0500030101010103" pitchFamily="34" charset="0"/>
              </a:rPr>
              <a:t> </a:t>
            </a:r>
            <a:r>
              <a:rPr lang="fr-FR" sz="3000" dirty="0" smtClean="0">
                <a:solidFill>
                  <a:srgbClr val="92D050"/>
                </a:solidFill>
                <a:latin typeface="21 Kilobyte Salute" panose="020B0500030101010103" pitchFamily="34" charset="0"/>
              </a:rPr>
              <a:t>IN NATURE</a:t>
            </a:r>
            <a:endParaRPr lang="fr-FR" sz="3000" dirty="0">
              <a:solidFill>
                <a:srgbClr val="92D050"/>
              </a:solidFill>
              <a:latin typeface="21 Kilobyte Salute" panose="020B05000301010101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57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89" y="1"/>
            <a:ext cx="10353761" cy="828136"/>
          </a:xfrm>
        </p:spPr>
        <p:txBody>
          <a:bodyPr>
            <a:normAutofit/>
          </a:bodyPr>
          <a:lstStyle/>
          <a:p>
            <a:r>
              <a:rPr lang="fr-FR" sz="5000" i="1" dirty="0" smtClean="0"/>
              <a:t>I HEARD A FLY BUZZ</a:t>
            </a:r>
            <a:endParaRPr lang="fr-FR" sz="5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2954" y="828137"/>
            <a:ext cx="117664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I heard a Fly buzz - when I died -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The Stillness in the Room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Was like the Stillness in the Air -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Between the Heaves of Storm -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/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The Eyes around - had wrung them dry -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And Breaths were gathering firm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For that last Onset - when the King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Be witnessed - in the Room -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/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I willed my Keepsakes - Signed away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What portions of me be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Assignable - and then it was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There interposed a Fly -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/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With Blue - uncertain - stumbling Buzz -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Between the light - and me -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And then the Windows failed - and then</a:t>
            </a:r>
            <a:b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</a:br>
            <a:r>
              <a:rPr lang="en-US" sz="2000" i="1" dirty="0">
                <a:latin typeface="123Marker" panose="02000603000000000000" pitchFamily="2" charset="0"/>
                <a:ea typeface="123Marker" panose="02000603000000000000" pitchFamily="2" charset="0"/>
              </a:rPr>
              <a:t>I could not see to see –</a:t>
            </a:r>
            <a:endParaRPr lang="fr-FR" sz="2000" dirty="0">
              <a:latin typeface="123Marker" panose="02000603000000000000" pitchFamily="2" charset="0"/>
              <a:ea typeface="123Marker" panose="02000603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85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89" y="1"/>
            <a:ext cx="10353761" cy="828136"/>
          </a:xfrm>
        </p:spPr>
        <p:txBody>
          <a:bodyPr>
            <a:normAutofit/>
          </a:bodyPr>
          <a:lstStyle/>
          <a:p>
            <a:r>
              <a:rPr lang="fr-FR" sz="5000" i="1" dirty="0" smtClean="0"/>
              <a:t>I HEARD A FLY BUZZ</a:t>
            </a:r>
            <a:endParaRPr lang="fr-FR" sz="5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2954" y="828137"/>
            <a:ext cx="11766430" cy="797141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600" dirty="0"/>
              <a:t>1.  The poem is first a Romantic poem in style because the subject includes references to:</a:t>
            </a:r>
            <a:endParaRPr lang="fr-FR" sz="1600" dirty="0"/>
          </a:p>
          <a:p>
            <a:r>
              <a:rPr lang="en-US" sz="1600" dirty="0"/>
              <a:t>     a.  reason and speech</a:t>
            </a:r>
            <a:endParaRPr lang="fr-FR" sz="1600" dirty="0"/>
          </a:p>
          <a:p>
            <a:r>
              <a:rPr lang="en-US" sz="1600" dirty="0"/>
              <a:t>     b.  religion and politics</a:t>
            </a:r>
            <a:endParaRPr lang="fr-FR" sz="1600" dirty="0"/>
          </a:p>
          <a:p>
            <a:r>
              <a:rPr lang="en-US" sz="1600" dirty="0"/>
              <a:t>     c.  nature and death</a:t>
            </a:r>
            <a:endParaRPr lang="fr-FR" sz="1600" dirty="0"/>
          </a:p>
          <a:p>
            <a:r>
              <a:rPr lang="en-US" sz="1600" dirty="0"/>
              <a:t>     d.  art and home-life</a:t>
            </a:r>
            <a:endParaRPr lang="fr-FR" sz="1600" dirty="0"/>
          </a:p>
          <a:p>
            <a:r>
              <a:rPr lang="en-US" sz="1600" dirty="0"/>
              <a:t> </a:t>
            </a:r>
            <a:endParaRPr lang="fr-FR" sz="1600" dirty="0"/>
          </a:p>
          <a:p>
            <a:r>
              <a:rPr lang="en-US" sz="1600" dirty="0"/>
              <a:t>2.  What is being described by the poet is the scene:</a:t>
            </a:r>
            <a:endParaRPr lang="fr-FR" sz="1600" dirty="0"/>
          </a:p>
          <a:p>
            <a:r>
              <a:rPr lang="en-US" sz="1600" dirty="0"/>
              <a:t>      a.  of the speaker’s death, the actual rites of dying</a:t>
            </a:r>
            <a:endParaRPr lang="fr-FR" sz="1600" dirty="0"/>
          </a:p>
          <a:p>
            <a:r>
              <a:rPr lang="en-US" sz="1600" dirty="0"/>
              <a:t>      b.  of a bee and a farm hand</a:t>
            </a:r>
            <a:endParaRPr lang="fr-FR" sz="1600" dirty="0"/>
          </a:p>
          <a:p>
            <a:r>
              <a:rPr lang="en-US" sz="1600" dirty="0"/>
              <a:t>      c.  of a church service</a:t>
            </a:r>
            <a:endParaRPr lang="fr-FR" sz="1600" dirty="0"/>
          </a:p>
          <a:p>
            <a:r>
              <a:rPr lang="en-US" sz="1600" dirty="0"/>
              <a:t>      d.  of a spirit and a priest</a:t>
            </a:r>
            <a:endParaRPr lang="fr-FR" sz="1600" dirty="0"/>
          </a:p>
          <a:p>
            <a:r>
              <a:rPr lang="en-US" sz="1600" dirty="0"/>
              <a:t> </a:t>
            </a:r>
            <a:endParaRPr lang="fr-FR" sz="1600" dirty="0"/>
          </a:p>
          <a:p>
            <a:r>
              <a:rPr lang="en-US" sz="1600" dirty="0"/>
              <a:t>3.  The two lines:</a:t>
            </a:r>
            <a:endParaRPr lang="fr-FR" sz="1600" dirty="0"/>
          </a:p>
          <a:p>
            <a:r>
              <a:rPr lang="en-US" sz="1600" dirty="0"/>
              <a:t>     </a:t>
            </a:r>
            <a:r>
              <a:rPr lang="en-US" sz="1600" i="1" dirty="0"/>
              <a:t>The Eyes around - had wrung them dry – </a:t>
            </a:r>
            <a:endParaRPr lang="fr-FR" sz="1600" dirty="0"/>
          </a:p>
          <a:p>
            <a:r>
              <a:rPr lang="en-US" sz="1600" i="1" dirty="0"/>
              <a:t>     And Breaths were gathering </a:t>
            </a:r>
            <a:r>
              <a:rPr lang="en-US" sz="1600" i="1" dirty="0" smtClean="0"/>
              <a:t>firm  </a:t>
            </a:r>
            <a:r>
              <a:rPr lang="en-US" sz="1600" dirty="0"/>
              <a:t>indicates:</a:t>
            </a:r>
            <a:endParaRPr lang="fr-FR" sz="1600" dirty="0"/>
          </a:p>
          <a:p>
            <a:r>
              <a:rPr lang="en-US" sz="1600" dirty="0"/>
              <a:t> </a:t>
            </a:r>
            <a:endParaRPr lang="fr-FR" sz="1600" dirty="0"/>
          </a:p>
          <a:p>
            <a:r>
              <a:rPr lang="en-US" sz="1600" dirty="0"/>
              <a:t>     </a:t>
            </a:r>
            <a:r>
              <a:rPr lang="en-US" sz="1400" dirty="0"/>
              <a:t>a.  The fly scared the children in the room and made them cry</a:t>
            </a:r>
            <a:endParaRPr lang="fr-FR" sz="1400" dirty="0"/>
          </a:p>
          <a:p>
            <a:r>
              <a:rPr lang="en-US" sz="1400" dirty="0"/>
              <a:t>     b.  People that gathered by the bed had cried and were nervously</a:t>
            </a:r>
            <a:endParaRPr lang="fr-FR" sz="1400" dirty="0"/>
          </a:p>
          <a:p>
            <a:r>
              <a:rPr lang="en-US" sz="1400" dirty="0"/>
              <a:t>          awaiting the death of the individual.</a:t>
            </a:r>
            <a:endParaRPr lang="fr-FR" sz="1400" dirty="0"/>
          </a:p>
          <a:p>
            <a:r>
              <a:rPr lang="en-US" sz="1400" dirty="0"/>
              <a:t>     c.  People were shocked beyond belief to see a dead person</a:t>
            </a:r>
            <a:endParaRPr lang="fr-FR" sz="1400" dirty="0"/>
          </a:p>
          <a:p>
            <a:r>
              <a:rPr lang="en-US" sz="1400" dirty="0"/>
              <a:t>     d.  The people could not breath the air because of the pollen in the air</a:t>
            </a:r>
            <a:endParaRPr lang="fr-FR" sz="1400" dirty="0"/>
          </a:p>
          <a:p>
            <a:r>
              <a:rPr lang="en-US" sz="1400" dirty="0"/>
              <a:t> 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fr-FR" sz="1600" dirty="0"/>
          </a:p>
          <a:p>
            <a:r>
              <a:rPr lang="en-US" sz="1600" dirty="0"/>
              <a:t>4.  The importance of the fly is that:</a:t>
            </a:r>
            <a:endParaRPr lang="fr-FR" sz="1600" dirty="0"/>
          </a:p>
          <a:p>
            <a:r>
              <a:rPr lang="en-US" sz="1600" dirty="0"/>
              <a:t>     a</a:t>
            </a:r>
            <a:r>
              <a:rPr lang="en-US" sz="1400" dirty="0"/>
              <a:t>.  it is a nuisance (distraction) to the ritual taking place</a:t>
            </a:r>
            <a:endParaRPr lang="fr-FR" sz="1400" dirty="0"/>
          </a:p>
          <a:p>
            <a:r>
              <a:rPr lang="en-US" sz="1400" dirty="0"/>
              <a:t>     b.  it is a friendly reminder of nature and the world beyond the room</a:t>
            </a:r>
            <a:endParaRPr lang="fr-FR" sz="1400" dirty="0"/>
          </a:p>
          <a:p>
            <a:r>
              <a:rPr lang="en-US" sz="1400" dirty="0"/>
              <a:t>     c.  it is a traditional symbol of death and decay, appropriate in this context</a:t>
            </a:r>
            <a:endParaRPr lang="fr-FR" sz="1400" dirty="0"/>
          </a:p>
          <a:p>
            <a:r>
              <a:rPr lang="en-US" sz="1400" dirty="0"/>
              <a:t>     d.  it is an irrational “participant” in the room with the people beside the bed.</a:t>
            </a:r>
            <a:endParaRPr lang="fr-FR" sz="1400" dirty="0"/>
          </a:p>
          <a:p>
            <a:r>
              <a:rPr lang="en-US" sz="1600" dirty="0"/>
              <a:t> </a:t>
            </a:r>
            <a:endParaRPr lang="fr-FR" sz="1600" dirty="0"/>
          </a:p>
          <a:p>
            <a:r>
              <a:rPr lang="en-US" sz="1600" dirty="0"/>
              <a:t>5.   </a:t>
            </a:r>
            <a:r>
              <a:rPr lang="en-US" sz="1600" i="1" dirty="0"/>
              <a:t>I willed my Keepsakes - Signed away</a:t>
            </a:r>
            <a:br>
              <a:rPr lang="en-US" sz="1600" i="1" dirty="0"/>
            </a:br>
            <a:r>
              <a:rPr lang="en-US" sz="1600" i="1" dirty="0"/>
              <a:t>     What portions of me be</a:t>
            </a:r>
            <a:br>
              <a:rPr lang="en-US" sz="1600" i="1" dirty="0"/>
            </a:br>
            <a:r>
              <a:rPr lang="en-US" sz="1600" i="1" dirty="0"/>
              <a:t>     Assignable</a:t>
            </a:r>
            <a:endParaRPr lang="fr-FR" sz="1600" dirty="0"/>
          </a:p>
          <a:p>
            <a:r>
              <a:rPr lang="en-US" sz="1600" i="1" dirty="0"/>
              <a:t> </a:t>
            </a:r>
            <a:endParaRPr lang="fr-FR" sz="1600" dirty="0"/>
          </a:p>
          <a:p>
            <a:r>
              <a:rPr lang="en-US" sz="1600" dirty="0"/>
              <a:t>     This portion of the poem describes what act taking place?</a:t>
            </a:r>
            <a:endParaRPr lang="fr-FR" sz="1600" dirty="0"/>
          </a:p>
          <a:p>
            <a:r>
              <a:rPr lang="en-US" sz="1600" dirty="0"/>
              <a:t>     a.  People taking away the speaker’s possession    </a:t>
            </a:r>
            <a:endParaRPr lang="fr-FR" sz="1600" dirty="0"/>
          </a:p>
          <a:p>
            <a:r>
              <a:rPr lang="en-US" sz="1600" dirty="0"/>
              <a:t>     b.  The giving away of possessions to loved ones</a:t>
            </a:r>
            <a:endParaRPr lang="fr-FR" sz="1600" dirty="0"/>
          </a:p>
          <a:p>
            <a:r>
              <a:rPr lang="en-US" sz="1600" dirty="0"/>
              <a:t>     c.  The sale of the speaker’s keepsakes</a:t>
            </a:r>
            <a:endParaRPr lang="fr-FR" sz="1600" dirty="0"/>
          </a:p>
          <a:p>
            <a:r>
              <a:rPr lang="en-US" sz="1600" dirty="0"/>
              <a:t>     d.  The signing of a will   </a:t>
            </a:r>
            <a:endParaRPr lang="fr-FR" sz="1600" dirty="0"/>
          </a:p>
        </p:txBody>
      </p:sp>
    </p:spTree>
    <p:extLst>
      <p:ext uri="{BB962C8B-B14F-4D97-AF65-F5344CB8AC3E}">
        <p14:creationId xmlns="" xmlns:p14="http://schemas.microsoft.com/office/powerpoint/2010/main" val="385459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89" y="1"/>
            <a:ext cx="10353761" cy="828136"/>
          </a:xfrm>
        </p:spPr>
        <p:txBody>
          <a:bodyPr>
            <a:normAutofit/>
          </a:bodyPr>
          <a:lstStyle/>
          <a:p>
            <a:r>
              <a:rPr lang="fr-FR" sz="5000" i="1" dirty="0" smtClean="0"/>
              <a:t>I HEARD A FLY BUZZ</a:t>
            </a:r>
            <a:endParaRPr lang="fr-FR" sz="5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72954" y="828137"/>
            <a:ext cx="11766430" cy="557075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000" dirty="0"/>
              <a:t>1.  The poem is first a Romantic poem in style because the subject includes references to:</a:t>
            </a:r>
            <a:endParaRPr lang="fr-FR" sz="2000" dirty="0"/>
          </a:p>
          <a:p>
            <a:r>
              <a:rPr lang="en-US" sz="2000" dirty="0" smtClean="0">
                <a:solidFill>
                  <a:srgbClr val="00B0F0"/>
                </a:solidFill>
              </a:rPr>
              <a:t>c</a:t>
            </a:r>
            <a:r>
              <a:rPr lang="en-US" sz="2000" dirty="0">
                <a:solidFill>
                  <a:srgbClr val="00B0F0"/>
                </a:solidFill>
              </a:rPr>
              <a:t>.  nature and death</a:t>
            </a:r>
            <a:endParaRPr lang="fr-FR" sz="2000" dirty="0">
              <a:solidFill>
                <a:srgbClr val="00B0F0"/>
              </a:solidFill>
            </a:endParaRPr>
          </a:p>
          <a:p>
            <a:r>
              <a:rPr lang="en-US" sz="2000" dirty="0"/>
              <a:t>      </a:t>
            </a:r>
            <a:endParaRPr lang="fr-FR" sz="2000" dirty="0"/>
          </a:p>
          <a:p>
            <a:pPr marL="342900" indent="-342900">
              <a:buAutoNum type="arabicPeriod" startAt="2"/>
            </a:pPr>
            <a:r>
              <a:rPr lang="en-US" sz="2000" dirty="0" smtClean="0"/>
              <a:t>What </a:t>
            </a:r>
            <a:r>
              <a:rPr lang="en-US" sz="2000" dirty="0"/>
              <a:t>is being described by the poet is the </a:t>
            </a:r>
            <a:r>
              <a:rPr lang="en-US" sz="2000" dirty="0" smtClean="0"/>
              <a:t>scene:</a:t>
            </a:r>
            <a:endParaRPr lang="fr-FR" sz="2000" dirty="0"/>
          </a:p>
          <a:p>
            <a:r>
              <a:rPr lang="en-US" sz="2000" dirty="0" smtClean="0">
                <a:solidFill>
                  <a:srgbClr val="00B0F0"/>
                </a:solidFill>
              </a:rPr>
              <a:t>a</a:t>
            </a:r>
            <a:r>
              <a:rPr lang="en-US" sz="2000" dirty="0">
                <a:solidFill>
                  <a:srgbClr val="00B0F0"/>
                </a:solidFill>
              </a:rPr>
              <a:t>.  of the speaker’s death, the actual rites of </a:t>
            </a:r>
            <a:r>
              <a:rPr lang="en-US" sz="2000" dirty="0" smtClean="0">
                <a:solidFill>
                  <a:srgbClr val="00B0F0"/>
                </a:solidFill>
              </a:rPr>
              <a:t>dying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fr-FR" sz="2000" dirty="0"/>
          </a:p>
          <a:p>
            <a:r>
              <a:rPr lang="en-US" sz="2000" dirty="0" smtClean="0"/>
              <a:t>3</a:t>
            </a:r>
            <a:r>
              <a:rPr lang="en-US" sz="2000" dirty="0"/>
              <a:t>.  The two lines:</a:t>
            </a:r>
            <a:endParaRPr lang="fr-FR" sz="2000" dirty="0"/>
          </a:p>
          <a:p>
            <a:r>
              <a:rPr lang="en-US" sz="2000" dirty="0"/>
              <a:t>     </a:t>
            </a:r>
            <a:r>
              <a:rPr lang="en-US" sz="2000" i="1" dirty="0"/>
              <a:t>The Eyes around - had wrung them dry – </a:t>
            </a:r>
            <a:endParaRPr lang="fr-FR" sz="2000" dirty="0"/>
          </a:p>
          <a:p>
            <a:r>
              <a:rPr lang="en-US" sz="2000" i="1" dirty="0"/>
              <a:t>     And Breaths were gathering </a:t>
            </a:r>
            <a:r>
              <a:rPr lang="en-US" sz="2000" i="1" dirty="0" smtClean="0"/>
              <a:t>firm  </a:t>
            </a:r>
            <a:r>
              <a:rPr lang="en-US" sz="2000" dirty="0"/>
              <a:t>indicates:</a:t>
            </a:r>
            <a:endParaRPr lang="fr-FR" sz="2000" dirty="0"/>
          </a:p>
          <a:p>
            <a:r>
              <a:rPr lang="en-US" sz="2000" dirty="0"/>
              <a:t> </a:t>
            </a:r>
            <a:r>
              <a:rPr lang="en-US" sz="2000" dirty="0" smtClean="0">
                <a:solidFill>
                  <a:srgbClr val="00B0F0"/>
                </a:solidFill>
              </a:rPr>
              <a:t>b</a:t>
            </a:r>
            <a:r>
              <a:rPr lang="en-US" sz="2000" dirty="0">
                <a:solidFill>
                  <a:srgbClr val="00B0F0"/>
                </a:solidFill>
              </a:rPr>
              <a:t>.  People that gathered by the bed had cried and were </a:t>
            </a:r>
            <a:r>
              <a:rPr lang="en-US" sz="2000" dirty="0" smtClean="0">
                <a:solidFill>
                  <a:srgbClr val="00B0F0"/>
                </a:solidFill>
              </a:rPr>
              <a:t>nervously</a:t>
            </a:r>
            <a:r>
              <a:rPr lang="fr-FR" sz="2000" dirty="0">
                <a:solidFill>
                  <a:srgbClr val="00B0F0"/>
                </a:solidFill>
              </a:rPr>
              <a:t> </a:t>
            </a:r>
            <a:r>
              <a:rPr lang="en-US" sz="2000" dirty="0" smtClean="0">
                <a:solidFill>
                  <a:srgbClr val="00B0F0"/>
                </a:solidFill>
              </a:rPr>
              <a:t>awaiting </a:t>
            </a:r>
            <a:r>
              <a:rPr lang="en-US" sz="2000" dirty="0">
                <a:solidFill>
                  <a:srgbClr val="00B0F0"/>
                </a:solidFill>
              </a:rPr>
              <a:t>the death of the </a:t>
            </a:r>
            <a:r>
              <a:rPr lang="en-US" sz="2000" dirty="0" smtClean="0">
                <a:solidFill>
                  <a:srgbClr val="00B0F0"/>
                </a:solidFill>
              </a:rPr>
              <a:t>individual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fr-FR" sz="2000" dirty="0"/>
          </a:p>
          <a:p>
            <a:pPr marL="342900" indent="-342900">
              <a:buAutoNum type="arabicPeriod" startAt="4"/>
            </a:pPr>
            <a:r>
              <a:rPr lang="en-US" sz="2000" dirty="0" smtClean="0"/>
              <a:t>The </a:t>
            </a:r>
            <a:r>
              <a:rPr lang="en-US" sz="2000" dirty="0"/>
              <a:t>importance of the fly is </a:t>
            </a:r>
            <a:r>
              <a:rPr lang="en-US" sz="2000" dirty="0" smtClean="0"/>
              <a:t>that:</a:t>
            </a:r>
            <a:endParaRPr lang="fr-FR" sz="2000" dirty="0"/>
          </a:p>
          <a:p>
            <a:r>
              <a:rPr lang="en-US" sz="2000" dirty="0" smtClean="0">
                <a:solidFill>
                  <a:srgbClr val="00B0F0"/>
                </a:solidFill>
              </a:rPr>
              <a:t>c</a:t>
            </a:r>
            <a:r>
              <a:rPr lang="en-US" sz="2000" dirty="0">
                <a:solidFill>
                  <a:srgbClr val="00B0F0"/>
                </a:solidFill>
              </a:rPr>
              <a:t>.  it is a traditional symbol of death and decay, appropriate in this context</a:t>
            </a:r>
            <a:endParaRPr lang="fr-FR" sz="2000" dirty="0">
              <a:solidFill>
                <a:srgbClr val="00B0F0"/>
              </a:solidFill>
            </a:endParaRPr>
          </a:p>
          <a:p>
            <a:r>
              <a:rPr lang="en-US" sz="2000" dirty="0"/>
              <a:t> </a:t>
            </a:r>
            <a:endParaRPr lang="fr-FR" sz="2000" dirty="0"/>
          </a:p>
          <a:p>
            <a:r>
              <a:rPr lang="en-US" sz="2000" dirty="0"/>
              <a:t>5.   </a:t>
            </a:r>
            <a:r>
              <a:rPr lang="en-US" sz="2000" dirty="0" smtClean="0"/>
              <a:t>This </a:t>
            </a:r>
            <a:r>
              <a:rPr lang="en-US" sz="2000" dirty="0"/>
              <a:t>portion of the poem describes what act taking place?</a:t>
            </a:r>
            <a:endParaRPr lang="fr-FR" sz="2000" dirty="0"/>
          </a:p>
          <a:p>
            <a:r>
              <a:rPr lang="en-US" sz="2000" dirty="0" smtClean="0">
                <a:solidFill>
                  <a:srgbClr val="00B0F0"/>
                </a:solidFill>
              </a:rPr>
              <a:t>b</a:t>
            </a:r>
            <a:r>
              <a:rPr lang="en-US" sz="2000" dirty="0">
                <a:solidFill>
                  <a:srgbClr val="00B0F0"/>
                </a:solidFill>
              </a:rPr>
              <a:t>.  The giving away of possessions to loved ones</a:t>
            </a:r>
            <a:endParaRPr lang="fr-FR" sz="2000" dirty="0">
              <a:solidFill>
                <a:srgbClr val="00B0F0"/>
              </a:solidFill>
            </a:endParaRPr>
          </a:p>
          <a:p>
            <a:endParaRPr lang="fr-FR" sz="1600" dirty="0"/>
          </a:p>
        </p:txBody>
      </p:sp>
    </p:spTree>
    <p:extLst>
      <p:ext uri="{BB962C8B-B14F-4D97-AF65-F5344CB8AC3E}">
        <p14:creationId xmlns="" xmlns:p14="http://schemas.microsoft.com/office/powerpoint/2010/main" val="4504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89" y="0"/>
            <a:ext cx="10353761" cy="1326321"/>
          </a:xfrm>
        </p:spPr>
        <p:txBody>
          <a:bodyPr>
            <a:normAutofit/>
          </a:bodyPr>
          <a:lstStyle/>
          <a:p>
            <a:r>
              <a:rPr lang="fr-FR" sz="5000" dirty="0" smtClean="0"/>
              <a:t>William </a:t>
            </a:r>
            <a:r>
              <a:rPr lang="fr-FR" sz="5000" dirty="0" err="1" smtClean="0"/>
              <a:t>wordsworth</a:t>
            </a:r>
            <a:endParaRPr lang="fr-FR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207488" y="1225689"/>
            <a:ext cx="72634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/>
              <a:t>English </a:t>
            </a:r>
            <a:r>
              <a:rPr lang="fr-FR" sz="3000" dirty="0" err="1" smtClean="0"/>
              <a:t>Romantic</a:t>
            </a:r>
            <a:r>
              <a:rPr lang="fr-FR" sz="3000" dirty="0" smtClean="0"/>
              <a:t> </a:t>
            </a:r>
            <a:r>
              <a:rPr lang="fr-FR" sz="3000" dirty="0" err="1" smtClean="0"/>
              <a:t>poet</a:t>
            </a:r>
            <a:r>
              <a:rPr lang="fr-FR" sz="3000" dirty="0" smtClean="0"/>
              <a:t> </a:t>
            </a:r>
            <a:r>
              <a:rPr lang="fr-FR" sz="3000" dirty="0" err="1" smtClean="0"/>
              <a:t>who</a:t>
            </a:r>
            <a:r>
              <a:rPr lang="fr-FR" sz="3000" dirty="0" smtClean="0"/>
              <a:t> </a:t>
            </a:r>
            <a:r>
              <a:rPr lang="fr-FR" sz="3000" dirty="0" err="1" smtClean="0"/>
              <a:t>utilized</a:t>
            </a:r>
            <a:r>
              <a:rPr lang="fr-FR" sz="3000" dirty="0" smtClean="0"/>
              <a:t> </a:t>
            </a:r>
            <a:r>
              <a:rPr lang="fr-FR" sz="3000" dirty="0" err="1" smtClean="0"/>
              <a:t>many</a:t>
            </a:r>
            <a:r>
              <a:rPr lang="fr-FR" sz="3000" dirty="0" smtClean="0"/>
              <a:t> </a:t>
            </a:r>
            <a:r>
              <a:rPr lang="fr-FR" sz="3000" dirty="0" err="1" smtClean="0"/>
              <a:t>concrete</a:t>
            </a:r>
            <a:r>
              <a:rPr lang="fr-FR" sz="3000" dirty="0" smtClean="0"/>
              <a:t> </a:t>
            </a:r>
            <a:r>
              <a:rPr lang="fr-FR" sz="3000" dirty="0" err="1" smtClean="0"/>
              <a:t>examples</a:t>
            </a:r>
            <a:r>
              <a:rPr lang="fr-FR" sz="3000" dirty="0" smtClean="0"/>
              <a:t> of the sublime in nature in </a:t>
            </a:r>
            <a:r>
              <a:rPr lang="fr-FR" sz="3000" dirty="0" err="1" smtClean="0"/>
              <a:t>his</a:t>
            </a:r>
            <a:r>
              <a:rPr lang="fr-FR" sz="3000" dirty="0" smtClean="0"/>
              <a:t> </a:t>
            </a:r>
            <a:r>
              <a:rPr lang="fr-FR" sz="3000" dirty="0" err="1" smtClean="0"/>
              <a:t>works</a:t>
            </a:r>
            <a:r>
              <a:rPr lang="fr-FR" sz="3000" dirty="0" smtClean="0"/>
              <a:t>.</a:t>
            </a:r>
          </a:p>
          <a:p>
            <a:endParaRPr lang="fr-FR" sz="3000" dirty="0"/>
          </a:p>
          <a:p>
            <a:r>
              <a:rPr lang="fr-FR" sz="3000" dirty="0" smtClean="0"/>
              <a:t>He </a:t>
            </a:r>
            <a:r>
              <a:rPr lang="fr-FR" sz="3000" dirty="0" err="1" smtClean="0"/>
              <a:t>describes</a:t>
            </a:r>
            <a:r>
              <a:rPr lang="fr-FR" sz="3000" dirty="0" smtClean="0"/>
              <a:t> </a:t>
            </a:r>
            <a:r>
              <a:rPr lang="fr-FR" sz="3000" dirty="0" err="1" smtClean="0"/>
              <a:t>what</a:t>
            </a:r>
            <a:r>
              <a:rPr lang="fr-FR" sz="3000" dirty="0" smtClean="0"/>
              <a:t> </a:t>
            </a:r>
            <a:r>
              <a:rPr lang="fr-FR" sz="3000" dirty="0" err="1" smtClean="0"/>
              <a:t>is</a:t>
            </a:r>
            <a:r>
              <a:rPr lang="fr-FR" sz="3000" dirty="0" smtClean="0"/>
              <a:t> </a:t>
            </a:r>
            <a:r>
              <a:rPr lang="fr-FR" sz="3000" dirty="0" err="1" smtClean="0"/>
              <a:t>known</a:t>
            </a:r>
            <a:r>
              <a:rPr lang="fr-FR" sz="3000" dirty="0" smtClean="0"/>
              <a:t> as an </a:t>
            </a:r>
            <a:r>
              <a:rPr lang="fr-FR" sz="3000" dirty="0" err="1" smtClean="0"/>
              <a:t>aesthetic</a:t>
            </a:r>
            <a:r>
              <a:rPr lang="fr-FR" sz="3000" dirty="0" smtClean="0"/>
              <a:t> </a:t>
            </a:r>
            <a:r>
              <a:rPr lang="fr-FR" sz="3000" dirty="0" err="1" smtClean="0"/>
              <a:t>experience</a:t>
            </a:r>
            <a:r>
              <a:rPr lang="fr-FR" sz="3000" dirty="0" smtClean="0"/>
              <a:t>. It </a:t>
            </a:r>
            <a:r>
              <a:rPr lang="fr-FR" sz="3000" dirty="0" err="1" smtClean="0"/>
              <a:t>is</a:t>
            </a:r>
            <a:r>
              <a:rPr lang="fr-FR" sz="3000" dirty="0" smtClean="0"/>
              <a:t> a </a:t>
            </a:r>
            <a:r>
              <a:rPr lang="fr-FR" sz="3000" dirty="0" err="1" smtClean="0"/>
              <a:t>transcendental</a:t>
            </a:r>
            <a:r>
              <a:rPr lang="fr-FR" sz="3000" dirty="0" smtClean="0"/>
              <a:t> moment of </a:t>
            </a:r>
            <a:r>
              <a:rPr lang="fr-FR" sz="3000" dirty="0" err="1" smtClean="0"/>
              <a:t>awareness</a:t>
            </a:r>
            <a:r>
              <a:rPr lang="fr-FR" sz="3000" dirty="0" smtClean="0"/>
              <a:t> </a:t>
            </a:r>
            <a:r>
              <a:rPr lang="fr-FR" sz="3000" dirty="0" err="1" smtClean="0"/>
              <a:t>with</a:t>
            </a:r>
            <a:r>
              <a:rPr lang="fr-FR" sz="3000" dirty="0" smtClean="0"/>
              <a:t> </a:t>
            </a:r>
            <a:r>
              <a:rPr lang="fr-FR" sz="3000" dirty="0" err="1" smtClean="0"/>
              <a:t>heightened</a:t>
            </a:r>
            <a:r>
              <a:rPr lang="fr-FR" sz="3000" dirty="0" smtClean="0"/>
              <a:t> </a:t>
            </a:r>
            <a:r>
              <a:rPr lang="fr-FR" sz="3000" dirty="0" err="1" smtClean="0"/>
              <a:t>emotion</a:t>
            </a:r>
            <a:r>
              <a:rPr lang="fr-FR" sz="3000" dirty="0" smtClean="0"/>
              <a:t> and </a:t>
            </a:r>
            <a:r>
              <a:rPr lang="fr-FR" sz="3000" dirty="0" err="1" smtClean="0"/>
              <a:t>sensory</a:t>
            </a:r>
            <a:r>
              <a:rPr lang="fr-FR" sz="3000" dirty="0" smtClean="0"/>
              <a:t> </a:t>
            </a:r>
            <a:r>
              <a:rPr lang="fr-FR" sz="3000" dirty="0" err="1" smtClean="0"/>
              <a:t>experience</a:t>
            </a:r>
            <a:endParaRPr lang="fr-FR" sz="3000" dirty="0" smtClean="0"/>
          </a:p>
          <a:p>
            <a:endParaRPr lang="fr-FR" sz="3000" dirty="0"/>
          </a:p>
          <a:p>
            <a:r>
              <a:rPr lang="fr-FR" sz="3000" dirty="0" err="1" smtClean="0"/>
              <a:t>Famous</a:t>
            </a:r>
            <a:r>
              <a:rPr lang="fr-FR" sz="3000" dirty="0" smtClean="0"/>
              <a:t> Works:</a:t>
            </a:r>
          </a:p>
          <a:p>
            <a:r>
              <a:rPr lang="fr-FR" sz="3000" i="1" dirty="0" smtClean="0"/>
              <a:t>I </a:t>
            </a:r>
            <a:r>
              <a:rPr lang="fr-FR" sz="3000" i="1" dirty="0" err="1" smtClean="0"/>
              <a:t>wandered</a:t>
            </a:r>
            <a:r>
              <a:rPr lang="fr-FR" sz="3000" i="1" dirty="0" smtClean="0"/>
              <a:t> </a:t>
            </a:r>
            <a:r>
              <a:rPr lang="fr-FR" sz="3000" i="1" dirty="0" err="1" smtClean="0"/>
              <a:t>lonely</a:t>
            </a:r>
            <a:r>
              <a:rPr lang="fr-FR" sz="3000" i="1" dirty="0" smtClean="0"/>
              <a:t> as a cloud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202347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 </a:t>
            </a:r>
            <a:endParaRPr lang="fr-FR" sz="3000" dirty="0"/>
          </a:p>
        </p:txBody>
      </p:sp>
      <p:pic>
        <p:nvPicPr>
          <p:cNvPr id="10" name="Picture 2" descr="http://4.bp.blogspot.com/-QikC17Il6g4/UiNeP6IbkII/AAAAAAAAAzk/dG7HvdTjR-E/s400/william+wordswor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18" y="1326321"/>
            <a:ext cx="42481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2117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793630"/>
          </a:xfrm>
        </p:spPr>
        <p:txBody>
          <a:bodyPr>
            <a:normAutofit/>
          </a:bodyPr>
          <a:lstStyle/>
          <a:p>
            <a:r>
              <a:rPr lang="fr-FR" sz="5000" i="1" dirty="0" smtClean="0"/>
              <a:t>I WANDERED LONELY AS A CLOUD</a:t>
            </a:r>
            <a:endParaRPr lang="fr-FR" sz="5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415186" y="793631"/>
            <a:ext cx="8229146" cy="62478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i="1" dirty="0"/>
              <a:t>I wandered lonely as a cloud</a:t>
            </a:r>
            <a:endParaRPr lang="fr-FR" sz="2000" dirty="0"/>
          </a:p>
          <a:p>
            <a:r>
              <a:rPr lang="en-US" sz="2000" i="1" dirty="0"/>
              <a:t>That floats on high o'er vales and hills,</a:t>
            </a:r>
            <a:endParaRPr lang="fr-FR" sz="2000" dirty="0"/>
          </a:p>
          <a:p>
            <a:r>
              <a:rPr lang="en-US" sz="2000" i="1" dirty="0"/>
              <a:t>When all at once I saw a crowd,</a:t>
            </a:r>
            <a:endParaRPr lang="fr-FR" sz="2000" dirty="0"/>
          </a:p>
          <a:p>
            <a:r>
              <a:rPr lang="en-US" sz="2000" i="1" dirty="0"/>
              <a:t>A host, of golden daffodils;</a:t>
            </a:r>
            <a:endParaRPr lang="fr-FR" sz="2000" dirty="0"/>
          </a:p>
          <a:p>
            <a:r>
              <a:rPr lang="en-US" sz="2000" i="1" dirty="0"/>
              <a:t>Beside the lake, beneath the trees,</a:t>
            </a:r>
            <a:endParaRPr lang="fr-FR" sz="2000" dirty="0"/>
          </a:p>
          <a:p>
            <a:r>
              <a:rPr lang="en-US" sz="2000" i="1" dirty="0"/>
              <a:t>Fluttering and dancing in the breeze.</a:t>
            </a:r>
            <a:endParaRPr lang="fr-FR" sz="2000" dirty="0"/>
          </a:p>
          <a:p>
            <a:r>
              <a:rPr lang="en-US" sz="2000" i="1" dirty="0"/>
              <a:t> </a:t>
            </a:r>
            <a:endParaRPr lang="fr-FR" sz="2000" dirty="0"/>
          </a:p>
          <a:p>
            <a:r>
              <a:rPr lang="en-US" sz="2000" i="1" dirty="0"/>
              <a:t>Continuous as the stars that shine</a:t>
            </a:r>
            <a:endParaRPr lang="fr-FR" sz="2000" dirty="0"/>
          </a:p>
          <a:p>
            <a:r>
              <a:rPr lang="en-US" sz="2000" i="1" dirty="0"/>
              <a:t>And twinkle on the milky way,</a:t>
            </a:r>
            <a:endParaRPr lang="fr-FR" sz="2000" dirty="0"/>
          </a:p>
          <a:p>
            <a:r>
              <a:rPr lang="en-US" sz="2000" i="1" dirty="0"/>
              <a:t>They stretched in never-ending line</a:t>
            </a:r>
            <a:endParaRPr lang="fr-FR" sz="2000" dirty="0"/>
          </a:p>
          <a:p>
            <a:r>
              <a:rPr lang="en-US" sz="2000" i="1" dirty="0"/>
              <a:t>Along the margin of a bay:</a:t>
            </a:r>
            <a:endParaRPr lang="fr-FR" sz="2000" dirty="0"/>
          </a:p>
          <a:p>
            <a:r>
              <a:rPr lang="en-US" sz="2000" i="1" dirty="0"/>
              <a:t>Ten thousand saw I at a glance,</a:t>
            </a:r>
            <a:endParaRPr lang="fr-FR" sz="2000" dirty="0"/>
          </a:p>
          <a:p>
            <a:r>
              <a:rPr lang="en-US" sz="2000" i="1" dirty="0"/>
              <a:t>Tossing their heads in sprightly dance.</a:t>
            </a:r>
            <a:endParaRPr lang="fr-FR" sz="2000" dirty="0"/>
          </a:p>
          <a:p>
            <a:r>
              <a:rPr lang="en-US" sz="2000" i="1" dirty="0"/>
              <a:t> </a:t>
            </a:r>
            <a:endParaRPr lang="en-US" sz="2000" i="1" dirty="0" smtClean="0"/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fr-FR" sz="2000" dirty="0"/>
          </a:p>
          <a:p>
            <a:r>
              <a:rPr lang="en-US" sz="2000" i="1" dirty="0"/>
              <a:t>The waves beside them danced; but they</a:t>
            </a:r>
            <a:endParaRPr lang="fr-FR" sz="2000" dirty="0"/>
          </a:p>
          <a:p>
            <a:r>
              <a:rPr lang="en-US" sz="2000" i="1" dirty="0"/>
              <a:t>Out-did the sparkling waves in glee:</a:t>
            </a:r>
            <a:endParaRPr lang="fr-FR" sz="2000" dirty="0"/>
          </a:p>
          <a:p>
            <a:r>
              <a:rPr lang="en-US" sz="2000" i="1" dirty="0"/>
              <a:t>A poet could not but be gay,</a:t>
            </a:r>
            <a:endParaRPr lang="fr-FR" sz="2000" dirty="0"/>
          </a:p>
          <a:p>
            <a:r>
              <a:rPr lang="en-US" sz="2000" i="1" dirty="0"/>
              <a:t>In such a jocund company:</a:t>
            </a:r>
            <a:endParaRPr lang="fr-FR" sz="2000" dirty="0"/>
          </a:p>
          <a:p>
            <a:r>
              <a:rPr lang="en-US" sz="2000" i="1" dirty="0"/>
              <a:t>I gazed—and gazed—but little thought</a:t>
            </a:r>
            <a:endParaRPr lang="fr-FR" sz="2000" dirty="0"/>
          </a:p>
          <a:p>
            <a:r>
              <a:rPr lang="en-US" sz="2000" i="1" dirty="0"/>
              <a:t>What wealth the show to me had brought:</a:t>
            </a:r>
            <a:endParaRPr lang="fr-FR" sz="2000" dirty="0"/>
          </a:p>
          <a:p>
            <a:r>
              <a:rPr lang="en-US" sz="2000" i="1" dirty="0"/>
              <a:t> </a:t>
            </a:r>
            <a:endParaRPr lang="fr-FR" sz="2000" dirty="0"/>
          </a:p>
          <a:p>
            <a:r>
              <a:rPr lang="en-US" sz="2000" i="1" dirty="0"/>
              <a:t>For oft, when on my couch I lie</a:t>
            </a:r>
            <a:endParaRPr lang="fr-FR" sz="2000" dirty="0"/>
          </a:p>
          <a:p>
            <a:r>
              <a:rPr lang="en-US" sz="2000" i="1" dirty="0"/>
              <a:t>In vacant or in pensive mood,</a:t>
            </a:r>
            <a:endParaRPr lang="fr-FR" sz="2000" dirty="0"/>
          </a:p>
          <a:p>
            <a:r>
              <a:rPr lang="en-US" sz="2000" i="1" dirty="0"/>
              <a:t>They flash upon that inward eye</a:t>
            </a:r>
            <a:endParaRPr lang="fr-FR" sz="2000" dirty="0"/>
          </a:p>
          <a:p>
            <a:r>
              <a:rPr lang="en-US" sz="2000" i="1" dirty="0"/>
              <a:t>Which is the bliss of solitude;</a:t>
            </a:r>
            <a:endParaRPr lang="fr-FR" sz="2000" dirty="0"/>
          </a:p>
          <a:p>
            <a:r>
              <a:rPr lang="en-US" sz="2000" i="1" dirty="0"/>
              <a:t>And then my heart with pleasure fills,</a:t>
            </a:r>
            <a:endParaRPr lang="fr-FR" sz="2000" dirty="0"/>
          </a:p>
          <a:p>
            <a:r>
              <a:rPr lang="en-US" sz="2000" i="1" dirty="0"/>
              <a:t>And dances with the daffodils.</a:t>
            </a:r>
            <a:endParaRPr lang="fr-F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202347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/>
              <a:t> </a:t>
            </a:r>
            <a:endParaRPr lang="fr-FR" sz="3000" dirty="0"/>
          </a:p>
        </p:txBody>
      </p:sp>
      <p:sp>
        <p:nvSpPr>
          <p:cNvPr id="6" name="TextBox 5"/>
          <p:cNvSpPr txBox="1"/>
          <p:nvPr/>
        </p:nvSpPr>
        <p:spPr>
          <a:xfrm rot="21099750">
            <a:off x="9064688" y="1482148"/>
            <a:ext cx="30025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dirty="0" smtClean="0">
                <a:solidFill>
                  <a:srgbClr val="92D050"/>
                </a:solidFill>
                <a:latin typeface="21 Kilobyte Salute" panose="020B0500030101010103" pitchFamily="34" charset="0"/>
              </a:rPr>
              <a:t>FINDING THE </a:t>
            </a:r>
            <a:r>
              <a:rPr lang="fr-FR" sz="3000" b="1" u="sng" dirty="0" smtClean="0">
                <a:solidFill>
                  <a:srgbClr val="00B0F0"/>
                </a:solidFill>
                <a:latin typeface="21 Kilobyte Salute" panose="020B0500030101010103" pitchFamily="34" charset="0"/>
              </a:rPr>
              <a:t>SUBLIME</a:t>
            </a:r>
            <a:r>
              <a:rPr lang="fr-FR" sz="3000" dirty="0" smtClean="0">
                <a:solidFill>
                  <a:srgbClr val="00B0F0"/>
                </a:solidFill>
                <a:latin typeface="21 Kilobyte Salute" panose="020B0500030101010103" pitchFamily="34" charset="0"/>
              </a:rPr>
              <a:t> </a:t>
            </a:r>
            <a:r>
              <a:rPr lang="fr-FR" sz="3000" dirty="0" smtClean="0">
                <a:solidFill>
                  <a:srgbClr val="92D050"/>
                </a:solidFill>
                <a:latin typeface="21 Kilobyte Salute" panose="020B0500030101010103" pitchFamily="34" charset="0"/>
              </a:rPr>
              <a:t>IN NATURE</a:t>
            </a:r>
            <a:endParaRPr lang="fr-FR" sz="3000" dirty="0">
              <a:solidFill>
                <a:srgbClr val="92D050"/>
              </a:solidFill>
              <a:latin typeface="21 Kilobyte Salute" panose="020B05000301010101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43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131</TotalTime>
  <Words>341</Words>
  <Application>Microsoft Office PowerPoint</Application>
  <PresentationFormat>Custom</PresentationFormat>
  <Paragraphs>146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Damask</vt:lpstr>
      <vt:lpstr>Romantic poetry</vt:lpstr>
      <vt:lpstr>American romantic poets</vt:lpstr>
      <vt:lpstr>EMILY DICKENSON</vt:lpstr>
      <vt:lpstr>NARROW FELLOW IN THE GRASS</vt:lpstr>
      <vt:lpstr>I HEARD A FLY BUZZ</vt:lpstr>
      <vt:lpstr>I HEARD A FLY BUZZ</vt:lpstr>
      <vt:lpstr>I HEARD A FLY BUZZ</vt:lpstr>
      <vt:lpstr>William wordsworth</vt:lpstr>
      <vt:lpstr>I WANDERED LONELY AS A CLOUD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 poetry</dc:title>
  <dc:creator>Sharpe, Jordan</dc:creator>
  <cp:lastModifiedBy>MelCase</cp:lastModifiedBy>
  <cp:revision>20</cp:revision>
  <dcterms:created xsi:type="dcterms:W3CDTF">2016-02-26T17:33:07Z</dcterms:created>
  <dcterms:modified xsi:type="dcterms:W3CDTF">2017-02-15T17:45:24Z</dcterms:modified>
</cp:coreProperties>
</file>