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"/>
  </p:notesMasterIdLst>
  <p:handoutMasterIdLst>
    <p:handoutMasterId r:id="rId10"/>
  </p:handoutMasterIdLst>
  <p:sldIdLst>
    <p:sldId id="261" r:id="rId2"/>
    <p:sldId id="267" r:id="rId3"/>
    <p:sldId id="268" r:id="rId4"/>
    <p:sldId id="283" r:id="rId5"/>
    <p:sldId id="284" r:id="rId6"/>
    <p:sldId id="280" r:id="rId7"/>
    <p:sldId id="295" r:id="rId8"/>
  </p:sldIdLst>
  <p:sldSz cx="9144000" cy="6858000" type="screen4x3"/>
  <p:notesSz cx="6858000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>
      <p:cViewPr varScale="1">
        <p:scale>
          <a:sx n="59" d="100"/>
          <a:sy n="59" d="100"/>
        </p:scale>
        <p:origin x="72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DC2-8FC7-4534-80C8-2135ED413C60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37716-BE30-49F4-B96F-BF09EF9102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96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440AD4F-706C-46A7-BC4F-2BE4D7624B62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3425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4746"/>
            <a:ext cx="5486400" cy="408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A92F99-AC29-4B74-A644-D376501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66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3CCC0E-FBB2-4C13-B8EE-E1E1DD45E4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55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BF3B4D-01E5-4CFC-8584-61139EBC88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44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Romantic: Part of Your</a:t>
            </a:r>
            <a:r>
              <a:rPr lang="en-US" baseline="0" dirty="0" smtClean="0"/>
              <a:t> World</a:t>
            </a: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657F95-4FA5-48AD-9B9B-B54D29CC18B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12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Lady in the Tramp:</a:t>
            </a:r>
            <a:r>
              <a:rPr lang="en-US" baseline="0" dirty="0" smtClean="0"/>
              <a:t> We Are </a:t>
            </a:r>
            <a:r>
              <a:rPr lang="en-US" baseline="0" dirty="0" err="1" smtClean="0"/>
              <a:t>Siamiese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A92F99-AC29-4B74-A644-D3765016213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01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Beauty</a:t>
            </a:r>
            <a:r>
              <a:rPr lang="en-US" baseline="0" dirty="0" smtClean="0"/>
              <a:t> and the Beast: Something There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A92F99-AC29-4B74-A644-D3765016213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51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A92F99-AC29-4B74-A644-D3765016213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9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E34047-017E-44C1-8E86-88AF3A1B70B0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E012B98-FD08-4BB6-8704-7062A5BAC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F112C-64AD-47DC-9966-3F2F83F63650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F6C17-175D-4863-A40D-EC88BB49F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AFC2F-90B8-42E1-9924-83A067A9477E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CCA91-A8AD-4513-9353-75938DF83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5D13F-2A16-4F25-9C36-B8E59887AC49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EF32C-7A71-4609-ADCE-E9EB6F085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31CF-1E17-409D-848E-1F4291D7B589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093127-FE2E-4741-A2CA-64F7BDA12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0BCD481-2E5E-4548-9D4D-C29EA88D8C09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EAF7813-FCCA-4A61-BCF6-10FF819C3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419E3CC-B0AD-4EB5-A2C0-E78289D67C37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923993-260D-4001-8AEB-B43A6BC26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81365-A0AD-4E6D-82C9-912E3BB54927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DC433-0171-4812-A1D5-BF804BD58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EA8A7-407A-46A6-99D4-3C557A70D5BF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E167CA7-9FD9-4CAA-B114-CAE1377A5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0FCFA-2A22-4F94-B41A-B0F5BE5AA08C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98957-D4DD-444D-9B10-852E69B4C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50995BF-8739-45C9-86F3-CA89FFF23711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EDC75050-4EA4-476D-9235-66C1EC101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DACF4C1-FE17-4A51-BE88-EACDE53AA4AA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225C4EE-33E0-479B-9485-0147F9FB6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9" r:id="rId2"/>
    <p:sldLayoutId id="2147483804" r:id="rId3"/>
    <p:sldLayoutId id="2147483805" r:id="rId4"/>
    <p:sldLayoutId id="2147483806" r:id="rId5"/>
    <p:sldLayoutId id="2147483800" r:id="rId6"/>
    <p:sldLayoutId id="2147483807" r:id="rId7"/>
    <p:sldLayoutId id="2147483801" r:id="rId8"/>
    <p:sldLayoutId id="2147483808" r:id="rId9"/>
    <p:sldLayoutId id="2147483802" r:id="rId10"/>
    <p:sldLayoutId id="214748380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1B587C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8DC18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youtube.com/watch?v=_pPUmv3U2X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youtube.com/watch?v=rlQYqQs0R3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youtube.com/watch?v=nwZEcdBMLL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nwZEcdBMLLU" TargetMode="External"/><Relationship Id="rId5" Type="http://schemas.openxmlformats.org/officeDocument/2006/relationships/hyperlink" Target="http://www.youtube.com/watch?v=rlQYqQs0R3w" TargetMode="External"/><Relationship Id="rId4" Type="http://schemas.openxmlformats.org/officeDocument/2006/relationships/hyperlink" Target="http://www.youtube.com/watch?v=_pPUmv3U2X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962400"/>
            <a:ext cx="6019800" cy="1828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the Age of </a:t>
            </a:r>
            <a:r>
              <a:rPr lang="en-US" sz="5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Romanticism</a:t>
            </a:r>
            <a:endParaRPr lang="en-US" sz="5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25603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  <a:latin typeface="Century" pitchFamily="18" charset="0"/>
              </a:rPr>
              <a:t>                                      </a:t>
            </a:r>
            <a:r>
              <a:rPr lang="en-US" sz="3200" b="1" u="sng" dirty="0" smtClean="0">
                <a:solidFill>
                  <a:srgbClr val="002060"/>
                </a:solidFill>
                <a:latin typeface="Century Schoolbook" pitchFamily="18" charset="0"/>
              </a:rPr>
              <a:t>THEATER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172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Pg. 158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6553200" cy="990600"/>
          </a:xfrm>
        </p:spPr>
        <p:txBody>
          <a:bodyPr/>
          <a:lstStyle/>
          <a:p>
            <a:r>
              <a:rPr lang="en-US" sz="3600" dirty="0" smtClean="0">
                <a:solidFill>
                  <a:srgbClr val="002060"/>
                </a:solidFill>
                <a:latin typeface="Century Schoolbook" pitchFamily="18" charset="0"/>
              </a:rPr>
              <a:t>Romanticism in </a:t>
            </a:r>
            <a:r>
              <a:rPr lang="en-US" sz="3600" u="sng" dirty="0" smtClean="0">
                <a:solidFill>
                  <a:srgbClr val="002060"/>
                </a:solidFill>
                <a:latin typeface="Century Schoolbook" pitchFamily="18" charset="0"/>
              </a:rPr>
              <a:t>Theater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0" y="1447800"/>
            <a:ext cx="48768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u="sng" dirty="0">
                <a:solidFill>
                  <a:srgbClr val="002060"/>
                </a:solidFill>
                <a:latin typeface="Century Schoolbook" pitchFamily="18" charset="0"/>
              </a:rPr>
              <a:t> Actors and actresses are now </a:t>
            </a:r>
            <a:r>
              <a:rPr lang="en-US" sz="2000" u="sng" dirty="0" smtClean="0">
                <a:solidFill>
                  <a:srgbClr val="002060"/>
                </a:solidFill>
                <a:latin typeface="Century Schoolbook" pitchFamily="18" charset="0"/>
              </a:rPr>
              <a:t>more important </a:t>
            </a:r>
            <a:r>
              <a:rPr lang="en-US" sz="2000" u="sng" dirty="0">
                <a:solidFill>
                  <a:srgbClr val="002060"/>
                </a:solidFill>
                <a:latin typeface="Century Schoolbook" pitchFamily="18" charset="0"/>
              </a:rPr>
              <a:t>than </a:t>
            </a:r>
            <a:r>
              <a:rPr lang="en-US" sz="2000" u="sng" dirty="0" smtClean="0">
                <a:solidFill>
                  <a:srgbClr val="002060"/>
                </a:solidFill>
                <a:latin typeface="Century Schoolbook" pitchFamily="18" charset="0"/>
              </a:rPr>
              <a:t>playwrights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entury Schoolbook" pitchFamily="18" charset="0"/>
              </a:rPr>
              <a:t>More rehearsals</a:t>
            </a:r>
            <a:endParaRPr lang="en-US" sz="2000" dirty="0">
              <a:solidFill>
                <a:srgbClr val="002060"/>
              </a:solidFill>
              <a:latin typeface="Century Schoolbook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en-US" sz="2000" u="sng" dirty="0">
                <a:solidFill>
                  <a:srgbClr val="002060"/>
                </a:solidFill>
                <a:latin typeface="Century Schoolbook" pitchFamily="18" charset="0"/>
              </a:rPr>
              <a:t>Technological </a:t>
            </a:r>
            <a:r>
              <a:rPr lang="en-US" sz="2000" u="sng" dirty="0" smtClean="0">
                <a:solidFill>
                  <a:srgbClr val="002060"/>
                </a:solidFill>
                <a:latin typeface="Century Schoolbook" pitchFamily="18" charset="0"/>
              </a:rPr>
              <a:t>influences: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entury Schoolbook" pitchFamily="18" charset="0"/>
              </a:rPr>
              <a:t>Larger theater due to larger productions</a:t>
            </a:r>
          </a:p>
          <a:p>
            <a:pPr lvl="1">
              <a:buFont typeface="Arial" charset="0"/>
              <a:buChar char="•"/>
            </a:pPr>
            <a:r>
              <a:rPr lang="en-US" sz="2000" u="sng" dirty="0" smtClean="0">
                <a:solidFill>
                  <a:srgbClr val="002060"/>
                </a:solidFill>
                <a:latin typeface="Century Schoolbook" pitchFamily="18" charset="0"/>
              </a:rPr>
              <a:t>Lit </a:t>
            </a:r>
            <a:r>
              <a:rPr lang="en-US" sz="2000" u="sng" dirty="0">
                <a:solidFill>
                  <a:srgbClr val="002060"/>
                </a:solidFill>
                <a:latin typeface="Century Schoolbook" pitchFamily="18" charset="0"/>
              </a:rPr>
              <a:t>with </a:t>
            </a:r>
            <a:r>
              <a:rPr lang="en-US" sz="2000" u="sng" dirty="0" smtClean="0">
                <a:solidFill>
                  <a:srgbClr val="002060"/>
                </a:solidFill>
                <a:latin typeface="Century Schoolbook" pitchFamily="18" charset="0"/>
              </a:rPr>
              <a:t>gas</a:t>
            </a:r>
          </a:p>
          <a:p>
            <a:pPr lvl="1">
              <a:buFont typeface="Arial" charset="0"/>
              <a:buChar char="•"/>
            </a:pPr>
            <a:r>
              <a:rPr lang="en-US" sz="2000" u="sng" dirty="0" smtClean="0">
                <a:solidFill>
                  <a:srgbClr val="002060"/>
                </a:solidFill>
                <a:latin typeface="Century Schoolbook" pitchFamily="18" charset="0"/>
              </a:rPr>
              <a:t>Steam-engine</a:t>
            </a:r>
          </a:p>
          <a:p>
            <a:pPr lvl="2">
              <a:buFont typeface="Arial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entury Schoolbook" pitchFamily="18" charset="0"/>
              </a:rPr>
              <a:t>People could travel to see plays</a:t>
            </a:r>
            <a:endParaRPr lang="en-US" sz="2000" dirty="0">
              <a:solidFill>
                <a:srgbClr val="002060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à"/>
            </a:pPr>
            <a:r>
              <a:rPr lang="en-US" sz="2000" u="sng" dirty="0">
                <a:solidFill>
                  <a:srgbClr val="002060"/>
                </a:solidFill>
                <a:latin typeface="Century Schoolbook" pitchFamily="18" charset="0"/>
                <a:sym typeface="Wingdings" pitchFamily="2" charset="2"/>
              </a:rPr>
              <a:t>New </a:t>
            </a:r>
            <a:r>
              <a:rPr lang="en-US" sz="2000" u="sng" dirty="0" smtClean="0">
                <a:solidFill>
                  <a:srgbClr val="002060"/>
                </a:solidFill>
                <a:latin typeface="Century Schoolbook" pitchFamily="18" charset="0"/>
                <a:sym typeface="Wingdings" pitchFamily="2" charset="2"/>
              </a:rPr>
              <a:t>factories= </a:t>
            </a:r>
            <a:r>
              <a:rPr lang="en-US" sz="2000" u="sng" dirty="0">
                <a:solidFill>
                  <a:srgbClr val="002060"/>
                </a:solidFill>
                <a:latin typeface="Century Schoolbook" pitchFamily="18" charset="0"/>
                <a:sym typeface="Wingdings" pitchFamily="2" charset="2"/>
              </a:rPr>
              <a:t>new jobs = money to go to the theater</a:t>
            </a:r>
          </a:p>
          <a:p>
            <a:pPr>
              <a:buFont typeface="Wingdings" pitchFamily="2" charset="2"/>
              <a:buChar char="à"/>
            </a:pPr>
            <a:r>
              <a:rPr lang="en-US" sz="2000" dirty="0">
                <a:solidFill>
                  <a:srgbClr val="002060"/>
                </a:solidFill>
                <a:latin typeface="Century Schoolbook" pitchFamily="18" charset="0"/>
                <a:sym typeface="Wingdings" pitchFamily="2" charset="2"/>
              </a:rPr>
              <a:t> </a:t>
            </a:r>
            <a:r>
              <a:rPr lang="en-US" sz="2000" u="sng" dirty="0">
                <a:solidFill>
                  <a:srgbClr val="002060"/>
                </a:solidFill>
                <a:latin typeface="Century Schoolbook" pitchFamily="18" charset="0"/>
                <a:sym typeface="Wingdings" pitchFamily="2" charset="2"/>
              </a:rPr>
              <a:t>U</a:t>
            </a:r>
            <a:r>
              <a:rPr lang="en-US" sz="2000" u="sng" dirty="0" smtClean="0">
                <a:solidFill>
                  <a:srgbClr val="002060"/>
                </a:solidFill>
                <a:latin typeface="Century Schoolbook" pitchFamily="18" charset="0"/>
                <a:sym typeface="Wingdings" pitchFamily="2" charset="2"/>
              </a:rPr>
              <a:t>rbanization</a:t>
            </a:r>
            <a:r>
              <a:rPr lang="en-US" sz="2000" u="sng" dirty="0">
                <a:solidFill>
                  <a:srgbClr val="002060"/>
                </a:solidFill>
                <a:latin typeface="Century Schoolbook" pitchFamily="18" charset="0"/>
                <a:sym typeface="Wingdings" pitchFamily="2" charset="2"/>
              </a:rPr>
              <a:t>:</a:t>
            </a:r>
            <a:r>
              <a:rPr lang="en-US" sz="2000" dirty="0">
                <a:solidFill>
                  <a:srgbClr val="002060"/>
                </a:solidFill>
                <a:latin typeface="Century Schoolbook" pitchFamily="18" charset="0"/>
                <a:sym typeface="Wingdings" pitchFamily="2" charset="2"/>
              </a:rPr>
              <a:t> people needed entertainment in the cities</a:t>
            </a:r>
          </a:p>
          <a:p>
            <a:pPr>
              <a:buFont typeface="Wingdings" pitchFamily="2" charset="2"/>
              <a:buChar char="à"/>
            </a:pPr>
            <a:r>
              <a:rPr lang="en-US" sz="2000" dirty="0">
                <a:solidFill>
                  <a:srgbClr val="002060"/>
                </a:solidFill>
                <a:latin typeface="Century Schoolbook" pitchFamily="18" charset="0"/>
                <a:sym typeface="Wingdings" pitchFamily="2" charset="2"/>
              </a:rPr>
              <a:t> theaters opened in new places that previously had no form of theater</a:t>
            </a:r>
          </a:p>
          <a:p>
            <a:r>
              <a:rPr lang="en-US" sz="2000" dirty="0">
                <a:solidFill>
                  <a:srgbClr val="002060"/>
                </a:solidFill>
                <a:latin typeface="Century Schoolbook" pitchFamily="18" charset="0"/>
                <a:sym typeface="Wingdings" pitchFamily="2" charset="2"/>
              </a:rPr>
              <a:t>and </a:t>
            </a:r>
            <a:r>
              <a:rPr lang="en-US" sz="2000" u="sng" dirty="0">
                <a:solidFill>
                  <a:srgbClr val="002060"/>
                </a:solidFill>
                <a:latin typeface="Century Schoolbook" pitchFamily="18" charset="0"/>
                <a:sym typeface="Wingdings" pitchFamily="2" charset="2"/>
              </a:rPr>
              <a:t>actors begin tours around the United States</a:t>
            </a:r>
            <a:endParaRPr lang="en-US" sz="2000" u="sng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pic>
        <p:nvPicPr>
          <p:cNvPr id="9218" name="Picture 2" descr="http://t3.gstatic.com/images?q=tbn:ANd9GcQaosnQcEozzt-73xzcIOucAiXy_FjLIZkdjWH8IJ0EuXgg5LnroKu3h9k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52400"/>
            <a:ext cx="3505200" cy="2628900"/>
          </a:xfrm>
          <a:prstGeom prst="rect">
            <a:avLst/>
          </a:prstGeom>
          <a:noFill/>
        </p:spPr>
      </p:pic>
      <p:pic>
        <p:nvPicPr>
          <p:cNvPr id="9220" name="Picture 4" descr="http://yalestandard.com/images/Burtons%20thea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895599"/>
            <a:ext cx="4114800" cy="39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153400" cy="5334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entury Schoolbook" pitchFamily="18" charset="0"/>
              </a:rPr>
              <a:t>Romanticism in Theater</a:t>
            </a:r>
            <a:br>
              <a:rPr lang="en-US" dirty="0" smtClean="0">
                <a:solidFill>
                  <a:srgbClr val="002060"/>
                </a:solidFill>
                <a:latin typeface="Century Schoolbook" pitchFamily="18" charset="0"/>
              </a:rPr>
            </a:br>
            <a:endParaRPr lang="en-US" dirty="0" smtClean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0" y="1524000"/>
            <a:ext cx="4114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Schoolbook" pitchFamily="18" charset="0"/>
              </a:rPr>
              <a:t>Types</a:t>
            </a:r>
            <a:r>
              <a:rPr lang="en-US" sz="2400" b="1" dirty="0" smtClean="0">
                <a:solidFill>
                  <a:srgbClr val="002060"/>
                </a:solidFill>
                <a:latin typeface="Tw Cen MT" pitchFamily="34" charset="0"/>
              </a:rPr>
              <a:t>: Three Types</a:t>
            </a:r>
            <a:endParaRPr lang="en-US" sz="2400" b="1" dirty="0">
              <a:solidFill>
                <a:srgbClr val="002060"/>
              </a:solidFill>
              <a:latin typeface="Tw Cen MT" pitchFamily="34" charset="0"/>
            </a:endParaRPr>
          </a:p>
          <a:p>
            <a:endParaRPr lang="en-US" sz="2400" b="1" u="sng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r>
              <a:rPr lang="en-US" sz="2400" b="1" u="sng" dirty="0" smtClean="0">
                <a:solidFill>
                  <a:srgbClr val="002060"/>
                </a:solidFill>
                <a:latin typeface="Century Schoolbook" pitchFamily="18" charset="0"/>
              </a:rPr>
              <a:t>Romantic </a:t>
            </a:r>
            <a:r>
              <a:rPr lang="en-US" sz="2400" b="1" u="sng" dirty="0">
                <a:solidFill>
                  <a:srgbClr val="002060"/>
                </a:solidFill>
                <a:latin typeface="Century Schoolbook" pitchFamily="18" charset="0"/>
              </a:rPr>
              <a:t>Plays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entury Schoolbook" pitchFamily="18" charset="0"/>
              </a:rPr>
              <a:t> needed no rules (rejected the “rules” of Neoclassical theater)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Schoolbook" pitchFamily="18" charset="0"/>
              </a:rPr>
              <a:t>no </a:t>
            </a:r>
            <a:r>
              <a:rPr lang="en-US" sz="2400" dirty="0">
                <a:solidFill>
                  <a:srgbClr val="002060"/>
                </a:solidFill>
                <a:latin typeface="Century Schoolbook" pitchFamily="18" charset="0"/>
              </a:rPr>
              <a:t>subject matter was inappropriate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en-US" sz="2400" u="sng" dirty="0">
                <a:solidFill>
                  <a:srgbClr val="002060"/>
                </a:solidFill>
                <a:latin typeface="Century Schoolbook" pitchFamily="18" charset="0"/>
              </a:rPr>
              <a:t>conflict occurred between the character’s spiritual and creative wishes and their physical </a:t>
            </a:r>
            <a:r>
              <a:rPr lang="en-US" sz="2400" u="sng" dirty="0" smtClean="0">
                <a:solidFill>
                  <a:srgbClr val="002060"/>
                </a:solidFill>
                <a:latin typeface="Century Schoolbook" pitchFamily="18" charset="0"/>
              </a:rPr>
              <a:t>ability</a:t>
            </a:r>
          </a:p>
          <a:p>
            <a:endParaRPr lang="en-US" dirty="0">
              <a:solidFill>
                <a:srgbClr val="002060"/>
              </a:solidFill>
              <a:latin typeface="Century Schoolbook" pitchFamily="18" charset="0"/>
            </a:endParaRPr>
          </a:p>
          <a:p>
            <a:pPr>
              <a:buFont typeface="Arial" charset="0"/>
              <a:buChar char="•"/>
            </a:pPr>
            <a:endParaRPr lang="en-US" b="1" u="sng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pic>
        <p:nvPicPr>
          <p:cNvPr id="7170" name="Picture 2" descr="http://www.dvdbeaver.com/film/reviews/hbnd/3%20gargoy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981200"/>
            <a:ext cx="4829175" cy="36732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6019800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4"/>
              </a:rPr>
              <a:t>http://www.youtube.com/watch?v=_pPUmv3U2XY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Romanticism in Theater</a:t>
            </a:r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600200"/>
            <a:ext cx="45720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entury Schoolbook" pitchFamily="18" charset="0"/>
              </a:rPr>
              <a:t>Type Two:</a:t>
            </a:r>
            <a:endParaRPr lang="en-US" sz="2400" b="1" dirty="0">
              <a:solidFill>
                <a:srgbClr val="002060"/>
              </a:solidFill>
              <a:latin typeface="Tw Cen MT" pitchFamily="34" charset="0"/>
            </a:endParaRPr>
          </a:p>
          <a:p>
            <a:endParaRPr lang="en-US" sz="2400" b="1" u="sng" dirty="0">
              <a:solidFill>
                <a:srgbClr val="002060"/>
              </a:solidFill>
              <a:latin typeface="Century Schoolbook" pitchFamily="18" charset="0"/>
            </a:endParaRPr>
          </a:p>
          <a:p>
            <a:r>
              <a:rPr lang="en-US" sz="2400" b="1" u="sng" dirty="0">
                <a:solidFill>
                  <a:srgbClr val="002060"/>
                </a:solidFill>
                <a:latin typeface="Century Schoolbook" pitchFamily="18" charset="0"/>
              </a:rPr>
              <a:t>Melodramas</a:t>
            </a:r>
          </a:p>
          <a:p>
            <a:pPr>
              <a:buFont typeface="Arial" charset="0"/>
              <a:buChar char="•"/>
            </a:pPr>
            <a:r>
              <a:rPr lang="en-US" sz="2400" u="sng" dirty="0">
                <a:solidFill>
                  <a:srgbClr val="002060"/>
                </a:solidFill>
                <a:latin typeface="Century Schoolbook" pitchFamily="18" charset="0"/>
              </a:rPr>
              <a:t> designed to pull the heart-strings of the audience by pitting good characters against bad characters – heroes against villains.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entury Schoolbook" pitchFamily="18" charset="0"/>
              </a:rPr>
              <a:t> Full of over-the-top, dramatic expression; reintroduction of stock characters. </a:t>
            </a:r>
          </a:p>
          <a:p>
            <a:endParaRPr lang="en-US" u="sng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pic>
        <p:nvPicPr>
          <p:cNvPr id="52226" name="Picture 2" descr="http://1.bp.blogspot.com/-vrdbVDTZGAQ/TZDkbbaFpwI/AAAAAAAAAW0/e5h1ZHhJa4Y/s1600/melodra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4834" y="1981200"/>
            <a:ext cx="4339166" cy="4267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6019800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www.youtube.com/watch?v=rlQYqQs0R3w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s://lh6.googleusercontent.com/-zhgxilj15QA/TXzi99gaV6I/AAAAAAAAC40/bs3YADqgZj0/Freytag_Huck+Fi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143000"/>
            <a:ext cx="7052128" cy="43815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Romanticism in Theater</a:t>
            </a:r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3352800"/>
            <a:ext cx="86106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entury Schoolbook" pitchFamily="18" charset="0"/>
              </a:rPr>
              <a:t>Type Three:</a:t>
            </a:r>
            <a:endParaRPr lang="en-US" sz="2400" b="1" dirty="0">
              <a:solidFill>
                <a:srgbClr val="002060"/>
              </a:solidFill>
              <a:latin typeface="Tw Cen MT" pitchFamily="34" charset="0"/>
            </a:endParaRPr>
          </a:p>
          <a:p>
            <a:endParaRPr lang="en-US" b="1" u="sng" dirty="0">
              <a:solidFill>
                <a:srgbClr val="002060"/>
              </a:solidFill>
              <a:latin typeface="Century Schoolbook" pitchFamily="18" charset="0"/>
            </a:endParaRPr>
          </a:p>
          <a:p>
            <a:endParaRPr lang="en-US" u="sng" dirty="0">
              <a:solidFill>
                <a:srgbClr val="002060"/>
              </a:solidFill>
              <a:latin typeface="Century Schoolbook" pitchFamily="18" charset="0"/>
            </a:endParaRPr>
          </a:p>
          <a:p>
            <a:r>
              <a:rPr lang="en-US" sz="2400" b="1" u="sng" dirty="0">
                <a:solidFill>
                  <a:srgbClr val="002060"/>
                </a:solidFill>
                <a:latin typeface="Century Schoolbook" pitchFamily="18" charset="0"/>
              </a:rPr>
              <a:t>Well-Made Plays</a:t>
            </a:r>
          </a:p>
          <a:p>
            <a:pPr>
              <a:buFont typeface="Arial" charset="0"/>
              <a:buChar char="•"/>
            </a:pPr>
            <a:r>
              <a:rPr lang="en-US" sz="2400" u="sng" dirty="0">
                <a:solidFill>
                  <a:srgbClr val="002060"/>
                </a:solidFill>
                <a:latin typeface="Century Schoolbook" pitchFamily="18" charset="0"/>
              </a:rPr>
              <a:t> Structure builds to a climax through a </a:t>
            </a:r>
            <a:r>
              <a:rPr lang="en-US" sz="2400" u="sng" dirty="0" smtClean="0">
                <a:solidFill>
                  <a:srgbClr val="002060"/>
                </a:solidFill>
                <a:latin typeface="Century Schoolbook" pitchFamily="18" charset="0"/>
              </a:rPr>
              <a:t>development of </a:t>
            </a:r>
            <a:r>
              <a:rPr lang="en-US" sz="2400" u="sng" dirty="0">
                <a:solidFill>
                  <a:srgbClr val="002060"/>
                </a:solidFill>
                <a:latin typeface="Century Schoolbook" pitchFamily="18" charset="0"/>
              </a:rPr>
              <a:t>plot events that take place logically in a </a:t>
            </a:r>
            <a:r>
              <a:rPr lang="en-US" sz="2400" u="sng" dirty="0" smtClean="0">
                <a:solidFill>
                  <a:srgbClr val="002060"/>
                </a:solidFill>
                <a:latin typeface="Century Schoolbook" pitchFamily="18" charset="0"/>
              </a:rPr>
              <a:t>cause and-effect </a:t>
            </a:r>
            <a:r>
              <a:rPr lang="en-US" sz="2400" u="sng" dirty="0">
                <a:solidFill>
                  <a:srgbClr val="002060"/>
                </a:solidFill>
                <a:latin typeface="Century Schoolbook" pitchFamily="18" charset="0"/>
              </a:rPr>
              <a:t>fashion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entury Schoolbook" pitchFamily="18" charset="0"/>
              </a:rPr>
              <a:t> the audience knows all of the information to know the characters; </a:t>
            </a:r>
            <a:r>
              <a:rPr lang="en-US" sz="2400" u="sng" dirty="0">
                <a:solidFill>
                  <a:srgbClr val="002060"/>
                </a:solidFill>
                <a:latin typeface="Century Schoolbook" pitchFamily="18" charset="0"/>
              </a:rPr>
              <a:t>events are foreshadowed.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524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www.youtube.com/watch?v=nwZEcdBMLLU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Can you indentify the different types of Romantic plays?</a:t>
            </a:r>
            <a:endParaRPr lang="en-US" sz="4000" dirty="0"/>
          </a:p>
        </p:txBody>
      </p:sp>
      <p:pic>
        <p:nvPicPr>
          <p:cNvPr id="64514" name="Picture 2" descr="C:\Documents and Settings\lgallicchio\Local Settings\Temporary Internet Files\Content.IE5\TV6VKBKI\MC90035654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371600"/>
            <a:ext cx="3733800" cy="404138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33600" y="5412981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Pg. 160 in your VPA notebook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5782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http://www.youtube.com/watch?v=_pPUmv3U2XY</a:t>
            </a:r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6422614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www.youtube.com/watch?v=rlQYqQs0R3w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4495800" y="588917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www.youtube.com/watch?v=nwZEcdBMLLU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</a:t>
            </a:r>
            <a:r>
              <a:rPr lang="en-US" sz="2400" dirty="0" smtClean="0"/>
              <a:t>(On the back of your learning guide)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With a partner, select one of the types of theater during the Romantic Period and write a brief plot synopsis that demonstrates your knowledge of these types.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2971800" cy="226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630" y="3188677"/>
            <a:ext cx="2398713" cy="264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5" r="2565" b="13918"/>
          <a:stretch/>
        </p:blipFill>
        <p:spPr bwMode="auto">
          <a:xfrm>
            <a:off x="5867400" y="3428162"/>
            <a:ext cx="3149294" cy="221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10823" y="5578642"/>
            <a:ext cx="30732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Well Made Plays 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32003" y="5753519"/>
            <a:ext cx="22829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Melodramas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5920154"/>
            <a:ext cx="29610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Romantic Plays 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1500" y="6108283"/>
            <a:ext cx="31598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 Minutes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12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8DC182"/>
      </a:accent1>
      <a:accent2>
        <a:srgbClr val="9F2936"/>
      </a:accent2>
      <a:accent3>
        <a:srgbClr val="1B587C"/>
      </a:accent3>
      <a:accent4>
        <a:srgbClr val="8DC182"/>
      </a:accent4>
      <a:accent5>
        <a:srgbClr val="604878"/>
      </a:accent5>
      <a:accent6>
        <a:srgbClr val="997339"/>
      </a:accent6>
      <a:hlink>
        <a:srgbClr val="8DC182"/>
      </a:hlink>
      <a:folHlink>
        <a:srgbClr val="997339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8DC182"/>
    </a:accent1>
    <a:accent2>
      <a:srgbClr val="9F2936"/>
    </a:accent2>
    <a:accent3>
      <a:srgbClr val="1B587C"/>
    </a:accent3>
    <a:accent4>
      <a:srgbClr val="8DC182"/>
    </a:accent4>
    <a:accent5>
      <a:srgbClr val="604878"/>
    </a:accent5>
    <a:accent6>
      <a:srgbClr val="997339"/>
    </a:accent6>
    <a:hlink>
      <a:srgbClr val="8DC182"/>
    </a:hlink>
    <a:folHlink>
      <a:srgbClr val="99733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4078</TotalTime>
  <Words>330</Words>
  <Application>Microsoft Office PowerPoint</Application>
  <PresentationFormat>On-screen Show (4:3)</PresentationFormat>
  <Paragraphs>58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Century</vt:lpstr>
      <vt:lpstr>Century Schoolbook</vt:lpstr>
      <vt:lpstr>Tw Cen MT</vt:lpstr>
      <vt:lpstr>Wingdings</vt:lpstr>
      <vt:lpstr>Wingdings 2</vt:lpstr>
      <vt:lpstr>Median</vt:lpstr>
      <vt:lpstr>the Age of Romanticism</vt:lpstr>
      <vt:lpstr>Romanticism in Theater</vt:lpstr>
      <vt:lpstr>Romanticism in Theater </vt:lpstr>
      <vt:lpstr>Romanticism in Theater</vt:lpstr>
      <vt:lpstr>Romanticism in Theater</vt:lpstr>
      <vt:lpstr>Can you indentify the different types of Romantic plays?</vt:lpstr>
      <vt:lpstr>Application: (On the back of your learning guide)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Romanticism</dc:title>
  <dc:creator>Sarah Carman</dc:creator>
  <cp:lastModifiedBy>McDonald, Benjamin</cp:lastModifiedBy>
  <cp:revision>221</cp:revision>
  <cp:lastPrinted>2013-03-18T18:24:21Z</cp:lastPrinted>
  <dcterms:created xsi:type="dcterms:W3CDTF">2010-02-17T23:14:15Z</dcterms:created>
  <dcterms:modified xsi:type="dcterms:W3CDTF">2017-03-02T14:46:24Z</dcterms:modified>
</cp:coreProperties>
</file>