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9" r:id="rId5"/>
    <p:sldId id="300" r:id="rId6"/>
    <p:sldId id="301" r:id="rId7"/>
    <p:sldId id="302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juut6EuvfKAhUIXD4KHUp7AqcQjRwIBw&amp;url=https://en.wikipedia.org/wiki/The_Death_of_Sardanapalus&amp;psig=AFQjCNEZIj78eSTMO6f_LjCvvPeZZvDuQA&amp;ust=1455546129389759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ahUKEwi8o7axuvfKAhVIPj4KHSq-CssQjRwIBw&amp;url=http://www.art-wallpaper.com/6374/Delacroix+Eug%C3%A8ne/Death+of+Sardanapalus+(study)?Width=1600&amp;Height=1200&amp;psig=AFQjCNEZIj78eSTMO6f_LjCvvPeZZvDuQA&amp;ust=145554612938975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cad=rja&amp;uact=8&amp;ved=0ahUKEwjC76nXuvfKAhVHej4KHREgBIEQjRwIBw&amp;url=https://www.pinterest.com/pin/495818240201507084/&amp;bvm=bv.114195076,d.cWw&amp;psig=AFQjCNFRZGZFayi6nyJCVfI8Z0To5Jlh_w&amp;ust=14555462997717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1094864"/>
            <a:ext cx="12192000" cy="4394988"/>
          </a:xfrm>
        </p:spPr>
        <p:txBody>
          <a:bodyPr/>
          <a:lstStyle/>
          <a:p>
            <a:r>
              <a:rPr lang="fr-FR" sz="11000" dirty="0" err="1" smtClean="0"/>
              <a:t>RomanticISM</a:t>
            </a:r>
            <a:r>
              <a:rPr lang="fr-FR" sz="11000" dirty="0" smtClean="0"/>
              <a:t/>
            </a:r>
            <a:br>
              <a:rPr lang="fr-FR" sz="11000" dirty="0" smtClean="0"/>
            </a:br>
            <a:r>
              <a:rPr lang="fr-FR" sz="11000" dirty="0" smtClean="0"/>
              <a:t>painting</a:t>
            </a:r>
            <a:endParaRPr lang="fr-FR" sz="1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365" y="5917068"/>
            <a:ext cx="11915955" cy="940932"/>
          </a:xfrm>
        </p:spPr>
        <p:txBody>
          <a:bodyPr>
            <a:normAutofit/>
          </a:bodyPr>
          <a:lstStyle/>
          <a:p>
            <a:r>
              <a:rPr lang="fr-FR" sz="3400" dirty="0" smtClean="0"/>
              <a:t>Constable, </a:t>
            </a:r>
            <a:r>
              <a:rPr lang="fr-FR" sz="3400" dirty="0" err="1" smtClean="0"/>
              <a:t>delacroix</a:t>
            </a:r>
            <a:r>
              <a:rPr lang="fr-FR" sz="3400" dirty="0" smtClean="0"/>
              <a:t> &amp; </a:t>
            </a:r>
            <a:r>
              <a:rPr lang="fr-FR" sz="3400" dirty="0" err="1" smtClean="0"/>
              <a:t>Gericault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478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88" y="144375"/>
            <a:ext cx="10178322" cy="997841"/>
          </a:xfrm>
        </p:spPr>
        <p:txBody>
          <a:bodyPr>
            <a:normAutofit/>
          </a:bodyPr>
          <a:lstStyle/>
          <a:p>
            <a:r>
              <a:rPr lang="fr-FR" sz="4800" i="1" dirty="0" err="1" smtClean="0"/>
              <a:t>Death</a:t>
            </a:r>
            <a:r>
              <a:rPr lang="fr-FR" sz="4800" i="1" dirty="0" smtClean="0"/>
              <a:t> of </a:t>
            </a:r>
            <a:r>
              <a:rPr lang="fr-FR" sz="4800" i="1" dirty="0" err="1" smtClean="0"/>
              <a:t>sardanapalus</a:t>
            </a:r>
            <a:r>
              <a:rPr lang="fr-FR" sz="4800" dirty="0" smtClean="0"/>
              <a:t>, 1827</a:t>
            </a:r>
            <a:endParaRPr lang="fr-FR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650407" y="2118672"/>
            <a:ext cx="34469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Delacroix </a:t>
            </a:r>
            <a:r>
              <a:rPr lang="fr-FR" sz="2600" b="1" dirty="0" err="1" smtClean="0"/>
              <a:t>depicts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death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Assyrian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king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Sardanapalus</a:t>
            </a:r>
            <a:r>
              <a:rPr lang="fr-FR" sz="2600" b="1" dirty="0" smtClean="0"/>
              <a:t>. </a:t>
            </a:r>
          </a:p>
          <a:p>
            <a:endParaRPr lang="fr-FR" sz="2600" b="1" dirty="0" smtClean="0"/>
          </a:p>
          <a:p>
            <a:r>
              <a:rPr lang="fr-FR" sz="2600" b="1" i="1" dirty="0" err="1" smtClean="0"/>
              <a:t>Why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would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this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be</a:t>
            </a:r>
            <a:r>
              <a:rPr lang="fr-FR" sz="2600" b="1" i="1" dirty="0" smtClean="0"/>
              <a:t> unique for </a:t>
            </a:r>
            <a:r>
              <a:rPr lang="fr-FR" sz="2600" b="1" i="1" dirty="0" err="1" smtClean="0"/>
              <a:t>Romantic</a:t>
            </a:r>
            <a:r>
              <a:rPr lang="fr-FR" sz="2600" b="1" i="1" dirty="0" smtClean="0"/>
              <a:t> </a:t>
            </a:r>
            <a:r>
              <a:rPr lang="fr-FR" sz="2600" b="1" i="1" dirty="0" err="1" smtClean="0"/>
              <a:t>painters</a:t>
            </a:r>
            <a:r>
              <a:rPr lang="fr-FR" sz="2600" b="1" i="1" dirty="0" smtClean="0"/>
              <a:t>?</a:t>
            </a:r>
            <a:endParaRPr lang="fr-FR" sz="2600" b="1" i="1" dirty="0"/>
          </a:p>
        </p:txBody>
      </p:sp>
      <p:pic>
        <p:nvPicPr>
          <p:cNvPr id="6" name="Picture 2" descr="https://upload.wikimedia.org/wikipedia/commons/3/33/Eug%C3%A8ne_Delacroix_-_La_Mort_de_Sardanap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/>
          <a:stretch>
            <a:fillRect/>
          </a:stretch>
        </p:blipFill>
        <p:spPr bwMode="auto">
          <a:xfrm>
            <a:off x="0" y="882869"/>
            <a:ext cx="8418786" cy="59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679" y="1063386"/>
            <a:ext cx="10257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While</a:t>
            </a:r>
            <a:r>
              <a:rPr lang="fr-FR" sz="3000" b="1" dirty="0" smtClean="0"/>
              <a:t> Delacroix </a:t>
            </a:r>
            <a:r>
              <a:rPr lang="fr-FR" sz="3000" b="1" dirty="0" err="1" smtClean="0"/>
              <a:t>did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depict</a:t>
            </a:r>
            <a:r>
              <a:rPr lang="fr-FR" sz="3000" b="1" dirty="0" smtClean="0"/>
              <a:t> a </a:t>
            </a:r>
            <a:r>
              <a:rPr lang="fr-FR" sz="3000" b="1" dirty="0" err="1" smtClean="0"/>
              <a:t>past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event</a:t>
            </a:r>
            <a:r>
              <a:rPr lang="fr-FR" sz="3000" b="1" dirty="0" smtClean="0"/>
              <a:t> in </a:t>
            </a:r>
            <a:r>
              <a:rPr lang="fr-FR" sz="3000" b="1" dirty="0" err="1" smtClean="0"/>
              <a:t>this</a:t>
            </a:r>
            <a:r>
              <a:rPr lang="fr-FR" sz="3000" b="1" dirty="0" smtClean="0"/>
              <a:t> painting, </a:t>
            </a:r>
            <a:r>
              <a:rPr lang="fr-FR" sz="3000" b="1" dirty="0" err="1" smtClean="0"/>
              <a:t>it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still</a:t>
            </a:r>
            <a:r>
              <a:rPr lang="fr-FR" sz="3000" b="1" dirty="0" smtClean="0"/>
              <a:t> has </a:t>
            </a:r>
            <a:r>
              <a:rPr lang="fr-FR" sz="3000" b="1" dirty="0" err="1" smtClean="0"/>
              <a:t>many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romantic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strands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such</a:t>
            </a:r>
            <a:r>
              <a:rPr lang="fr-FR" sz="3000" b="1" dirty="0" smtClean="0"/>
              <a:t> as the </a:t>
            </a:r>
            <a:r>
              <a:rPr lang="fr-FR" sz="3000" b="1" dirty="0" err="1" smtClean="0"/>
              <a:t>emotionally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stirring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scene</a:t>
            </a:r>
            <a:r>
              <a:rPr lang="fr-FR" sz="3000" b="1" dirty="0" smtClean="0"/>
              <a:t>, </a:t>
            </a:r>
            <a:r>
              <a:rPr lang="fr-FR" sz="3000" b="1" dirty="0" err="1" smtClean="0"/>
              <a:t>beautiful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colors</a:t>
            </a:r>
            <a:r>
              <a:rPr lang="fr-FR" sz="3000" b="1" dirty="0" smtClean="0"/>
              <a:t>, </a:t>
            </a:r>
            <a:r>
              <a:rPr lang="fr-FR" sz="3000" b="1" dirty="0" err="1" smtClean="0"/>
              <a:t>exotic</a:t>
            </a:r>
            <a:r>
              <a:rPr lang="fr-FR" sz="3000" b="1" dirty="0" smtClean="0"/>
              <a:t> costumes and </a:t>
            </a:r>
            <a:r>
              <a:rPr lang="fr-FR" sz="3000" b="1" dirty="0" err="1" smtClean="0"/>
              <a:t>depiction</a:t>
            </a:r>
            <a:r>
              <a:rPr lang="fr-FR" sz="3000" b="1" dirty="0" smtClean="0"/>
              <a:t> of a non-</a:t>
            </a:r>
            <a:r>
              <a:rPr lang="fr-FR" sz="3000" b="1" dirty="0" err="1" smtClean="0"/>
              <a:t>traditional</a:t>
            </a:r>
            <a:r>
              <a:rPr lang="fr-FR" sz="3000" b="1" dirty="0" smtClean="0"/>
              <a:t> culture. </a:t>
            </a:r>
          </a:p>
          <a:p>
            <a:endParaRPr lang="fr-FR" sz="2400" b="1" dirty="0"/>
          </a:p>
          <a:p>
            <a:r>
              <a:rPr lang="fr-FR" sz="3000" b="1" dirty="0" smtClean="0"/>
              <a:t>The painting shows the </a:t>
            </a:r>
            <a:r>
              <a:rPr lang="fr-FR" sz="3000" b="1" dirty="0" err="1" smtClean="0"/>
              <a:t>besieged</a:t>
            </a:r>
            <a:r>
              <a:rPr lang="fr-FR" sz="3000" b="1" dirty="0" smtClean="0"/>
              <a:t> King </a:t>
            </a:r>
            <a:r>
              <a:rPr lang="fr-FR" sz="3000" b="1" dirty="0" err="1" smtClean="0"/>
              <a:t>watching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impassively</a:t>
            </a:r>
            <a:r>
              <a:rPr lang="fr-FR" sz="3000" b="1" dirty="0" smtClean="0"/>
              <a:t> as </a:t>
            </a:r>
            <a:r>
              <a:rPr lang="fr-FR" sz="3000" b="1" dirty="0" err="1" smtClean="0"/>
              <a:t>guards</a:t>
            </a:r>
            <a:r>
              <a:rPr lang="fr-FR" sz="3000" b="1" dirty="0" smtClean="0"/>
              <a:t> carry out </a:t>
            </a:r>
            <a:r>
              <a:rPr lang="fr-FR" sz="3000" b="1" dirty="0" err="1" smtClean="0"/>
              <a:t>his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orders</a:t>
            </a:r>
            <a:r>
              <a:rPr lang="fr-FR" sz="3000" b="1" dirty="0" smtClean="0"/>
              <a:t> to </a:t>
            </a:r>
            <a:r>
              <a:rPr lang="fr-FR" sz="3000" b="1" dirty="0" err="1" smtClean="0"/>
              <a:t>kill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his</a:t>
            </a:r>
            <a:r>
              <a:rPr lang="fr-FR" sz="3000" b="1" dirty="0" smtClean="0"/>
              <a:t> servants, concubines, and </a:t>
            </a:r>
            <a:r>
              <a:rPr lang="fr-FR" sz="3000" b="1" dirty="0" err="1" smtClean="0"/>
              <a:t>animals</a:t>
            </a:r>
            <a:r>
              <a:rPr lang="fr-FR" sz="3000" b="1" dirty="0" smtClean="0"/>
              <a:t>. </a:t>
            </a:r>
            <a:endParaRPr lang="fr-FR" sz="3000" b="1" dirty="0"/>
          </a:p>
        </p:txBody>
      </p:sp>
      <p:sp>
        <p:nvSpPr>
          <p:cNvPr id="3" name="TextBox 2"/>
          <p:cNvSpPr txBox="1"/>
          <p:nvPr/>
        </p:nvSpPr>
        <p:spPr>
          <a:xfrm rot="20672187">
            <a:off x="1246376" y="5499116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BRUTALITY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93072">
            <a:off x="3992690" y="5139907"/>
            <a:ext cx="313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IRRATIONALITY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672187">
            <a:off x="7548827" y="4554344"/>
            <a:ext cx="301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POLITICAL COMMENTARY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5188" y="144375"/>
            <a:ext cx="10178322" cy="997841"/>
          </a:xfrm>
        </p:spPr>
        <p:txBody>
          <a:bodyPr>
            <a:normAutofit/>
          </a:bodyPr>
          <a:lstStyle/>
          <a:p>
            <a:r>
              <a:rPr lang="fr-FR" sz="4800" i="1" dirty="0" err="1" smtClean="0"/>
              <a:t>Death</a:t>
            </a:r>
            <a:r>
              <a:rPr lang="fr-FR" sz="4800" i="1" dirty="0" smtClean="0"/>
              <a:t> of </a:t>
            </a:r>
            <a:r>
              <a:rPr lang="fr-FR" sz="4800" i="1" dirty="0" err="1" smtClean="0"/>
              <a:t>sardanapalus</a:t>
            </a:r>
            <a:r>
              <a:rPr lang="fr-FR" sz="4800" dirty="0" smtClean="0"/>
              <a:t>, 1827</a:t>
            </a:r>
            <a:endParaRPr lang="fr-FR" sz="4800" i="1" dirty="0"/>
          </a:p>
        </p:txBody>
      </p:sp>
    </p:spTree>
    <p:extLst>
      <p:ext uri="{BB962C8B-B14F-4D97-AF65-F5344CB8AC3E}">
        <p14:creationId xmlns:p14="http://schemas.microsoft.com/office/powerpoint/2010/main" val="6070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676" y="94596"/>
            <a:ext cx="10139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Remember</a:t>
            </a:r>
            <a:r>
              <a:rPr lang="fr-FR" sz="2800" b="1" dirty="0" smtClean="0"/>
              <a:t> J.L. David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sketched</a:t>
            </a:r>
            <a:r>
              <a:rPr lang="fr-FR" sz="2800" b="1" dirty="0" smtClean="0"/>
              <a:t> out all of </a:t>
            </a:r>
            <a:r>
              <a:rPr lang="fr-FR" sz="2800" b="1" dirty="0" err="1" smtClean="0"/>
              <a:t>his</a:t>
            </a:r>
            <a:r>
              <a:rPr lang="fr-FR" sz="2800" b="1" dirty="0" smtClean="0"/>
              <a:t> figures first. Compare the sketches for </a:t>
            </a:r>
            <a:r>
              <a:rPr lang="fr-FR" sz="2800" b="1" i="1" dirty="0" err="1" smtClean="0"/>
              <a:t>Oath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Horatii</a:t>
            </a:r>
            <a:r>
              <a:rPr lang="fr-FR" sz="2800" b="1" i="1" dirty="0" smtClean="0"/>
              <a:t> </a:t>
            </a:r>
            <a:r>
              <a:rPr lang="fr-FR" sz="2800" b="1" dirty="0" err="1" smtClean="0"/>
              <a:t>with</a:t>
            </a:r>
            <a:r>
              <a:rPr lang="fr-FR" sz="2800" b="1" dirty="0" smtClean="0"/>
              <a:t> the </a:t>
            </a:r>
            <a:r>
              <a:rPr lang="fr-FR" sz="2800" b="1" i="1" dirty="0" err="1" smtClean="0"/>
              <a:t>Death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Sardanapalus</a:t>
            </a:r>
            <a:r>
              <a:rPr lang="fr-FR" sz="2800" b="1" i="1" dirty="0" smtClean="0"/>
              <a:t>.</a:t>
            </a:r>
            <a:endParaRPr lang="fr-FR" sz="2800" b="1" dirty="0"/>
          </a:p>
        </p:txBody>
      </p:sp>
      <p:pic>
        <p:nvPicPr>
          <p:cNvPr id="10" name="Picture 4" descr="http://www.art-wallpaper.com/6374/Delacroix+Eug%C3%A8ne/Death+of+Sardanapalus+(study)-1600x1200-637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7779"/>
          <a:stretch>
            <a:fillRect/>
          </a:stretch>
        </p:blipFill>
        <p:spPr bwMode="auto">
          <a:xfrm>
            <a:off x="6781799" y="1529255"/>
            <a:ext cx="3396057" cy="532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s-media-cache-ak0.pinimg.com/736x/53/ac/81/53ac816f309b16ff0c65fd6c1050f19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31" y="1523868"/>
            <a:ext cx="4233690" cy="533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672187">
            <a:off x="852431" y="5421184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Clean </a:t>
            </a:r>
            <a:r>
              <a:rPr lang="fr-FR" sz="2800" b="1" dirty="0" err="1" smtClean="0">
                <a:solidFill>
                  <a:srgbClr val="FF0000"/>
                </a:solidFill>
              </a:rPr>
              <a:t>lines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72187">
            <a:off x="848983" y="1371560"/>
            <a:ext cx="269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Geometric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Shapes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672187">
            <a:off x="3189697" y="4147952"/>
            <a:ext cx="250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Noble </a:t>
            </a:r>
            <a:r>
              <a:rPr lang="fr-FR" sz="2800" b="1" dirty="0" err="1" smtClean="0">
                <a:solidFill>
                  <a:srgbClr val="FF0000"/>
                </a:solidFill>
              </a:rPr>
              <a:t>Stillness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672187">
            <a:off x="2515321" y="3125666"/>
            <a:ext cx="350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Reason</a:t>
            </a:r>
            <a:r>
              <a:rPr lang="fr-FR" sz="2800" b="1" dirty="0" smtClean="0">
                <a:solidFill>
                  <a:srgbClr val="FF0000"/>
                </a:solidFill>
              </a:rPr>
              <a:t> &gt; </a:t>
            </a:r>
            <a:r>
              <a:rPr lang="fr-FR" sz="2800" b="1" dirty="0" err="1" smtClean="0">
                <a:solidFill>
                  <a:srgbClr val="FF0000"/>
                </a:solidFill>
              </a:rPr>
              <a:t>Emotion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672187">
            <a:off x="6285022" y="6007806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Drama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672187">
            <a:off x="8990840" y="4247939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Passion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672187">
            <a:off x="8565180" y="5776560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Movement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672187">
            <a:off x="8939802" y="2254982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Emotion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961" y="94596"/>
            <a:ext cx="10178322" cy="997841"/>
          </a:xfrm>
        </p:spPr>
        <p:txBody>
          <a:bodyPr>
            <a:normAutofit/>
          </a:bodyPr>
          <a:lstStyle/>
          <a:p>
            <a:r>
              <a:rPr lang="fr-FR" sz="4600" i="1" dirty="0" smtClean="0"/>
              <a:t>LIBERTY LEADING THE PEOPLE</a:t>
            </a:r>
            <a:r>
              <a:rPr lang="fr-FR" sz="4600" dirty="0" smtClean="0"/>
              <a:t>, 1830</a:t>
            </a:r>
            <a:endParaRPr lang="fr-FR" sz="4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92377" y="896411"/>
            <a:ext cx="41924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/>
              <a:t>Delacroix’s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most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famous</a:t>
            </a:r>
            <a:r>
              <a:rPr lang="fr-FR" sz="2600" b="1" dirty="0" smtClean="0"/>
              <a:t> painting. It </a:t>
            </a:r>
            <a:r>
              <a:rPr lang="fr-FR" sz="2600" b="1" dirty="0" err="1" smtClean="0"/>
              <a:t>depicts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Parisians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taking</a:t>
            </a:r>
            <a:r>
              <a:rPr lang="fr-FR" sz="2600" b="1" dirty="0" smtClean="0"/>
              <a:t> up </a:t>
            </a:r>
            <a:r>
              <a:rPr lang="fr-FR" sz="2600" b="1" dirty="0" err="1" smtClean="0"/>
              <a:t>arms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marching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forward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under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tricolor</a:t>
            </a:r>
            <a:r>
              <a:rPr lang="fr-FR" sz="2600" b="1" dirty="0" smtClean="0"/>
              <a:t> flag of liberty, </a:t>
            </a:r>
            <a:r>
              <a:rPr lang="fr-FR" sz="2600" b="1" dirty="0" err="1" smtClean="0"/>
              <a:t>equality</a:t>
            </a:r>
            <a:r>
              <a:rPr lang="fr-FR" sz="2600" b="1" dirty="0" smtClean="0"/>
              <a:t>, and </a:t>
            </a:r>
            <a:r>
              <a:rPr lang="fr-FR" sz="2600" b="1" dirty="0" err="1" smtClean="0"/>
              <a:t>fraternity</a:t>
            </a:r>
            <a:r>
              <a:rPr lang="fr-FR" sz="2600" b="1" dirty="0" smtClean="0"/>
              <a:t>. </a:t>
            </a:r>
          </a:p>
          <a:p>
            <a:endParaRPr lang="fr-FR" sz="2600" b="1" dirty="0"/>
          </a:p>
          <a:p>
            <a:r>
              <a:rPr lang="fr-FR" sz="2600" b="1" dirty="0" err="1" smtClean="0"/>
              <a:t>While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was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influenced</a:t>
            </a:r>
            <a:r>
              <a:rPr lang="fr-FR" sz="2600" b="1" dirty="0" smtClean="0"/>
              <a:t> by the </a:t>
            </a:r>
            <a:r>
              <a:rPr lang="fr-FR" sz="2600" b="1" dirty="0" err="1" smtClean="0"/>
              <a:t>revolt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against</a:t>
            </a:r>
            <a:r>
              <a:rPr lang="fr-FR" sz="2600" b="1" dirty="0" smtClean="0"/>
              <a:t> Charles X of 1830, </a:t>
            </a:r>
            <a:r>
              <a:rPr lang="fr-FR" sz="2600" b="1" dirty="0" err="1" smtClean="0"/>
              <a:t>he</a:t>
            </a:r>
            <a:r>
              <a:rPr lang="fr-FR" sz="2600" b="1" dirty="0" smtClean="0"/>
              <a:t> glorifies the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and spirit of the French people </a:t>
            </a:r>
            <a:r>
              <a:rPr lang="fr-FR" sz="2600" b="1" dirty="0" err="1" smtClean="0"/>
              <a:t>rather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than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actual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event</a:t>
            </a:r>
            <a:r>
              <a:rPr lang="fr-FR" sz="2600" b="1" dirty="0" smtClean="0"/>
              <a:t>.</a:t>
            </a:r>
            <a:endParaRPr lang="fr-FR" sz="2600" b="1" dirty="0"/>
          </a:p>
        </p:txBody>
      </p:sp>
      <p:pic>
        <p:nvPicPr>
          <p:cNvPr id="5" name="Picture 2" descr="http://www.artble.com/imgs/b/d/4/134968/july_28_liberty_leading_the_people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" y="898635"/>
            <a:ext cx="7531707" cy="59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2022" y="874200"/>
            <a:ext cx="45942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So if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has a few clean </a:t>
            </a:r>
            <a:r>
              <a:rPr lang="fr-FR" sz="2600" b="1" dirty="0" err="1" smtClean="0"/>
              <a:t>lines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patriotic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references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why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Romantic</a:t>
            </a:r>
            <a:r>
              <a:rPr lang="fr-FR" sz="2600" b="1" dirty="0" smtClean="0"/>
              <a:t>?</a:t>
            </a:r>
            <a:endParaRPr lang="fr-FR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05348" y="2526017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Emotion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5348" y="3219207"/>
            <a:ext cx="30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Diagonal Lines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5710" y="3926328"/>
            <a:ext cx="342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Dramatic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</a:rPr>
              <a:t>Lighting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5710" y="4633449"/>
            <a:ext cx="250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Dead bodies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4270" y="5241768"/>
            <a:ext cx="4088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Atmospheric</a:t>
            </a:r>
            <a:r>
              <a:rPr lang="fr-FR" sz="2800" b="1" dirty="0" smtClean="0">
                <a:solidFill>
                  <a:srgbClr val="002060"/>
                </a:solidFill>
              </a:rPr>
              <a:t> Perspective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30961" y="94596"/>
            <a:ext cx="10178322" cy="997841"/>
          </a:xfrm>
        </p:spPr>
        <p:txBody>
          <a:bodyPr>
            <a:normAutofit/>
          </a:bodyPr>
          <a:lstStyle/>
          <a:p>
            <a:r>
              <a:rPr lang="fr-FR" sz="4600" i="1" dirty="0" smtClean="0"/>
              <a:t>LIBERTY LEADING THE PEOPLE</a:t>
            </a:r>
            <a:r>
              <a:rPr lang="fr-FR" sz="4600" dirty="0" smtClean="0"/>
              <a:t>, 1830</a:t>
            </a:r>
            <a:endParaRPr lang="fr-FR" sz="4600" i="1" dirty="0"/>
          </a:p>
        </p:txBody>
      </p:sp>
      <p:pic>
        <p:nvPicPr>
          <p:cNvPr id="16" name="Picture 2" descr="http://www.artble.com/imgs/b/d/4/134968/july_28_liberty_leading_the_people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" y="898635"/>
            <a:ext cx="7531707" cy="59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57" y="240496"/>
            <a:ext cx="10178322" cy="997841"/>
          </a:xfrm>
        </p:spPr>
        <p:txBody>
          <a:bodyPr/>
          <a:lstStyle/>
          <a:p>
            <a:r>
              <a:rPr lang="fr-FR" dirty="0" smtClean="0"/>
              <a:t>THEODORE GERICAULT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259720" y="1140760"/>
            <a:ext cx="65570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1791-1824</a:t>
            </a:r>
          </a:p>
          <a:p>
            <a:endParaRPr lang="fr-FR" sz="2600" b="1" dirty="0"/>
          </a:p>
          <a:p>
            <a:r>
              <a:rPr lang="fr-FR" sz="2600" b="1" dirty="0" err="1" smtClean="0"/>
              <a:t>Influential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painter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despite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dying</a:t>
            </a:r>
            <a:r>
              <a:rPr lang="fr-FR" sz="2600" b="1" dirty="0" smtClean="0"/>
              <a:t> at a </a:t>
            </a:r>
            <a:r>
              <a:rPr lang="fr-FR" sz="2600" b="1" dirty="0" err="1" smtClean="0"/>
              <a:t>young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age</a:t>
            </a:r>
            <a:r>
              <a:rPr lang="fr-FR" sz="2600" b="1" dirty="0" smtClean="0"/>
              <a:t>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Studied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under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NeoClassic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painters</a:t>
            </a:r>
            <a:r>
              <a:rPr lang="fr-FR" sz="2600" b="1" dirty="0" smtClean="0"/>
              <a:t> but </a:t>
            </a:r>
            <a:r>
              <a:rPr lang="fr-FR" sz="2600" b="1" dirty="0" err="1" smtClean="0"/>
              <a:t>found</a:t>
            </a:r>
            <a:r>
              <a:rPr lang="fr-FR" sz="2600" b="1" dirty="0" smtClean="0"/>
              <a:t> the style to </a:t>
            </a:r>
            <a:r>
              <a:rPr lang="fr-FR" sz="2600" b="1" dirty="0" err="1" smtClean="0"/>
              <a:t>be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lacking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vitality</a:t>
            </a:r>
            <a:r>
              <a:rPr lang="fr-FR" sz="2600" b="1" dirty="0" smtClean="0"/>
              <a:t>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Instructed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himself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paintings</a:t>
            </a:r>
            <a:r>
              <a:rPr lang="fr-FR" sz="2600" b="1" dirty="0" smtClean="0"/>
              <a:t> at the Louvre and by </a:t>
            </a:r>
            <a:r>
              <a:rPr lang="fr-FR" sz="2600" b="1" dirty="0" err="1" smtClean="0"/>
              <a:t>exploring</a:t>
            </a:r>
            <a:r>
              <a:rPr lang="fr-FR" sz="2600" b="1" dirty="0" smtClean="0"/>
              <a:t> the stables at Versailles </a:t>
            </a:r>
            <a:r>
              <a:rPr lang="fr-FR" sz="2600" b="1" dirty="0" err="1" smtClean="0"/>
              <a:t>where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he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closely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examined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anatomy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horses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were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prominent</a:t>
            </a:r>
            <a:r>
              <a:rPr lang="fr-FR" sz="2600" b="1" dirty="0" smtClean="0"/>
              <a:t> in </a:t>
            </a:r>
            <a:r>
              <a:rPr lang="fr-FR" sz="2600" b="1" dirty="0" err="1" smtClean="0"/>
              <a:t>his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works</a:t>
            </a:r>
            <a:r>
              <a:rPr lang="fr-FR" sz="2600" b="1" dirty="0" smtClean="0"/>
              <a:t>.</a:t>
            </a:r>
            <a:endParaRPr lang="fr-FR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60" y="1103586"/>
            <a:ext cx="4205808" cy="52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29" y="177432"/>
            <a:ext cx="10178322" cy="997841"/>
          </a:xfrm>
        </p:spPr>
        <p:txBody>
          <a:bodyPr/>
          <a:lstStyle/>
          <a:p>
            <a:r>
              <a:rPr lang="fr-FR" i="1" dirty="0" smtClean="0"/>
              <a:t>The raft of the </a:t>
            </a:r>
            <a:r>
              <a:rPr lang="fr-FR" i="1" dirty="0" err="1" smtClean="0"/>
              <a:t>medusa</a:t>
            </a:r>
            <a:r>
              <a:rPr lang="fr-FR" i="1" dirty="0" smtClean="0"/>
              <a:t>, </a:t>
            </a:r>
            <a:r>
              <a:rPr lang="fr-FR" dirty="0" smtClean="0"/>
              <a:t>1819</a:t>
            </a:r>
            <a:endParaRPr lang="fr-FR" dirty="0"/>
          </a:p>
        </p:txBody>
      </p:sp>
      <p:pic>
        <p:nvPicPr>
          <p:cNvPr id="6" name="Picture 2" descr="https://eclecticlightdotcom.files.wordpress.com/2015/05/barnesraftmedusa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68" y="977697"/>
            <a:ext cx="8612483" cy="58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678" y="1345718"/>
            <a:ext cx="97841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At 16x23 </a:t>
            </a:r>
            <a:r>
              <a:rPr lang="fr-FR" sz="2600" b="1" dirty="0" err="1" smtClean="0"/>
              <a:t>feet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an over-life-size painting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depicts</a:t>
            </a:r>
            <a:r>
              <a:rPr lang="fr-FR" sz="2600" b="1" dirty="0" smtClean="0"/>
              <a:t> a moment </a:t>
            </a:r>
            <a:r>
              <a:rPr lang="fr-FR" sz="2600" b="1" dirty="0" err="1" smtClean="0"/>
              <a:t>from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aftermath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wreck</a:t>
            </a:r>
            <a:r>
              <a:rPr lang="fr-FR" sz="2600" b="1" dirty="0" smtClean="0"/>
              <a:t> of the French boat, </a:t>
            </a:r>
            <a:r>
              <a:rPr lang="fr-FR" sz="2600" b="1" i="1" dirty="0" smtClean="0"/>
              <a:t>La </a:t>
            </a:r>
            <a:r>
              <a:rPr lang="fr-FR" sz="2600" b="1" i="1" dirty="0" err="1" smtClean="0"/>
              <a:t>Meduse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which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aground</a:t>
            </a:r>
            <a:r>
              <a:rPr lang="fr-FR" sz="2600" b="1" dirty="0" smtClean="0"/>
              <a:t> off the </a:t>
            </a:r>
            <a:r>
              <a:rPr lang="fr-FR" sz="2600" b="1" dirty="0" err="1" smtClean="0"/>
              <a:t>coast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Mauritania</a:t>
            </a:r>
            <a:r>
              <a:rPr lang="fr-FR" sz="2600" b="1" dirty="0" smtClean="0"/>
              <a:t> in 1816.</a:t>
            </a:r>
          </a:p>
          <a:p>
            <a:endParaRPr lang="fr-FR" sz="2600" b="1" dirty="0"/>
          </a:p>
          <a:p>
            <a:r>
              <a:rPr lang="fr-FR" sz="2600" b="1" dirty="0" smtClean="0"/>
              <a:t>At least 147 people </a:t>
            </a:r>
            <a:r>
              <a:rPr lang="fr-FR" sz="2600" b="1" dirty="0" err="1" smtClean="0"/>
              <a:t>were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left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shipwrecked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hurriedly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constructed</a:t>
            </a:r>
            <a:r>
              <a:rPr lang="fr-FR" sz="2600" b="1" dirty="0" smtClean="0"/>
              <a:t> a raft and set </a:t>
            </a:r>
            <a:r>
              <a:rPr lang="fr-FR" sz="2600" b="1" dirty="0" err="1" smtClean="0"/>
              <a:t>adrift</a:t>
            </a:r>
            <a:r>
              <a:rPr lang="fr-FR" sz="2600" b="1" dirty="0" smtClean="0"/>
              <a:t>. All but 15 </a:t>
            </a:r>
            <a:r>
              <a:rPr lang="fr-FR" sz="2600" b="1" dirty="0" err="1" smtClean="0"/>
              <a:t>died</a:t>
            </a:r>
            <a:r>
              <a:rPr lang="fr-FR" sz="2600" b="1" dirty="0" smtClean="0"/>
              <a:t> in the 13 </a:t>
            </a:r>
            <a:r>
              <a:rPr lang="fr-FR" sz="2600" b="1" dirty="0" err="1" smtClean="0"/>
              <a:t>days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took</a:t>
            </a:r>
            <a:r>
              <a:rPr lang="fr-FR" sz="2600" b="1" dirty="0" smtClean="0"/>
              <a:t> for </a:t>
            </a:r>
            <a:r>
              <a:rPr lang="fr-FR" sz="2600" b="1" dirty="0" err="1" smtClean="0"/>
              <a:t>them</a:t>
            </a:r>
            <a:r>
              <a:rPr lang="fr-FR" sz="2600" b="1" dirty="0" smtClean="0"/>
              <a:t> to </a:t>
            </a:r>
            <a:r>
              <a:rPr lang="fr-FR" sz="2600" b="1" dirty="0" err="1" smtClean="0"/>
              <a:t>be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rescued</a:t>
            </a:r>
            <a:r>
              <a:rPr lang="fr-FR" sz="2600" b="1" dirty="0" smtClean="0"/>
              <a:t>. </a:t>
            </a:r>
            <a:r>
              <a:rPr lang="fr-FR" sz="2600" b="1" dirty="0" err="1" smtClean="0"/>
              <a:t>Those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who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survived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practiced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cannibalism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after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dehydration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starvation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floating</a:t>
            </a:r>
            <a:r>
              <a:rPr lang="fr-FR" sz="2600" b="1" dirty="0" smtClean="0"/>
              <a:t> on the raft.</a:t>
            </a:r>
          </a:p>
          <a:p>
            <a:endParaRPr lang="fr-FR" sz="2600" b="1" dirty="0"/>
          </a:p>
          <a:p>
            <a:endParaRPr lang="fr-FR" sz="26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9429" y="177432"/>
            <a:ext cx="10178322" cy="997841"/>
          </a:xfrm>
        </p:spPr>
        <p:txBody>
          <a:bodyPr/>
          <a:lstStyle/>
          <a:p>
            <a:r>
              <a:rPr lang="fr-FR" i="1" dirty="0" smtClean="0"/>
              <a:t>The raft of the </a:t>
            </a:r>
            <a:r>
              <a:rPr lang="fr-FR" i="1" dirty="0" err="1" smtClean="0"/>
              <a:t>medusa</a:t>
            </a:r>
            <a:r>
              <a:rPr lang="fr-FR" i="1" dirty="0" smtClean="0"/>
              <a:t>, </a:t>
            </a:r>
            <a:r>
              <a:rPr lang="fr-FR" dirty="0" smtClean="0"/>
              <a:t>1819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9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9969" y="1063386"/>
            <a:ext cx="3451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/>
              <a:t>W</a:t>
            </a:r>
            <a:r>
              <a:rPr lang="fr-FR" sz="2600" b="1" dirty="0" err="1" smtClean="0"/>
              <a:t>hy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Romantic</a:t>
            </a:r>
            <a:r>
              <a:rPr lang="fr-FR" sz="2600" b="1" dirty="0" smtClean="0"/>
              <a:t>?</a:t>
            </a:r>
            <a:endParaRPr lang="fr-FR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27266" y="1684438"/>
            <a:ext cx="3451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>
                <a:solidFill>
                  <a:srgbClr val="002060"/>
                </a:solidFill>
              </a:rPr>
              <a:t>Current</a:t>
            </a:r>
            <a:r>
              <a:rPr lang="fr-FR" sz="2600" b="1" dirty="0" smtClean="0">
                <a:solidFill>
                  <a:srgbClr val="002060"/>
                </a:solidFill>
              </a:rPr>
              <a:t> </a:t>
            </a:r>
            <a:r>
              <a:rPr lang="fr-FR" sz="2600" b="1" dirty="0" err="1" smtClean="0">
                <a:solidFill>
                  <a:srgbClr val="002060"/>
                </a:solidFill>
              </a:rPr>
              <a:t>Event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7265" y="2370742"/>
            <a:ext cx="3036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Diagonal Lines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7264" y="3121580"/>
            <a:ext cx="3260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Gruesome Death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7263" y="3870948"/>
            <a:ext cx="3260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002060"/>
                </a:solidFill>
              </a:rPr>
              <a:t>Violent Nature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7263" y="4620316"/>
            <a:ext cx="3451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>
                <a:solidFill>
                  <a:srgbClr val="002060"/>
                </a:solidFill>
              </a:rPr>
              <a:t>Atmospheric</a:t>
            </a:r>
            <a:r>
              <a:rPr lang="fr-FR" sz="2600" b="1" dirty="0" smtClean="0">
                <a:solidFill>
                  <a:srgbClr val="002060"/>
                </a:solidFill>
              </a:rPr>
              <a:t> perspective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9429" y="177432"/>
            <a:ext cx="10178322" cy="997841"/>
          </a:xfrm>
        </p:spPr>
        <p:txBody>
          <a:bodyPr/>
          <a:lstStyle/>
          <a:p>
            <a:r>
              <a:rPr lang="fr-FR" i="1" dirty="0" smtClean="0"/>
              <a:t>The raft of the </a:t>
            </a:r>
            <a:r>
              <a:rPr lang="fr-FR" i="1" dirty="0" err="1" smtClean="0"/>
              <a:t>medusa</a:t>
            </a:r>
            <a:r>
              <a:rPr lang="fr-FR" i="1" dirty="0" smtClean="0"/>
              <a:t>, </a:t>
            </a:r>
            <a:r>
              <a:rPr lang="fr-FR" dirty="0" smtClean="0"/>
              <a:t>1819</a:t>
            </a:r>
            <a:endParaRPr lang="fr-FR" dirty="0"/>
          </a:p>
        </p:txBody>
      </p:sp>
      <p:pic>
        <p:nvPicPr>
          <p:cNvPr id="13" name="Picture 2" descr="https://eclecticlightdotcom.files.wordpress.com/2015/05/barnesraftmedusa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697"/>
            <a:ext cx="8612483" cy="58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27" y="106337"/>
            <a:ext cx="10178322" cy="997841"/>
          </a:xfrm>
        </p:spPr>
        <p:txBody>
          <a:bodyPr/>
          <a:lstStyle/>
          <a:p>
            <a:r>
              <a:rPr lang="fr-FR" dirty="0" smtClean="0"/>
              <a:t>JOHN CONSTABLE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526121" y="839406"/>
            <a:ext cx="728224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/>
              <a:t>1776-1837</a:t>
            </a:r>
            <a:endParaRPr lang="fr-FR" sz="2500" b="1" dirty="0"/>
          </a:p>
          <a:p>
            <a:r>
              <a:rPr lang="fr-FR" sz="2500" b="1" dirty="0" smtClean="0"/>
              <a:t>Born in Suffolk, </a:t>
            </a:r>
            <a:r>
              <a:rPr lang="fr-FR" sz="2500" b="1" dirty="0" err="1" smtClean="0"/>
              <a:t>England</a:t>
            </a:r>
            <a:endParaRPr lang="fr-FR" sz="2500" b="1" dirty="0" smtClean="0"/>
          </a:p>
          <a:p>
            <a:endParaRPr lang="fr-FR" sz="1600" b="1" dirty="0"/>
          </a:p>
          <a:p>
            <a:r>
              <a:rPr lang="fr-FR" sz="2500" b="1" dirty="0" err="1" smtClean="0"/>
              <a:t>Painted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mostly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landscapes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that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portray</a:t>
            </a:r>
            <a:r>
              <a:rPr lang="fr-FR" sz="2500" b="1" dirty="0" smtClean="0"/>
              <a:t> areas </a:t>
            </a:r>
            <a:r>
              <a:rPr lang="fr-FR" sz="2500" b="1" dirty="0" err="1" smtClean="0"/>
              <a:t>near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his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hometown</a:t>
            </a:r>
            <a:r>
              <a:rPr lang="fr-FR" sz="2500" b="1" dirty="0" smtClean="0"/>
              <a:t>.</a:t>
            </a:r>
          </a:p>
          <a:p>
            <a:endParaRPr lang="fr-FR" sz="1600" b="1" dirty="0"/>
          </a:p>
          <a:p>
            <a:r>
              <a:rPr lang="fr-FR" sz="2500" b="1" dirty="0" err="1" smtClean="0"/>
              <a:t>His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landscapes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were</a:t>
            </a:r>
            <a:r>
              <a:rPr lang="fr-FR" sz="2500" b="1" dirty="0" smtClean="0"/>
              <a:t> not an </a:t>
            </a:r>
            <a:r>
              <a:rPr lang="fr-FR" sz="2500" b="1" dirty="0" err="1" smtClean="0"/>
              <a:t>ideal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depiction</a:t>
            </a:r>
            <a:r>
              <a:rPr lang="fr-FR" sz="2500" b="1" dirty="0" smtClean="0"/>
              <a:t> of nature, but </a:t>
            </a:r>
            <a:r>
              <a:rPr lang="fr-FR" sz="2500" b="1" dirty="0" err="1" smtClean="0"/>
              <a:t>true</a:t>
            </a:r>
            <a:r>
              <a:rPr lang="fr-FR" sz="2500" b="1" dirty="0" smtClean="0"/>
              <a:t> to life </a:t>
            </a:r>
            <a:r>
              <a:rPr lang="fr-FR" sz="2500" b="1" dirty="0" err="1" smtClean="0"/>
              <a:t>with</a:t>
            </a:r>
            <a:r>
              <a:rPr lang="fr-FR" sz="2500" b="1" dirty="0" smtClean="0"/>
              <a:t> pure </a:t>
            </a:r>
            <a:r>
              <a:rPr lang="fr-FR" sz="2500" b="1" dirty="0" err="1" smtClean="0"/>
              <a:t>color</a:t>
            </a:r>
            <a:r>
              <a:rPr lang="fr-FR" sz="2500" b="1" dirty="0" smtClean="0"/>
              <a:t> and light.</a:t>
            </a:r>
          </a:p>
          <a:p>
            <a:endParaRPr lang="fr-FR" sz="1600" b="1" dirty="0"/>
          </a:p>
          <a:p>
            <a:r>
              <a:rPr lang="fr-FR" sz="2500" b="1" dirty="0" smtClean="0"/>
              <a:t>Delacroix </a:t>
            </a:r>
            <a:r>
              <a:rPr lang="fr-FR" sz="2500" b="1" dirty="0" err="1" smtClean="0"/>
              <a:t>was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heavily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inspired</a:t>
            </a:r>
            <a:r>
              <a:rPr lang="fr-FR" sz="2500" b="1" dirty="0" smtClean="0"/>
              <a:t> by </a:t>
            </a:r>
            <a:r>
              <a:rPr lang="fr-FR" sz="2500" b="1" dirty="0" err="1" smtClean="0"/>
              <a:t>his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work</a:t>
            </a:r>
            <a:r>
              <a:rPr lang="fr-FR" sz="2500" b="1" dirty="0" smtClean="0"/>
              <a:t>.</a:t>
            </a:r>
          </a:p>
          <a:p>
            <a:endParaRPr lang="fr-FR" sz="1600" b="1" dirty="0"/>
          </a:p>
          <a:p>
            <a:r>
              <a:rPr lang="fr-FR" sz="2500" b="1" dirty="0" err="1" smtClean="0"/>
              <a:t>Landscape</a:t>
            </a:r>
            <a:r>
              <a:rPr lang="fr-FR" sz="2500" b="1" dirty="0" smtClean="0"/>
              <a:t> painting </a:t>
            </a:r>
            <a:r>
              <a:rPr lang="fr-FR" sz="2500" b="1" dirty="0" err="1" smtClean="0"/>
              <a:t>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scientific</a:t>
            </a:r>
            <a:r>
              <a:rPr lang="fr-FR" sz="2500" b="1" dirty="0" smtClean="0"/>
              <a:t> as </a:t>
            </a:r>
            <a:r>
              <a:rPr lang="fr-FR" sz="2500" b="1" dirty="0" err="1" smtClean="0"/>
              <a:t>well</a:t>
            </a:r>
            <a:r>
              <a:rPr lang="fr-FR" sz="2500" b="1" dirty="0" smtClean="0"/>
              <a:t> as </a:t>
            </a:r>
            <a:r>
              <a:rPr lang="fr-FR" sz="2500" b="1" dirty="0" err="1" smtClean="0"/>
              <a:t>poetic</a:t>
            </a:r>
            <a:r>
              <a:rPr lang="fr-FR" sz="2500" b="1" dirty="0" smtClean="0"/>
              <a:t>; </a:t>
            </a:r>
            <a:r>
              <a:rPr lang="fr-FR" sz="2500" b="1" dirty="0" err="1" smtClean="0"/>
              <a:t>secondly</a:t>
            </a:r>
            <a:r>
              <a:rPr lang="fr-FR" sz="2500" b="1" dirty="0" smtClean="0"/>
              <a:t>, the imagination </a:t>
            </a:r>
            <a:r>
              <a:rPr lang="fr-FR" sz="2500" b="1" dirty="0" err="1" smtClean="0"/>
              <a:t>cannot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alone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produce</a:t>
            </a:r>
            <a:r>
              <a:rPr lang="fr-FR" sz="2500" b="1" dirty="0" smtClean="0"/>
              <a:t> art to </a:t>
            </a:r>
            <a:r>
              <a:rPr lang="fr-FR" sz="2500" b="1" dirty="0" err="1" smtClean="0"/>
              <a:t>bear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comparison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with</a:t>
            </a:r>
            <a:r>
              <a:rPr lang="fr-FR" sz="2500" b="1" dirty="0" smtClean="0"/>
              <a:t> reality; and </a:t>
            </a:r>
            <a:r>
              <a:rPr lang="fr-FR" sz="2500" b="1" dirty="0" err="1" smtClean="0"/>
              <a:t>thirdly</a:t>
            </a:r>
            <a:r>
              <a:rPr lang="fr-FR" sz="2500" b="1" dirty="0" smtClean="0"/>
              <a:t>, no </a:t>
            </a:r>
            <a:r>
              <a:rPr lang="fr-FR" sz="2500" b="1" dirty="0" err="1" smtClean="0"/>
              <a:t>great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painter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was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ever</a:t>
            </a:r>
            <a:r>
              <a:rPr lang="fr-FR" sz="2500" b="1" dirty="0" smtClean="0"/>
              <a:t> self-</a:t>
            </a:r>
            <a:r>
              <a:rPr lang="fr-FR" sz="2500" b="1" dirty="0" err="1" smtClean="0"/>
              <a:t>taught</a:t>
            </a:r>
            <a:r>
              <a:rPr lang="fr-FR" sz="2500" b="1" dirty="0" smtClean="0"/>
              <a:t>.</a:t>
            </a:r>
          </a:p>
          <a:p>
            <a:endParaRPr lang="fr-FR" sz="25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67251" y="977462"/>
            <a:ext cx="3316129" cy="49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27" y="106337"/>
            <a:ext cx="10178322" cy="997841"/>
          </a:xfrm>
        </p:spPr>
        <p:txBody>
          <a:bodyPr/>
          <a:lstStyle/>
          <a:p>
            <a:r>
              <a:rPr lang="fr-FR" dirty="0" smtClean="0"/>
              <a:t>JOHN CONSTABLE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121435" y="1069669"/>
            <a:ext cx="102213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/>
              <a:t>Two</a:t>
            </a:r>
            <a:r>
              <a:rPr lang="fr-FR" sz="2600" b="1" dirty="0" smtClean="0"/>
              <a:t> main </a:t>
            </a:r>
            <a:r>
              <a:rPr lang="fr-FR" sz="2600" b="1" dirty="0" err="1" smtClean="0"/>
              <a:t>periods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work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period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classical</a:t>
            </a:r>
            <a:r>
              <a:rPr lang="fr-FR" sz="2600" b="1" dirty="0"/>
              <a:t>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Later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period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romantic</a:t>
            </a:r>
            <a:r>
              <a:rPr lang="fr-FR" sz="2600" b="1" dirty="0" smtClean="0"/>
              <a:t>!</a:t>
            </a:r>
          </a:p>
          <a:p>
            <a:endParaRPr lang="fr-FR" sz="2600" b="1" dirty="0"/>
          </a:p>
          <a:p>
            <a:r>
              <a:rPr lang="fr-FR" sz="2600" b="1" dirty="0" err="1" smtClean="0"/>
              <a:t>Remember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these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periods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overlap</a:t>
            </a:r>
            <a:r>
              <a:rPr lang="fr-FR" sz="2600" b="1" dirty="0" smtClean="0"/>
              <a:t>!!</a:t>
            </a:r>
          </a:p>
          <a:p>
            <a:endParaRPr lang="fr-FR" sz="2600" b="1" dirty="0"/>
          </a:p>
          <a:p>
            <a:r>
              <a:rPr lang="fr-FR" sz="2600" b="1" dirty="0" err="1" smtClean="0"/>
              <a:t>His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classical</a:t>
            </a:r>
            <a:r>
              <a:rPr lang="fr-FR" sz="2600" b="1" dirty="0" smtClean="0"/>
              <a:t> style </a:t>
            </a:r>
            <a:r>
              <a:rPr lang="fr-FR" sz="2600" b="1" dirty="0" err="1" smtClean="0"/>
              <a:t>exhibits</a:t>
            </a:r>
            <a:r>
              <a:rPr lang="fr-FR" sz="2600" b="1" dirty="0" smtClean="0"/>
              <a:t> a more </a:t>
            </a:r>
            <a:r>
              <a:rPr lang="fr-FR" sz="2600" b="1" dirty="0" err="1" smtClean="0"/>
              <a:t>controlled</a:t>
            </a:r>
            <a:r>
              <a:rPr lang="fr-FR" sz="2600" b="1" dirty="0" smtClean="0"/>
              <a:t> technique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smaller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brush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strokes</a:t>
            </a:r>
            <a:r>
              <a:rPr lang="fr-FR" sz="2600" b="1" dirty="0" smtClean="0"/>
              <a:t> and more </a:t>
            </a:r>
            <a:r>
              <a:rPr lang="fr-FR" sz="2600" b="1" dirty="0" err="1" smtClean="0"/>
              <a:t>detail</a:t>
            </a:r>
            <a:r>
              <a:rPr lang="fr-FR" sz="2600" b="1" dirty="0" smtClean="0"/>
              <a:t>. </a:t>
            </a:r>
            <a:r>
              <a:rPr lang="fr-FR" sz="2600" b="1" dirty="0" err="1" smtClean="0"/>
              <a:t>These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landscapes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included</a:t>
            </a:r>
            <a:r>
              <a:rPr lang="fr-FR" sz="2600" b="1" dirty="0" smtClean="0"/>
              <a:t> more </a:t>
            </a:r>
            <a:r>
              <a:rPr lang="fr-FR" sz="2600" b="1" dirty="0" err="1" smtClean="0"/>
              <a:t>shapes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crisper </a:t>
            </a:r>
            <a:r>
              <a:rPr lang="fr-FR" sz="2600" b="1" dirty="0" err="1" smtClean="0"/>
              <a:t>edges</a:t>
            </a:r>
            <a:r>
              <a:rPr lang="fr-FR" sz="2600" b="1" dirty="0" smtClean="0"/>
              <a:t> and more </a:t>
            </a:r>
            <a:r>
              <a:rPr lang="fr-FR" sz="2600" b="1" dirty="0" err="1" smtClean="0"/>
              <a:t>balanced</a:t>
            </a:r>
            <a:r>
              <a:rPr lang="fr-FR" sz="2600" b="1" dirty="0" smtClean="0"/>
              <a:t> light.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His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romantic</a:t>
            </a:r>
            <a:r>
              <a:rPr lang="fr-FR" sz="2600" b="1" dirty="0" smtClean="0"/>
              <a:t> style </a:t>
            </a:r>
            <a:r>
              <a:rPr lang="fr-FR" sz="2600" b="1" dirty="0" err="1" smtClean="0"/>
              <a:t>was</a:t>
            </a:r>
            <a:r>
              <a:rPr lang="fr-FR" sz="2600" b="1" dirty="0" smtClean="0"/>
              <a:t> more free. </a:t>
            </a:r>
            <a:r>
              <a:rPr lang="fr-FR" sz="2600" b="1" dirty="0" err="1" smtClean="0"/>
              <a:t>Shapes</a:t>
            </a:r>
            <a:r>
              <a:rPr lang="fr-FR" sz="2600" b="1" dirty="0" smtClean="0"/>
              <a:t> have </a:t>
            </a:r>
            <a:r>
              <a:rPr lang="fr-FR" sz="2600" b="1" dirty="0" err="1" smtClean="0"/>
              <a:t>less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definite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, more </a:t>
            </a:r>
            <a:r>
              <a:rPr lang="fr-FR" sz="2600" b="1" dirty="0" err="1" smtClean="0"/>
              <a:t>dramatic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lighting</a:t>
            </a:r>
            <a:r>
              <a:rPr lang="fr-FR" sz="2600" b="1" dirty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light </a:t>
            </a:r>
            <a:r>
              <a:rPr lang="fr-FR" sz="2600" b="1" dirty="0" err="1" smtClean="0"/>
              <a:t>breaking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through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clouds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unevenly</a:t>
            </a:r>
            <a:r>
              <a:rPr lang="fr-FR" sz="2600" b="1" dirty="0" smtClean="0"/>
              <a:t>, and nature </a:t>
            </a:r>
            <a:r>
              <a:rPr lang="fr-FR" sz="2600" b="1" dirty="0" err="1" smtClean="0"/>
              <a:t>appearing</a:t>
            </a:r>
            <a:r>
              <a:rPr lang="fr-FR" sz="2600" b="1" dirty="0" smtClean="0"/>
              <a:t> more </a:t>
            </a:r>
            <a:r>
              <a:rPr lang="fr-FR" sz="2600" b="1" i="1" dirty="0" smtClean="0"/>
              <a:t>sublime</a:t>
            </a:r>
            <a:r>
              <a:rPr lang="fr-FR" sz="2600" b="1" dirty="0" smtClean="0"/>
              <a:t>!</a:t>
            </a:r>
          </a:p>
          <a:p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3371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127" y="106337"/>
            <a:ext cx="10178322" cy="997841"/>
          </a:xfrm>
        </p:spPr>
        <p:txBody>
          <a:bodyPr/>
          <a:lstStyle/>
          <a:p>
            <a:r>
              <a:rPr lang="fr-FR" dirty="0" smtClean="0"/>
              <a:t>JOHN CONSTABLE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41127" y="834725"/>
            <a:ext cx="109460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He </a:t>
            </a:r>
            <a:r>
              <a:rPr lang="fr-FR" sz="2600" b="1" dirty="0" err="1" smtClean="0"/>
              <a:t>was</a:t>
            </a:r>
            <a:r>
              <a:rPr lang="fr-FR" sz="2600" b="1" dirty="0" smtClean="0"/>
              <a:t> NOT a studio </a:t>
            </a:r>
            <a:r>
              <a:rPr lang="fr-FR" sz="2600" b="1" dirty="0" err="1" smtClean="0"/>
              <a:t>artist</a:t>
            </a:r>
            <a:r>
              <a:rPr lang="fr-FR" sz="2600" b="1" dirty="0" smtClean="0"/>
              <a:t>. He </a:t>
            </a:r>
            <a:r>
              <a:rPr lang="fr-FR" sz="2600" b="1" dirty="0" err="1" smtClean="0"/>
              <a:t>was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outside</a:t>
            </a:r>
            <a:r>
              <a:rPr lang="fr-FR" sz="2600" b="1" dirty="0" smtClean="0"/>
              <a:t> painting the </a:t>
            </a:r>
            <a:r>
              <a:rPr lang="fr-FR" sz="2600" b="1" dirty="0" err="1" smtClean="0"/>
              <a:t>scenes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he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saw</a:t>
            </a:r>
            <a:r>
              <a:rPr lang="fr-FR" sz="2600" b="1" dirty="0" smtClean="0"/>
              <a:t> in front of </a:t>
            </a:r>
            <a:r>
              <a:rPr lang="fr-FR" sz="2600" b="1" dirty="0" err="1" smtClean="0"/>
              <a:t>him</a:t>
            </a:r>
            <a:r>
              <a:rPr lang="fr-FR" sz="2600" b="1" dirty="0" smtClean="0"/>
              <a:t>. He </a:t>
            </a:r>
            <a:r>
              <a:rPr lang="fr-FR" sz="2600" b="1" dirty="0" err="1" smtClean="0"/>
              <a:t>would</a:t>
            </a:r>
            <a:r>
              <a:rPr lang="fr-FR" sz="2600" b="1" dirty="0" smtClean="0"/>
              <a:t> sketch the </a:t>
            </a:r>
            <a:r>
              <a:rPr lang="fr-FR" sz="2600" b="1" dirty="0" err="1" smtClean="0"/>
              <a:t>scene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while</a:t>
            </a:r>
            <a:r>
              <a:rPr lang="fr-FR" sz="2600" b="1" dirty="0" smtClean="0"/>
              <a:t> in nature and </a:t>
            </a:r>
            <a:r>
              <a:rPr lang="fr-FR" sz="2600" b="1" dirty="0" err="1" smtClean="0"/>
              <a:t>then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refine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in </a:t>
            </a:r>
            <a:r>
              <a:rPr lang="fr-FR" sz="2600" b="1" dirty="0" err="1" smtClean="0"/>
              <a:t>his</a:t>
            </a:r>
            <a:r>
              <a:rPr lang="fr-FR" sz="2600" b="1" dirty="0" smtClean="0"/>
              <a:t> studio. </a:t>
            </a:r>
          </a:p>
          <a:p>
            <a:endParaRPr lang="fr-FR" sz="2600" b="1" dirty="0"/>
          </a:p>
        </p:txBody>
      </p:sp>
      <p:pic>
        <p:nvPicPr>
          <p:cNvPr id="5" name="Picture 4" descr="flatford mill from the lock, sketch, 1810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5" y="2116354"/>
            <a:ext cx="5344808" cy="378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atford lock and mill, 181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r="10765" b="5206"/>
          <a:stretch>
            <a:fillRect/>
          </a:stretch>
        </p:blipFill>
        <p:spPr bwMode="auto">
          <a:xfrm>
            <a:off x="6484299" y="2110722"/>
            <a:ext cx="5008763" cy="37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79" y="5982816"/>
            <a:ext cx="4482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err="1" smtClean="0"/>
              <a:t>Outdoors</a:t>
            </a:r>
            <a:r>
              <a:rPr lang="fr-FR" sz="2600" b="1" dirty="0" smtClean="0"/>
              <a:t> Sketch</a:t>
            </a:r>
            <a:endParaRPr lang="fr-FR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13497" y="5951283"/>
            <a:ext cx="4482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Studio Painting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2142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553" y="106337"/>
            <a:ext cx="10178322" cy="997841"/>
          </a:xfrm>
        </p:spPr>
        <p:txBody>
          <a:bodyPr>
            <a:normAutofit/>
          </a:bodyPr>
          <a:lstStyle/>
          <a:p>
            <a:r>
              <a:rPr lang="fr-FR" sz="4400" i="1" dirty="0" smtClean="0"/>
              <a:t>The </a:t>
            </a:r>
            <a:r>
              <a:rPr lang="fr-FR" sz="4400" i="1" dirty="0" err="1" smtClean="0"/>
              <a:t>hay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wain</a:t>
            </a:r>
            <a:r>
              <a:rPr lang="fr-FR" sz="4400" dirty="0" smtClean="0"/>
              <a:t>, 1821</a:t>
            </a:r>
            <a:endParaRPr lang="fr-FR" sz="4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7916" r="4758"/>
          <a:stretch>
            <a:fillRect/>
          </a:stretch>
        </p:blipFill>
        <p:spPr bwMode="auto">
          <a:xfrm>
            <a:off x="1069402" y="778167"/>
            <a:ext cx="9146651" cy="607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434" y="1104178"/>
            <a:ext cx="107485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/>
              <a:t>Considered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Constable’s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response</a:t>
            </a:r>
            <a:r>
              <a:rPr lang="fr-FR" sz="2600" b="1" dirty="0" smtClean="0"/>
              <a:t> to the </a:t>
            </a:r>
            <a:r>
              <a:rPr lang="fr-FR" sz="2600" b="1" dirty="0" err="1" smtClean="0"/>
              <a:t>Industrial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Revolution</a:t>
            </a:r>
            <a:r>
              <a:rPr lang="fr-FR" sz="2600" b="1" dirty="0" smtClean="0"/>
              <a:t> by </a:t>
            </a:r>
            <a:r>
              <a:rPr lang="fr-FR" sz="2600" b="1" dirty="0" err="1" smtClean="0"/>
              <a:t>glorifying</a:t>
            </a:r>
            <a:r>
              <a:rPr lang="fr-FR" sz="2600" b="1" dirty="0" smtClean="0"/>
              <a:t> nature in </a:t>
            </a:r>
            <a:r>
              <a:rPr lang="fr-FR" sz="2600" b="1" dirty="0" err="1" smtClean="0"/>
              <a:t>response</a:t>
            </a:r>
            <a:r>
              <a:rPr lang="fr-FR" sz="2600" b="1" dirty="0" smtClean="0"/>
              <a:t> to the </a:t>
            </a:r>
            <a:r>
              <a:rPr lang="fr-FR" sz="2600" b="1" dirty="0" err="1" smtClean="0"/>
              <a:t>filth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cities</a:t>
            </a:r>
            <a:r>
              <a:rPr lang="fr-FR" sz="2600" b="1" dirty="0" smtClean="0"/>
              <a:t>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Subject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a </a:t>
            </a:r>
            <a:r>
              <a:rPr lang="fr-FR" sz="2600" b="1" dirty="0" err="1" smtClean="0"/>
              <a:t>farm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located</a:t>
            </a:r>
            <a:r>
              <a:rPr lang="fr-FR" sz="2600" b="1" dirty="0" smtClean="0"/>
              <a:t> in Suffolk, </a:t>
            </a:r>
            <a:r>
              <a:rPr lang="fr-FR" sz="2600" b="1" dirty="0" err="1" smtClean="0"/>
              <a:t>England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near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where</a:t>
            </a:r>
            <a:r>
              <a:rPr lang="fr-FR" sz="2600" b="1" dirty="0" smtClean="0"/>
              <a:t> Constable </a:t>
            </a:r>
            <a:r>
              <a:rPr lang="fr-FR" sz="2600" b="1" dirty="0" err="1" smtClean="0"/>
              <a:t>grew</a:t>
            </a:r>
            <a:r>
              <a:rPr lang="fr-FR" sz="2600" b="1" dirty="0" smtClean="0"/>
              <a:t> up. The </a:t>
            </a:r>
            <a:r>
              <a:rPr lang="fr-FR" sz="2600" b="1" dirty="0" err="1" smtClean="0"/>
              <a:t>owner</a:t>
            </a:r>
            <a:r>
              <a:rPr lang="fr-FR" sz="2600" b="1" dirty="0" smtClean="0"/>
              <a:t> of the </a:t>
            </a:r>
            <a:r>
              <a:rPr lang="fr-FR" sz="2600" b="1" dirty="0" err="1" smtClean="0"/>
              <a:t>farm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lived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there</a:t>
            </a:r>
            <a:r>
              <a:rPr lang="fr-FR" sz="2600" b="1" dirty="0" smtClean="0"/>
              <a:t> for 84 </a:t>
            </a:r>
            <a:r>
              <a:rPr lang="fr-FR" sz="2600" b="1" dirty="0" err="1" smtClean="0"/>
              <a:t>years</a:t>
            </a:r>
            <a:r>
              <a:rPr lang="fr-FR" sz="2600" b="1" dirty="0" smtClean="0"/>
              <a:t>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Elements</a:t>
            </a:r>
            <a:r>
              <a:rPr lang="fr-FR" sz="2600" b="1" dirty="0" smtClean="0"/>
              <a:t>:</a:t>
            </a:r>
          </a:p>
          <a:p>
            <a:r>
              <a:rPr lang="fr-FR" sz="2600" b="1" dirty="0" smtClean="0"/>
              <a:t>use of pure </a:t>
            </a:r>
            <a:r>
              <a:rPr lang="fr-FR" sz="2600" b="1" dirty="0" err="1" smtClean="0"/>
              <a:t>color</a:t>
            </a:r>
            <a:r>
              <a:rPr lang="fr-FR" sz="2600" b="1" dirty="0" smtClean="0"/>
              <a:t> (</a:t>
            </a:r>
            <a:r>
              <a:rPr lang="fr-FR" sz="2600" b="1" dirty="0" err="1" smtClean="0"/>
              <a:t>red</a:t>
            </a:r>
            <a:r>
              <a:rPr lang="fr-FR" sz="2600" b="1" dirty="0" smtClean="0"/>
              <a:t> on the </a:t>
            </a:r>
            <a:r>
              <a:rPr lang="fr-FR" sz="2600" b="1" dirty="0" err="1" smtClean="0"/>
              <a:t>ox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yellow</a:t>
            </a:r>
            <a:r>
              <a:rPr lang="fr-FR" sz="2600" b="1" dirty="0" smtClean="0"/>
              <a:t> and green in the </a:t>
            </a:r>
            <a:r>
              <a:rPr lang="fr-FR" sz="2600" b="1" dirty="0" err="1" smtClean="0"/>
              <a:t>field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etc</a:t>
            </a:r>
            <a:r>
              <a:rPr lang="fr-FR" sz="2600" b="1" dirty="0" smtClean="0"/>
              <a:t>)</a:t>
            </a:r>
          </a:p>
          <a:p>
            <a:r>
              <a:rPr lang="fr-FR" sz="2600" b="1" dirty="0" err="1" smtClean="0"/>
              <a:t>Color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space</a:t>
            </a:r>
            <a:r>
              <a:rPr lang="fr-FR" sz="2600" b="1" dirty="0" smtClean="0"/>
              <a:t> are </a:t>
            </a:r>
            <a:r>
              <a:rPr lang="fr-FR" sz="2600" b="1" dirty="0" err="1" smtClean="0"/>
              <a:t>used</a:t>
            </a:r>
            <a:r>
              <a:rPr lang="fr-FR" sz="2600" b="1" dirty="0" smtClean="0"/>
              <a:t> to </a:t>
            </a:r>
            <a:r>
              <a:rPr lang="fr-FR" sz="2600" b="1" dirty="0" err="1" smtClean="0"/>
              <a:t>emphasize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landscape</a:t>
            </a:r>
            <a:endParaRPr lang="fr-FR" sz="2600" b="1" dirty="0" smtClean="0"/>
          </a:p>
          <a:p>
            <a:endParaRPr lang="fr-FR" sz="2600" b="1" dirty="0"/>
          </a:p>
          <a:p>
            <a:r>
              <a:rPr lang="fr-FR" sz="2600" b="1" dirty="0" err="1" smtClean="0"/>
              <a:t>Idealization</a:t>
            </a:r>
            <a:r>
              <a:rPr lang="fr-FR" sz="2600" b="1" dirty="0" smtClean="0"/>
              <a:t> of a </a:t>
            </a:r>
            <a:r>
              <a:rPr lang="fr-FR" sz="2600" b="1" dirty="0" err="1" smtClean="0"/>
              <a:t>lifestyle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soon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lost</a:t>
            </a:r>
            <a:r>
              <a:rPr lang="fr-FR" sz="2600" b="1" dirty="0" smtClean="0"/>
              <a:t> due to </a:t>
            </a:r>
            <a:r>
              <a:rPr lang="fr-FR" sz="2600" b="1" dirty="0" err="1" smtClean="0"/>
              <a:t>urban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growth</a:t>
            </a:r>
            <a:r>
              <a:rPr lang="fr-FR" sz="2600" b="1" dirty="0" smtClean="0"/>
              <a:t>. Constable (</a:t>
            </a:r>
            <a:r>
              <a:rPr lang="fr-FR" sz="2600" b="1" dirty="0" err="1" smtClean="0"/>
              <a:t>along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other</a:t>
            </a:r>
            <a:r>
              <a:rPr lang="fr-FR" sz="2600" b="1" dirty="0" smtClean="0"/>
              <a:t> English </a:t>
            </a:r>
            <a:r>
              <a:rPr lang="fr-FR" sz="2600" b="1" dirty="0" err="1" smtClean="0"/>
              <a:t>Romantics</a:t>
            </a:r>
            <a:r>
              <a:rPr lang="fr-FR" sz="2600" b="1" dirty="0" smtClean="0"/>
              <a:t>) </a:t>
            </a:r>
            <a:r>
              <a:rPr lang="fr-FR" sz="2600" b="1" dirty="0" err="1" smtClean="0"/>
              <a:t>thought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the sublime </a:t>
            </a:r>
            <a:r>
              <a:rPr lang="fr-FR" sz="2600" b="1" dirty="0" err="1" smtClean="0"/>
              <a:t>could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found</a:t>
            </a:r>
            <a:r>
              <a:rPr lang="fr-FR" sz="2600" b="1" dirty="0" smtClean="0"/>
              <a:t> in nature.</a:t>
            </a:r>
            <a:endParaRPr lang="fr-FR" sz="26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4553" y="106337"/>
            <a:ext cx="10178322" cy="997841"/>
          </a:xfrm>
        </p:spPr>
        <p:txBody>
          <a:bodyPr>
            <a:normAutofit/>
          </a:bodyPr>
          <a:lstStyle/>
          <a:p>
            <a:r>
              <a:rPr lang="fr-FR" sz="4400" i="1" dirty="0" smtClean="0"/>
              <a:t>The </a:t>
            </a:r>
            <a:r>
              <a:rPr lang="fr-FR" sz="4400" i="1" dirty="0" err="1" smtClean="0"/>
              <a:t>hay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wain</a:t>
            </a:r>
            <a:r>
              <a:rPr lang="fr-FR" sz="4400" dirty="0" smtClean="0"/>
              <a:t>, 1821</a:t>
            </a:r>
            <a:endParaRPr lang="fr-FR" sz="4400" i="1" dirty="0"/>
          </a:p>
        </p:txBody>
      </p:sp>
    </p:spTree>
    <p:extLst>
      <p:ext uri="{BB962C8B-B14F-4D97-AF65-F5344CB8AC3E}">
        <p14:creationId xmlns:p14="http://schemas.microsoft.com/office/powerpoint/2010/main" val="3971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434" y="1104178"/>
            <a:ext cx="10748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The sublime in nature </a:t>
            </a:r>
            <a:r>
              <a:rPr lang="fr-FR" sz="2800" b="1" dirty="0" err="1" smtClean="0"/>
              <a:t>was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seen</a:t>
            </a:r>
            <a:r>
              <a:rPr lang="fr-FR" sz="2800" b="1" dirty="0" smtClean="0"/>
              <a:t> in </a:t>
            </a:r>
            <a:r>
              <a:rPr lang="fr-FR" sz="2800" b="1" dirty="0" err="1" smtClean="0"/>
              <a:t>two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ways</a:t>
            </a:r>
            <a:r>
              <a:rPr lang="fr-FR" sz="2800" b="1" dirty="0" smtClean="0"/>
              <a:t>:</a:t>
            </a:r>
          </a:p>
          <a:p>
            <a:endParaRPr lang="fr-FR" sz="2800" b="1" dirty="0"/>
          </a:p>
          <a:p>
            <a:pPr marL="514350" indent="-514350">
              <a:buAutoNum type="arabicParenR"/>
            </a:pPr>
            <a:r>
              <a:rPr lang="fr-FR" sz="2800" b="1" dirty="0" smtClean="0"/>
              <a:t>The </a:t>
            </a:r>
            <a:r>
              <a:rPr lang="fr-FR" sz="2800" b="1" dirty="0" err="1" smtClean="0"/>
              <a:t>threatening</a:t>
            </a:r>
            <a:r>
              <a:rPr lang="fr-FR" sz="2800" b="1" dirty="0" smtClean="0"/>
              <a:t> forces of nature. It has the </a:t>
            </a:r>
            <a:r>
              <a:rPr lang="fr-FR" sz="2800" b="1" dirty="0" err="1" smtClean="0"/>
              <a:t>scale</a:t>
            </a:r>
            <a:r>
              <a:rPr lang="fr-FR" sz="2800" b="1" dirty="0" smtClean="0"/>
              <a:t> and power of </a:t>
            </a:r>
            <a:r>
              <a:rPr lang="fr-FR" sz="2800" b="1" dirty="0" err="1" smtClean="0"/>
              <a:t>raw</a:t>
            </a:r>
            <a:r>
              <a:rPr lang="fr-FR" sz="2800" b="1" dirty="0" smtClean="0"/>
              <a:t> force </a:t>
            </a:r>
            <a:r>
              <a:rPr lang="fr-FR" sz="2800" b="1" dirty="0" err="1" smtClean="0"/>
              <a:t>which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could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terrible and life </a:t>
            </a:r>
            <a:r>
              <a:rPr lang="fr-FR" sz="2800" b="1" dirty="0" err="1" smtClean="0"/>
              <a:t>threatening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deserving</a:t>
            </a:r>
            <a:r>
              <a:rPr lang="fr-FR" sz="2800" b="1" dirty="0" smtClean="0"/>
              <a:t> of respect. This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many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romantic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paintings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pay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such</a:t>
            </a:r>
            <a:r>
              <a:rPr lang="fr-FR" sz="2800" b="1" dirty="0" smtClean="0"/>
              <a:t> attention to the </a:t>
            </a:r>
            <a:r>
              <a:rPr lang="fr-FR" sz="2800" b="1" dirty="0" err="1" smtClean="0"/>
              <a:t>atmosphere</a:t>
            </a:r>
            <a:r>
              <a:rPr lang="fr-FR" sz="2800" b="1" dirty="0"/>
              <a:t> </a:t>
            </a:r>
            <a:r>
              <a:rPr lang="fr-FR" sz="2800" b="1" dirty="0" smtClean="0"/>
              <a:t>in the background.</a:t>
            </a:r>
          </a:p>
          <a:p>
            <a:pPr marL="514350" indent="-514350">
              <a:buAutoNum type="arabicParenR"/>
            </a:pPr>
            <a:endParaRPr lang="fr-FR" sz="2800" b="1" dirty="0"/>
          </a:p>
          <a:p>
            <a:pPr marL="514350" indent="-514350">
              <a:buAutoNum type="arabicParenR"/>
            </a:pPr>
            <a:r>
              <a:rPr lang="fr-FR" sz="2800" b="1" dirty="0" err="1" smtClean="0"/>
              <a:t>Nature’s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subtle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tranquil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side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such</a:t>
            </a:r>
            <a:r>
              <a:rPr lang="fr-FR" sz="2800" b="1" dirty="0" smtClean="0"/>
              <a:t> as a </a:t>
            </a:r>
            <a:r>
              <a:rPr lang="fr-FR" sz="2800" b="1" dirty="0" err="1" smtClean="0"/>
              <a:t>sunrise</a:t>
            </a:r>
            <a:r>
              <a:rPr lang="fr-FR" sz="2800" b="1" dirty="0" smtClean="0"/>
              <a:t>, water lapping in on the </a:t>
            </a:r>
            <a:r>
              <a:rPr lang="fr-FR" sz="2800" b="1" dirty="0" err="1" smtClean="0"/>
              <a:t>bank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dew</a:t>
            </a:r>
            <a:r>
              <a:rPr lang="fr-FR" sz="2800" b="1" dirty="0" smtClean="0"/>
              <a:t> on a </a:t>
            </a:r>
            <a:r>
              <a:rPr lang="fr-FR" sz="2800" b="1" dirty="0" err="1" smtClean="0"/>
              <a:t>spider’s</a:t>
            </a:r>
            <a:r>
              <a:rPr lang="fr-FR" sz="2800" b="1" dirty="0" smtClean="0"/>
              <a:t> web, etc.</a:t>
            </a:r>
            <a:endParaRPr lang="fr-FR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4553" y="106337"/>
            <a:ext cx="10178322" cy="997841"/>
          </a:xfrm>
        </p:spPr>
        <p:txBody>
          <a:bodyPr>
            <a:normAutofit/>
          </a:bodyPr>
          <a:lstStyle/>
          <a:p>
            <a:r>
              <a:rPr lang="fr-FR" sz="4400" i="1" dirty="0" smtClean="0"/>
              <a:t>The </a:t>
            </a:r>
            <a:r>
              <a:rPr lang="fr-FR" sz="4400" i="1" dirty="0" err="1" smtClean="0"/>
              <a:t>hay</a:t>
            </a:r>
            <a:r>
              <a:rPr lang="fr-FR" sz="4400" i="1" dirty="0" smtClean="0"/>
              <a:t> </a:t>
            </a:r>
            <a:r>
              <a:rPr lang="fr-FR" sz="4400" i="1" dirty="0" err="1" smtClean="0"/>
              <a:t>wain</a:t>
            </a:r>
            <a:r>
              <a:rPr lang="fr-FR" sz="4400" dirty="0" smtClean="0"/>
              <a:t>, 1821</a:t>
            </a:r>
            <a:endParaRPr lang="fr-FR" sz="4400" i="1" dirty="0"/>
          </a:p>
        </p:txBody>
      </p:sp>
    </p:spTree>
    <p:extLst>
      <p:ext uri="{BB962C8B-B14F-4D97-AF65-F5344CB8AC3E}">
        <p14:creationId xmlns:p14="http://schemas.microsoft.com/office/powerpoint/2010/main" val="39959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318" y="179185"/>
            <a:ext cx="10178322" cy="997841"/>
          </a:xfrm>
        </p:spPr>
        <p:txBody>
          <a:bodyPr/>
          <a:lstStyle/>
          <a:p>
            <a:r>
              <a:rPr lang="fr-FR" dirty="0" smtClean="0"/>
              <a:t>Eugène Delacroix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5499"/>
          <a:stretch>
            <a:fillRect/>
          </a:stretch>
        </p:blipFill>
        <p:spPr bwMode="auto">
          <a:xfrm>
            <a:off x="1318846" y="1092361"/>
            <a:ext cx="3662095" cy="515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4731" y="1044828"/>
            <a:ext cx="65993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1798-1863</a:t>
            </a:r>
          </a:p>
          <a:p>
            <a:endParaRPr lang="fr-FR" sz="2600" b="1" dirty="0"/>
          </a:p>
          <a:p>
            <a:r>
              <a:rPr lang="fr-FR" sz="2600" b="1" dirty="0" smtClean="0"/>
              <a:t>Born </a:t>
            </a:r>
            <a:r>
              <a:rPr lang="fr-FR" sz="2600" b="1" dirty="0" err="1" smtClean="0"/>
              <a:t>near</a:t>
            </a:r>
            <a:r>
              <a:rPr lang="fr-FR" sz="2600" b="1" dirty="0" smtClean="0"/>
              <a:t> Paris, France.</a:t>
            </a:r>
          </a:p>
          <a:p>
            <a:endParaRPr lang="fr-FR" sz="2600" b="1" dirty="0"/>
          </a:p>
          <a:p>
            <a:r>
              <a:rPr lang="fr-FR" sz="2600" b="1" dirty="0" smtClean="0"/>
              <a:t>One of the </a:t>
            </a:r>
            <a:r>
              <a:rPr lang="fr-FR" sz="2600" b="1" dirty="0" err="1" smtClean="0"/>
              <a:t>leading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Romantic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artists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completely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beloved</a:t>
            </a:r>
            <a:r>
              <a:rPr lang="fr-FR" sz="2600" b="1" dirty="0" smtClean="0"/>
              <a:t> by the French people.</a:t>
            </a:r>
          </a:p>
          <a:p>
            <a:endParaRPr lang="fr-FR" sz="2600" b="1" dirty="0"/>
          </a:p>
          <a:p>
            <a:r>
              <a:rPr lang="fr-FR" sz="2600" b="1" dirty="0" err="1" smtClean="0"/>
              <a:t>Studied</a:t>
            </a:r>
            <a:r>
              <a:rPr lang="fr-FR" sz="2600" b="1" dirty="0" smtClean="0"/>
              <a:t> in </a:t>
            </a:r>
            <a:r>
              <a:rPr lang="fr-FR" sz="2600" b="1" dirty="0" err="1" smtClean="0"/>
              <a:t>England</a:t>
            </a:r>
            <a:r>
              <a:rPr lang="fr-FR" sz="2600" b="1" dirty="0" smtClean="0"/>
              <a:t>, Spain, and </a:t>
            </a:r>
            <a:r>
              <a:rPr lang="fr-FR" sz="2600" b="1" dirty="0" err="1" smtClean="0"/>
              <a:t>Morocco</a:t>
            </a:r>
            <a:r>
              <a:rPr lang="fr-FR" sz="2600" b="1" dirty="0"/>
              <a:t> </a:t>
            </a:r>
            <a:r>
              <a:rPr lang="fr-FR" sz="2600" b="1" dirty="0" smtClean="0"/>
              <a:t>but </a:t>
            </a:r>
            <a:r>
              <a:rPr lang="fr-FR" sz="2600" b="1" dirty="0" err="1" smtClean="0"/>
              <a:t>he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painted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mainly</a:t>
            </a:r>
            <a:r>
              <a:rPr lang="fr-FR" sz="2600" b="1" dirty="0" smtClean="0"/>
              <a:t> for French commissions.</a:t>
            </a:r>
          </a:p>
          <a:p>
            <a:endParaRPr lang="fr-FR" sz="2600" b="1" dirty="0"/>
          </a:p>
          <a:p>
            <a:r>
              <a:rPr lang="fr-FR" sz="2600" b="1" dirty="0" smtClean="0"/>
              <a:t>Works </a:t>
            </a:r>
            <a:r>
              <a:rPr lang="fr-FR" sz="2600" b="1" dirty="0" err="1" smtClean="0"/>
              <a:t>described</a:t>
            </a:r>
            <a:r>
              <a:rPr lang="fr-FR" sz="2600" b="1" dirty="0" smtClean="0"/>
              <a:t> by </a:t>
            </a:r>
            <a:r>
              <a:rPr lang="fr-FR" sz="2600" b="1" dirty="0" err="1" smtClean="0"/>
              <a:t>their</a:t>
            </a:r>
            <a:r>
              <a:rPr lang="fr-FR" sz="2600" b="1" dirty="0" smtClean="0"/>
              <a:t> expressive </a:t>
            </a:r>
            <a:r>
              <a:rPr lang="fr-FR" sz="2600" b="1" dirty="0" err="1" smtClean="0"/>
              <a:t>color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subjects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war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tragedy</a:t>
            </a:r>
            <a:r>
              <a:rPr lang="fr-FR" sz="2600" b="1" dirty="0" smtClean="0"/>
              <a:t>.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839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041" y="922118"/>
            <a:ext cx="734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err="1" smtClean="0"/>
              <a:t>Belonged</a:t>
            </a:r>
            <a:r>
              <a:rPr lang="fr-FR" sz="2500" b="1" dirty="0" smtClean="0"/>
              <a:t> to the </a:t>
            </a:r>
            <a:r>
              <a:rPr lang="fr-FR" sz="2500" b="1" i="1" dirty="0" smtClean="0"/>
              <a:t>L’</a:t>
            </a:r>
            <a:r>
              <a:rPr lang="fr-FR" sz="2500" b="1" i="1" dirty="0" err="1" smtClean="0"/>
              <a:t>academie</a:t>
            </a:r>
            <a:r>
              <a:rPr lang="fr-FR" sz="2500" b="1" i="1" dirty="0" smtClean="0"/>
              <a:t> des Arts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that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was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founded</a:t>
            </a:r>
            <a:r>
              <a:rPr lang="fr-FR" sz="2500" b="1" dirty="0" smtClean="0"/>
              <a:t> by Louis XIV and </a:t>
            </a:r>
            <a:r>
              <a:rPr lang="fr-FR" sz="2500" b="1" dirty="0" err="1" smtClean="0"/>
              <a:t>survived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through</a:t>
            </a:r>
            <a:r>
              <a:rPr lang="fr-FR" sz="2500" b="1" dirty="0" smtClean="0"/>
              <a:t> the </a:t>
            </a:r>
            <a:r>
              <a:rPr lang="fr-FR" sz="2500" b="1" dirty="0" err="1" smtClean="0"/>
              <a:t>Revolution</a:t>
            </a:r>
            <a:r>
              <a:rPr lang="fr-FR" sz="2500" b="1" dirty="0" smtClean="0"/>
              <a:t>.</a:t>
            </a:r>
          </a:p>
          <a:p>
            <a:endParaRPr lang="fr-FR" sz="2000" b="1" dirty="0"/>
          </a:p>
          <a:p>
            <a:r>
              <a:rPr lang="fr-FR" sz="2500" b="1" dirty="0" smtClean="0"/>
              <a:t>He </a:t>
            </a:r>
            <a:r>
              <a:rPr lang="fr-FR" sz="2500" b="1" dirty="0" err="1" smtClean="0"/>
              <a:t>favored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immediate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brushwork</a:t>
            </a:r>
            <a:r>
              <a:rPr lang="fr-FR" sz="2500" b="1" dirty="0" smtClean="0"/>
              <a:t> over the line and </a:t>
            </a:r>
            <a:r>
              <a:rPr lang="fr-FR" sz="2500" b="1" dirty="0" err="1" smtClean="0"/>
              <a:t>geometrical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shape</a:t>
            </a:r>
            <a:r>
              <a:rPr lang="fr-FR" sz="2500" b="1" dirty="0" smtClean="0"/>
              <a:t> of the </a:t>
            </a:r>
            <a:r>
              <a:rPr lang="fr-FR" sz="2500" b="1" dirty="0" err="1" smtClean="0"/>
              <a:t>Classical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period</a:t>
            </a:r>
            <a:r>
              <a:rPr lang="fr-FR" sz="2500" b="1" dirty="0" smtClean="0"/>
              <a:t>.</a:t>
            </a:r>
          </a:p>
          <a:p>
            <a:endParaRPr lang="fr-FR" sz="2000" b="1" dirty="0"/>
          </a:p>
          <a:p>
            <a:r>
              <a:rPr lang="fr-FR" sz="2500" b="1" dirty="0" smtClean="0"/>
              <a:t>He </a:t>
            </a:r>
            <a:r>
              <a:rPr lang="fr-FR" sz="2500" b="1" dirty="0" err="1" smtClean="0"/>
              <a:t>published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writings</a:t>
            </a:r>
            <a:r>
              <a:rPr lang="fr-FR" sz="2500" b="1" dirty="0" smtClean="0"/>
              <a:t> on </a:t>
            </a:r>
            <a:r>
              <a:rPr lang="fr-FR" sz="2500" b="1" dirty="0" err="1" smtClean="0"/>
              <a:t>color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theory</a:t>
            </a:r>
            <a:r>
              <a:rPr lang="fr-FR" sz="2500" b="1" dirty="0" smtClean="0"/>
              <a:t> and </a:t>
            </a:r>
            <a:r>
              <a:rPr lang="fr-FR" sz="2500" b="1" dirty="0" err="1" smtClean="0"/>
              <a:t>loose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brushwork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which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would</a:t>
            </a:r>
            <a:r>
              <a:rPr lang="fr-FR" sz="2500" b="1" dirty="0" smtClean="0"/>
              <a:t> have a </a:t>
            </a:r>
            <a:r>
              <a:rPr lang="fr-FR" sz="2500" b="1" dirty="0" err="1" smtClean="0"/>
              <a:t>profound</a:t>
            </a:r>
            <a:r>
              <a:rPr lang="fr-FR" sz="2500" b="1" dirty="0" smtClean="0"/>
              <a:t> impact on the </a:t>
            </a:r>
            <a:r>
              <a:rPr lang="fr-FR" sz="2500" b="1" dirty="0" err="1" smtClean="0"/>
              <a:t>later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painters</a:t>
            </a:r>
            <a:r>
              <a:rPr lang="fr-FR" sz="2500" b="1" dirty="0" smtClean="0"/>
              <a:t> of the </a:t>
            </a:r>
            <a:r>
              <a:rPr lang="fr-FR" sz="2500" b="1" dirty="0" err="1" smtClean="0"/>
              <a:t>Impressionist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period</a:t>
            </a:r>
            <a:r>
              <a:rPr lang="fr-FR" sz="2500" b="1" dirty="0" smtClean="0"/>
              <a:t>.</a:t>
            </a:r>
          </a:p>
          <a:p>
            <a:endParaRPr lang="fr-FR" sz="2000" b="1" dirty="0"/>
          </a:p>
          <a:p>
            <a:r>
              <a:rPr lang="fr-FR" sz="2500" b="1" dirty="0" err="1" smtClean="0"/>
              <a:t>His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interest</a:t>
            </a:r>
            <a:r>
              <a:rPr lang="fr-FR" sz="2500" b="1" dirty="0" smtClean="0"/>
              <a:t> in </a:t>
            </a:r>
            <a:r>
              <a:rPr lang="fr-FR" sz="2500" b="1" dirty="0" err="1" smtClean="0"/>
              <a:t>North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African</a:t>
            </a:r>
            <a:r>
              <a:rPr lang="fr-FR" sz="2500" b="1" dirty="0" smtClean="0"/>
              <a:t> culture (</a:t>
            </a:r>
            <a:r>
              <a:rPr lang="fr-FR" sz="2500" b="1" dirty="0" err="1" smtClean="0"/>
              <a:t>since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he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studied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there</a:t>
            </a:r>
            <a:r>
              <a:rPr lang="fr-FR" sz="2500" b="1" dirty="0" smtClean="0"/>
              <a:t>) </a:t>
            </a:r>
            <a:r>
              <a:rPr lang="fr-FR" sz="2500" b="1" dirty="0" err="1" smtClean="0"/>
              <a:t>also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influenced</a:t>
            </a:r>
            <a:r>
              <a:rPr lang="fr-FR" sz="2500" b="1" dirty="0" smtClean="0"/>
              <a:t> the </a:t>
            </a:r>
            <a:r>
              <a:rPr lang="fr-FR" sz="2500" b="1" dirty="0" err="1" smtClean="0"/>
              <a:t>later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Symbolists</a:t>
            </a:r>
            <a:r>
              <a:rPr lang="fr-FR" sz="2500" b="1" dirty="0" smtClean="0"/>
              <a:t>.</a:t>
            </a:r>
            <a:endParaRPr lang="fr-FR" sz="2500" b="1" dirty="0"/>
          </a:p>
        </p:txBody>
      </p:sp>
      <p:pic>
        <p:nvPicPr>
          <p:cNvPr id="5" name="Picture 2" descr="Félix Nadar 1820-1910 portraits Eugène Delacroix 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7412" r="10195" b="6062"/>
          <a:stretch>
            <a:fillRect/>
          </a:stretch>
        </p:blipFill>
        <p:spPr bwMode="auto">
          <a:xfrm>
            <a:off x="974685" y="1090244"/>
            <a:ext cx="3333546" cy="47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2318" y="179185"/>
            <a:ext cx="10178322" cy="997841"/>
          </a:xfrm>
        </p:spPr>
        <p:txBody>
          <a:bodyPr/>
          <a:lstStyle/>
          <a:p>
            <a:r>
              <a:rPr lang="fr-FR" dirty="0" smtClean="0"/>
              <a:t>Eugène Delacroix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9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618</TotalTime>
  <Words>936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Impact</vt:lpstr>
      <vt:lpstr>Badge</vt:lpstr>
      <vt:lpstr>RomanticISM painting</vt:lpstr>
      <vt:lpstr>JOHN CONSTABLE</vt:lpstr>
      <vt:lpstr>JOHN CONSTABLE</vt:lpstr>
      <vt:lpstr>JOHN CONSTABLE</vt:lpstr>
      <vt:lpstr>The hay wain, 1821</vt:lpstr>
      <vt:lpstr>The hay wain, 1821</vt:lpstr>
      <vt:lpstr>The hay wain, 1821</vt:lpstr>
      <vt:lpstr>Eugène Delacroix</vt:lpstr>
      <vt:lpstr>Eugène Delacroix</vt:lpstr>
      <vt:lpstr>Death of sardanapalus, 1827</vt:lpstr>
      <vt:lpstr>Death of sardanapalus, 1827</vt:lpstr>
      <vt:lpstr>PowerPoint Presentation</vt:lpstr>
      <vt:lpstr>LIBERTY LEADING THE PEOPLE, 1830</vt:lpstr>
      <vt:lpstr>LIBERTY LEADING THE PEOPLE, 1830</vt:lpstr>
      <vt:lpstr>THEODORE GERICAULT</vt:lpstr>
      <vt:lpstr>The raft of the medusa, 1819</vt:lpstr>
      <vt:lpstr>The raft of the medusa, 1819</vt:lpstr>
      <vt:lpstr>The raft of the medusa, 1819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 painting</dc:title>
  <dc:creator>Sharpe, Jordan</dc:creator>
  <cp:lastModifiedBy>McDonald, Benjamin</cp:lastModifiedBy>
  <cp:revision>87</cp:revision>
  <dcterms:created xsi:type="dcterms:W3CDTF">2016-02-24T17:02:12Z</dcterms:created>
  <dcterms:modified xsi:type="dcterms:W3CDTF">2017-02-24T18:09:09Z</dcterms:modified>
</cp:coreProperties>
</file>