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41" r:id="rId3"/>
    <p:sldId id="356" r:id="rId4"/>
    <p:sldId id="261" r:id="rId5"/>
    <p:sldId id="262" r:id="rId6"/>
    <p:sldId id="268" r:id="rId7"/>
    <p:sldId id="263" r:id="rId8"/>
    <p:sldId id="342" r:id="rId9"/>
    <p:sldId id="265" r:id="rId10"/>
    <p:sldId id="305" r:id="rId11"/>
    <p:sldId id="339" r:id="rId12"/>
    <p:sldId id="336" r:id="rId13"/>
    <p:sldId id="294" r:id="rId14"/>
    <p:sldId id="337" r:id="rId15"/>
    <p:sldId id="293" r:id="rId16"/>
    <p:sldId id="264" r:id="rId17"/>
    <p:sldId id="333" r:id="rId18"/>
    <p:sldId id="334" r:id="rId19"/>
    <p:sldId id="335" r:id="rId20"/>
    <p:sldId id="273" r:id="rId21"/>
    <p:sldId id="307" r:id="rId22"/>
    <p:sldId id="277" r:id="rId23"/>
    <p:sldId id="269" r:id="rId24"/>
    <p:sldId id="276" r:id="rId25"/>
    <p:sldId id="274" r:id="rId26"/>
    <p:sldId id="270" r:id="rId27"/>
    <p:sldId id="304" r:id="rId28"/>
    <p:sldId id="320" r:id="rId29"/>
    <p:sldId id="279" r:id="rId30"/>
    <p:sldId id="358" r:id="rId31"/>
    <p:sldId id="357" r:id="rId32"/>
    <p:sldId id="280" r:id="rId33"/>
    <p:sldId id="281" r:id="rId34"/>
    <p:sldId id="283" r:id="rId35"/>
    <p:sldId id="308" r:id="rId36"/>
    <p:sldId id="348" r:id="rId37"/>
    <p:sldId id="359" r:id="rId38"/>
    <p:sldId id="282" r:id="rId39"/>
    <p:sldId id="338" r:id="rId40"/>
    <p:sldId id="284" r:id="rId41"/>
    <p:sldId id="340" r:id="rId42"/>
    <p:sldId id="285" r:id="rId43"/>
    <p:sldId id="331" r:id="rId44"/>
    <p:sldId id="344" r:id="rId45"/>
    <p:sldId id="345" r:id="rId46"/>
    <p:sldId id="34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8" autoAdjust="0"/>
    <p:restoredTop sz="94658" autoAdjust="0"/>
  </p:normalViewPr>
  <p:slideViewPr>
    <p:cSldViewPr>
      <p:cViewPr varScale="1">
        <p:scale>
          <a:sx n="52" d="100"/>
          <a:sy n="52" d="100"/>
        </p:scale>
        <p:origin x="36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8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3A0477-DD5C-47FC-8042-03A3D41C5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78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3FE3C-1B8D-4488-A7FF-69B71F8BCA2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696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16074-38E7-4E28-BDCC-D8802BCF2CD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285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25C67-DFE6-461F-9452-2C4B826C30DC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9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85126-7016-40BA-8FC8-808FF9A12AC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438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422A1-B253-44BF-8B18-FBCF37DA9A98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827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72BB8-13C8-426E-B82F-65EBED69D3F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775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5AF4F-6248-47F5-990A-83269B0CAF73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2217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9D433-0518-4A21-A5A6-E11AA9D631B4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779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4D75C-C24A-479F-A757-543676EC1D45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7402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73D2E-5BED-448D-8164-F85C5168A54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117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C8920-57C5-482A-98EE-49E0E7772509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73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A0477-DD5C-47FC-8042-03A3D41C563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89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F5FDD-32B5-4811-A5D7-13C4E2555C2E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2451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A74BB-114E-48C5-886C-B0A408CE6DF2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9915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4ABE3-A2FD-4961-ACFF-3320C0241A75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9279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3F5CA-5F66-4660-9BD3-7BBC28F972E9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0678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E9CD2-80F8-4FAD-9C3F-1EC95706E636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6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6B49-2BF4-4DAC-A0AF-215B6159C19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42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42BC8-F8C0-4A9D-9DC6-77975BE783D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478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60A19-9800-4A98-B631-8D8202D5B5D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ECFC8-A945-43AA-95DD-66518E0ED6E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55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27D88-97C1-4A10-AA3C-A651053746E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465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A27F0-2DB9-4C39-A730-F8FD50D2BDD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4896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F5B01-51BD-4E87-829F-76AB8B7B0FC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996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ADAB-7C56-4100-A88F-E3E26148F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2B40-077D-492B-87D6-3BAC093E0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5AA2-3E1D-470B-8875-88F9CE26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01C-1907-4CBA-BCDD-F30634F1A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1AF75-51D9-4244-BFD5-1F06F88D0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74B6-BA76-4BD2-AE5B-080E6E78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5BAC-D5D9-49D3-B5D9-0AED7437C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B0C4-DF76-491C-95C5-4EF84DC82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2F39-F393-49E4-9416-83931CDBD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D38A-7342-4EEE-9D03-1A18E1B43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1A33-3658-4650-8547-27336804A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BD656AE-CB8C-4A3C-8927-6A5DD0037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ck_carving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en/2/20/Ac.marbles.jpg" TargetMode="External"/><Relationship Id="rId4" Type="http://schemas.openxmlformats.org/officeDocument/2006/relationships/hyperlink" Target="http://en.wikipedia.org/wiki/Etch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7/Palmyra_woman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art.sdsu.edu/geninfo/homepages/art157/projects/basic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nmaskandsculpture.com/album_1_african_mask_and_sculpture_006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9/9c/Sculpture.zoo.600pix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youtube.com/watch?v=D1LaSzwsA_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-TxIKt2cU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uisville.edu/about/thinker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Sculpture Basics</a:t>
            </a:r>
            <a:br>
              <a:rPr lang="en-US" altLang="en-US" sz="7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altLang="en-US" sz="5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7" name="Picture 3" descr="C:\Users\bmcdonald\Desktop\img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149600" cy="44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600200"/>
            <a:ext cx="2971800" cy="563563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Low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122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smtClean="0"/>
          </a:p>
        </p:txBody>
      </p:sp>
      <p:pic>
        <p:nvPicPr>
          <p:cNvPr id="10244" name="Picture 4" descr="Flagge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98463"/>
            <a:ext cx="519906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828800" y="1860331"/>
            <a:ext cx="2895600" cy="1970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524000" y="3276599"/>
            <a:ext cx="2971800" cy="6326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2400" y="362743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</a:rPr>
              <a:t>High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228600" y="381000"/>
            <a:ext cx="2943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and High Relief</a:t>
            </a:r>
          </a:p>
          <a:p>
            <a:r>
              <a:rPr lang="en-US"/>
              <a:t>Sculpture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https://c2.staticflickr.com/6/5589/15094771982_e725703f5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6172200" cy="665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4" descr="https://www.bluffton.edu/~sullivanm/italy/florence/ghibertiparadise/0123do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0"/>
            <a:ext cx="2524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s://classconnection.s3.amazonaws.com/711/flashcards/783893/jpg/florance-cathed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upload.wikimedia.org/wikipedia/commons/2/2e/Baptistry_Florence_Apr_2008.jpg"/>
          <p:cNvPicPr>
            <a:picLocks noChangeAspect="1" noChangeArrowheads="1"/>
          </p:cNvPicPr>
          <p:nvPr/>
        </p:nvPicPr>
        <p:blipFill>
          <a:blip r:embed="rId4" cstate="print"/>
          <a:srcRect l="7407" t="9151" r="3703"/>
          <a:stretch>
            <a:fillRect/>
          </a:stretch>
        </p:blipFill>
        <p:spPr bwMode="auto">
          <a:xfrm>
            <a:off x="5486400" y="35052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2286000"/>
          </a:xfrm>
        </p:spPr>
        <p:txBody>
          <a:bodyPr/>
          <a:lstStyle/>
          <a:p>
            <a:pPr algn="l" eaLnBrk="1" hangingPunct="1"/>
            <a:r>
              <a:rPr lang="en-US" altLang="en-US" sz="2600" b="1" dirty="0" smtClean="0">
                <a:latin typeface="+mn-lt"/>
              </a:rPr>
              <a:t>Bas-relief</a:t>
            </a:r>
            <a:r>
              <a:rPr lang="en-US" altLang="en-US" sz="2600" dirty="0" smtClean="0">
                <a:latin typeface="+mn-lt"/>
              </a:rPr>
              <a:t> is a method </a:t>
            </a:r>
            <a:r>
              <a:rPr lang="en-US" altLang="en-US" sz="2600" dirty="0" smtClean="0">
                <a:latin typeface="+mn-lt"/>
              </a:rPr>
              <a:t>of sculpting which </a:t>
            </a:r>
            <a:r>
              <a:rPr lang="en-US" altLang="en-US" sz="2600" dirty="0" smtClean="0">
                <a:latin typeface="+mn-lt"/>
              </a:rPr>
              <a:t>entails </a:t>
            </a:r>
            <a:r>
              <a:rPr lang="en-US" altLang="en-US" sz="2600" dirty="0" smtClean="0">
                <a:latin typeface="+mn-lt"/>
                <a:hlinkClick r:id="rId3" tooltip="Rock carving"/>
              </a:rPr>
              <a:t>carving</a:t>
            </a:r>
            <a:r>
              <a:rPr lang="en-US" altLang="en-US" sz="2600" dirty="0" smtClean="0">
                <a:latin typeface="+mn-lt"/>
              </a:rPr>
              <a:t> or </a:t>
            </a:r>
            <a:r>
              <a:rPr lang="en-US" altLang="en-US" sz="2600" dirty="0" smtClean="0">
                <a:latin typeface="+mn-lt"/>
                <a:hlinkClick r:id="rId4" tooltip="Etching"/>
              </a:rPr>
              <a:t>etching</a:t>
            </a:r>
            <a:r>
              <a:rPr lang="en-US" altLang="en-US" sz="2600" dirty="0" smtClean="0">
                <a:latin typeface="+mn-lt"/>
              </a:rPr>
              <a:t> away the </a:t>
            </a:r>
            <a:r>
              <a:rPr lang="en-US" altLang="en-US" sz="2600" dirty="0" smtClean="0">
                <a:latin typeface="+mn-lt"/>
              </a:rPr>
              <a:t>surface </a:t>
            </a:r>
            <a:r>
              <a:rPr lang="en-US" altLang="en-US" sz="2600" dirty="0" smtClean="0">
                <a:latin typeface="+mn-lt"/>
              </a:rPr>
              <a:t>of a flat piece of stone or metal….To put it simply it is a sculpture portrayed in a very life-like manner, with great dimension.</a:t>
            </a:r>
          </a:p>
        </p:txBody>
      </p:sp>
      <p:pic>
        <p:nvPicPr>
          <p:cNvPr id="13315" name="Picture 5" descr="582px-A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4975" y="2209800"/>
            <a:ext cx="4340225" cy="44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Parthenon Frieze </a:t>
            </a:r>
          </a:p>
        </p:txBody>
      </p:sp>
      <p:pic>
        <p:nvPicPr>
          <p:cNvPr id="14340" name="Picture 4" descr="http://static.ddmcdn.com/gif/parthenon-and-the-acropolis-landmar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794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sikyon.com/athens/parthenon/images/diag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81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430px-Palmyra_wom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76200"/>
            <a:ext cx="4800600" cy="66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2392362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Sculpture can also be </a:t>
            </a:r>
            <a:r>
              <a:rPr lang="en-US" altLang="en-US" sz="3200" b="1" i="1" dirty="0" smtClean="0"/>
              <a:t>linear,</a:t>
            </a:r>
            <a:r>
              <a:rPr lang="en-US" altLang="en-US" sz="3200" dirty="0" smtClean="0"/>
              <a:t> made of wire or other materials and function as a mobile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38200" y="304641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16388" name="Picture 9" descr="sscarou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33" y="1600200"/>
            <a:ext cx="858316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http://john.regehr.org/pics/nga/big.jpg"/>
          <p:cNvPicPr>
            <a:picLocks noChangeAspect="1" noChangeArrowheads="1"/>
          </p:cNvPicPr>
          <p:nvPr/>
        </p:nvPicPr>
        <p:blipFill rotWithShape="1">
          <a:blip r:embed="rId2" cstate="print"/>
          <a:srcRect l="3264" t="3460" r="1743" b="3404"/>
          <a:stretch/>
        </p:blipFill>
        <p:spPr bwMode="auto">
          <a:xfrm>
            <a:off x="168129" y="457200"/>
            <a:ext cx="8747272" cy="589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https://www.nga.gov/collection/calder/images/calder-s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685800"/>
            <a:ext cx="8689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http://www.viewpictures.co.uk/ImageThumbs/IMP-NGAW-0023/3/IMP-NGAW-0023_National_Gallery_of_Art_Washington_DC_by_IM_Pei_INTERIOR_OF_ATRIUM_WITH_ALEXANDER_CALDER_MOBILE.jpg"/>
          <p:cNvPicPr>
            <a:picLocks noChangeAspect="1" noChangeArrowheads="1"/>
          </p:cNvPicPr>
          <p:nvPr/>
        </p:nvPicPr>
        <p:blipFill rotWithShape="1">
          <a:blip r:embed="rId2" cstate="print"/>
          <a:srcRect l="10286"/>
          <a:stretch/>
        </p:blipFill>
        <p:spPr bwMode="auto">
          <a:xfrm>
            <a:off x="685800" y="457200"/>
            <a:ext cx="799837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5"/>
          <p:cNvSpPr>
            <a:spLocks noGrp="1"/>
          </p:cNvSpPr>
          <p:nvPr>
            <p:ph sz="half" idx="2"/>
          </p:nvPr>
        </p:nvSpPr>
        <p:spPr>
          <a:xfrm>
            <a:off x="1828800" y="457200"/>
            <a:ext cx="5562600" cy="5638800"/>
          </a:xfrm>
        </p:spPr>
        <p:txBody>
          <a:bodyPr/>
          <a:lstStyle/>
          <a:p>
            <a:pPr>
              <a:buNone/>
            </a:pPr>
            <a:r>
              <a:rPr lang="en-US" sz="2800" b="1" u="sng" smtClean="0"/>
              <a:t>Sculpture Lesson Agenda</a:t>
            </a:r>
          </a:p>
          <a:p>
            <a:pPr>
              <a:buNone/>
            </a:pPr>
            <a:endParaRPr lang="en-US" sz="2800" b="1" smtClean="0"/>
          </a:p>
          <a:p>
            <a:pPr>
              <a:buNone/>
            </a:pPr>
            <a:r>
              <a:rPr lang="en-US" sz="2800" b="1" smtClean="0"/>
              <a:t>To Get:</a:t>
            </a:r>
          </a:p>
          <a:p>
            <a:r>
              <a:rPr lang="en-US" sz="2800" smtClean="0"/>
              <a:t>Handout</a:t>
            </a:r>
          </a:p>
          <a:p>
            <a:r>
              <a:rPr lang="en-US" sz="2800" smtClean="0"/>
              <a:t>Package of clay</a:t>
            </a:r>
          </a:p>
          <a:p>
            <a:pPr marL="0" indent="0">
              <a:buNone/>
            </a:pPr>
            <a:endParaRPr lang="en-US" sz="2800" smtClean="0"/>
          </a:p>
          <a:p>
            <a:pPr>
              <a:buNone/>
            </a:pPr>
            <a:r>
              <a:rPr lang="en-US" sz="2800" b="1" smtClean="0"/>
              <a:t>To Do:</a:t>
            </a:r>
          </a:p>
          <a:p>
            <a:r>
              <a:rPr lang="en-US" sz="2800" smtClean="0"/>
              <a:t>Review Purposes of Art</a:t>
            </a:r>
          </a:p>
          <a:p>
            <a:r>
              <a:rPr lang="en-US" sz="2800" smtClean="0"/>
              <a:t>Sculpture Notes/Lecture</a:t>
            </a:r>
          </a:p>
          <a:p>
            <a:r>
              <a:rPr lang="en-US" sz="2800" smtClean="0"/>
              <a:t>Sculpture Activity</a:t>
            </a:r>
          </a:p>
          <a:p>
            <a:r>
              <a:rPr lang="en-US" sz="2800" smtClean="0"/>
              <a:t>Exit Slip</a:t>
            </a:r>
          </a:p>
          <a:p>
            <a:endParaRPr lang="en-US" sz="2800" smtClean="0"/>
          </a:p>
          <a:p>
            <a:pPr>
              <a:buNone/>
            </a:pPr>
            <a:endParaRPr lang="en-US" sz="280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a0005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57" y="304800"/>
            <a:ext cx="767664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Pieces of wood make up this linear sculpture</a:t>
            </a:r>
          </a:p>
        </p:txBody>
      </p:sp>
      <p:pic>
        <p:nvPicPr>
          <p:cNvPr id="21508" name="Picture 4" descr="2002"/>
          <p:cNvPicPr>
            <a:picLocks noChangeAspect="1" noChangeArrowheads="1"/>
          </p:cNvPicPr>
          <p:nvPr/>
        </p:nvPicPr>
        <p:blipFill rotWithShape="1">
          <a:blip r:embed="rId2" cstate="print"/>
          <a:srcRect l="8676" r="1668" b="2589"/>
          <a:stretch/>
        </p:blipFill>
        <p:spPr bwMode="auto">
          <a:xfrm>
            <a:off x="1371600" y="1143000"/>
            <a:ext cx="6353505" cy="54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82296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-</a:t>
            </a:r>
            <a:r>
              <a:rPr lang="en-US" altLang="en-US" sz="4800" b="1" smtClean="0">
                <a:solidFill>
                  <a:schemeClr val="accent2"/>
                </a:solidFill>
              </a:rPr>
              <a:t>Open Forms</a:t>
            </a:r>
          </a:p>
          <a:p>
            <a:pPr eaLnBrk="1" hangingPunct="1">
              <a:buFontTx/>
              <a:buNone/>
            </a:pPr>
            <a:r>
              <a:rPr lang="en-US" altLang="en-US" sz="4800" b="1" smtClean="0"/>
              <a:t>-</a:t>
            </a:r>
            <a:r>
              <a:rPr lang="en-US" altLang="en-US" sz="4800" b="1" smtClean="0">
                <a:solidFill>
                  <a:srgbClr val="FF66CC"/>
                </a:solidFill>
              </a:rPr>
              <a:t>Closed Forms</a:t>
            </a:r>
          </a:p>
          <a:p>
            <a:pPr eaLnBrk="1" hangingPunct="1">
              <a:buFontTx/>
              <a:buNone/>
            </a:pPr>
            <a:r>
              <a:rPr lang="en-US" altLang="en-US" sz="4800" b="1" smtClean="0"/>
              <a:t>Both terms refer to </a:t>
            </a:r>
            <a:r>
              <a:rPr lang="en-US" altLang="en-US" sz="4800" b="1" u="sng" smtClean="0"/>
              <a:t>where</a:t>
            </a:r>
            <a:r>
              <a:rPr lang="en-US" altLang="en-US" sz="4800" b="1" smtClean="0"/>
              <a:t> the eye is drawn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 smtClean="0"/>
              <a:t>This piece shows </a:t>
            </a:r>
            <a:r>
              <a:rPr lang="en-US" altLang="en-US" sz="3600" b="1" i="1" u="sng" dirty="0" smtClean="0"/>
              <a:t>open form</a:t>
            </a:r>
            <a:r>
              <a:rPr lang="en-US" altLang="en-US" sz="3600" b="1" i="1" dirty="0" smtClean="0"/>
              <a:t> </a:t>
            </a:r>
            <a:r>
              <a:rPr lang="en-US" altLang="en-US" sz="3600" dirty="0" smtClean="0"/>
              <a:t>because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it leads the eye outward.</a:t>
            </a:r>
          </a:p>
        </p:txBody>
      </p:sp>
      <p:pic>
        <p:nvPicPr>
          <p:cNvPr id="23555" name="Picture 5" descr="Giacome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674" y="1828800"/>
            <a:ext cx="474712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524000" y="6096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It is by a famous sculptor named Giacometti.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381000" y="300097"/>
            <a:ext cx="350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</a:t>
            </a:r>
            <a:r>
              <a:rPr lang="en-US" altLang="en-US" sz="3200" dirty="0" smtClean="0"/>
              <a:t>his </a:t>
            </a:r>
            <a:r>
              <a:rPr lang="en-US" altLang="en-US" sz="3200" dirty="0"/>
              <a:t>one </a:t>
            </a:r>
            <a:r>
              <a:rPr lang="en-US" altLang="en-US" sz="3200" dirty="0" smtClean="0"/>
              <a:t>is </a:t>
            </a:r>
            <a:r>
              <a:rPr lang="en-US" altLang="en-US" sz="3200" b="1" u="sng" dirty="0" smtClean="0"/>
              <a:t>open</a:t>
            </a:r>
            <a:r>
              <a:rPr lang="en-US" altLang="en-US" sz="3200" dirty="0" smtClean="0"/>
              <a:t>, and also </a:t>
            </a:r>
            <a:r>
              <a:rPr lang="en-US" altLang="en-US" sz="3200" dirty="0"/>
              <a:t>leads our eye upward and </a:t>
            </a:r>
            <a:r>
              <a:rPr lang="en-US" altLang="en-US" sz="3200" dirty="0" smtClean="0"/>
              <a:t>outward.</a:t>
            </a:r>
            <a:endParaRPr lang="en-US" altLang="en-US" sz="3200" dirty="0"/>
          </a:p>
        </p:txBody>
      </p:sp>
      <p:pic>
        <p:nvPicPr>
          <p:cNvPr id="24579" name="Picture 8" descr="29-Statue%20of%20Liber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1" y="134052"/>
            <a:ext cx="4876800" cy="649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This is also a </a:t>
            </a:r>
            <a:r>
              <a:rPr lang="en-US" altLang="en-US" sz="3600" b="1" i="1" u="sng" dirty="0" smtClean="0"/>
              <a:t>closed form</a:t>
            </a:r>
          </a:p>
        </p:txBody>
      </p:sp>
      <p:pic>
        <p:nvPicPr>
          <p:cNvPr id="26627" name="Picture 8" descr="ga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175" y="891384"/>
            <a:ext cx="3933825" cy="581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419600" cy="19812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/>
              <a:t>This is </a:t>
            </a:r>
            <a:r>
              <a:rPr lang="en-US" altLang="en-US" sz="3200" b="1" u="sng" dirty="0" smtClean="0"/>
              <a:t>closed</a:t>
            </a:r>
            <a:r>
              <a:rPr lang="en-US" altLang="en-US" sz="3200" b="1" dirty="0" smtClean="0"/>
              <a:t> </a:t>
            </a:r>
            <a:r>
              <a:rPr lang="en-US" altLang="en-US" sz="3200" dirty="0" smtClean="0"/>
              <a:t>because the eye is drawn back into the figure.</a:t>
            </a:r>
          </a:p>
        </p:txBody>
      </p:sp>
      <p:pic>
        <p:nvPicPr>
          <p:cNvPr id="25603" name="Picture 4" descr="the lovers ro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228600"/>
            <a:ext cx="406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kiss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04800" y="5310426"/>
            <a:ext cx="5715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“The Kiss” by Brancusi, 1912, </a:t>
            </a:r>
            <a:endParaRPr lang="en-US" altLang="en-US" sz="20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/>
              <a:t>Limestone</a:t>
            </a:r>
            <a:r>
              <a:rPr lang="en-US" altLang="en-US" sz="2000" b="1" dirty="0"/>
              <a:t>, 23” high 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62000" y="3048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/>
              <a:t>So is this….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9900"/>
                </a:solidFill>
              </a:rPr>
              <a:t>Additive</a:t>
            </a:r>
            <a:r>
              <a:rPr lang="en-US" altLang="en-US" sz="4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4000" dirty="0" smtClean="0"/>
              <a:t>&amp;</a:t>
            </a:r>
            <a:r>
              <a:rPr lang="en-US" altLang="en-US" sz="4000" b="1" dirty="0" smtClean="0"/>
              <a:t>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Subtractive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The two basic ways a sculpture is created.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009900"/>
                </a:solidFill>
              </a:rPr>
              <a:t>Additive</a:t>
            </a:r>
            <a:r>
              <a:rPr lang="en-US" altLang="en-US" dirty="0" smtClean="0"/>
              <a:t> means adding to. It could include assembling materials, modeling as with clay, or casting metals or other substances.</a:t>
            </a:r>
          </a:p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Subtractive</a:t>
            </a:r>
            <a:r>
              <a:rPr lang="en-US" altLang="en-US" dirty="0" smtClean="0"/>
              <a:t> means taking away. This usually means carving.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This sculpture is </a:t>
            </a:r>
            <a:r>
              <a:rPr lang="en-US" altLang="en-US" sz="4200" b="1" dirty="0" smtClean="0">
                <a:solidFill>
                  <a:srgbClr val="009900"/>
                </a:solidFill>
              </a:rPr>
              <a:t>additive.</a:t>
            </a:r>
          </a:p>
        </p:txBody>
      </p:sp>
      <p:pic>
        <p:nvPicPr>
          <p:cNvPr id="31747" name="Picture 7" descr="album_1_african_mask_and_sculpture008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14400"/>
            <a:ext cx="4648200" cy="59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954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Purposes of Art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638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On a blank half sheet of paper do the following:</a:t>
            </a:r>
          </a:p>
          <a:p>
            <a:pPr>
              <a:buNone/>
            </a:pPr>
            <a:r>
              <a:rPr lang="en-US" dirty="0" smtClean="0"/>
              <a:t>		*</a:t>
            </a:r>
            <a:r>
              <a:rPr lang="en-US" sz="2000" dirty="0" smtClean="0"/>
              <a:t>List the five purposes of art</a:t>
            </a:r>
          </a:p>
          <a:p>
            <a:pPr>
              <a:buNone/>
            </a:pPr>
            <a:r>
              <a:rPr lang="en-US" sz="2000" dirty="0" smtClean="0"/>
              <a:t>		*Give a real-life example of each purpose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1.  Ex. Ceremonial – Stained Glass Window in a Church</a:t>
            </a:r>
          </a:p>
          <a:p>
            <a:pPr>
              <a:buNone/>
            </a:pPr>
            <a:r>
              <a:rPr lang="en-US" sz="2400" dirty="0" smtClean="0"/>
              <a:t>2.</a:t>
            </a:r>
          </a:p>
          <a:p>
            <a:pPr>
              <a:buNone/>
            </a:pPr>
            <a:r>
              <a:rPr lang="en-US" sz="2400" dirty="0" smtClean="0"/>
              <a:t>3.</a:t>
            </a:r>
          </a:p>
          <a:p>
            <a:pPr>
              <a:buNone/>
            </a:pPr>
            <a:r>
              <a:rPr lang="en-US" sz="2400" dirty="0" smtClean="0"/>
              <a:t>4.</a:t>
            </a:r>
          </a:p>
          <a:p>
            <a:pPr>
              <a:buNone/>
            </a:pPr>
            <a:r>
              <a:rPr lang="en-US" sz="2400" dirty="0" smtClean="0"/>
              <a:t>5.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4320406" cy="6720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8872"/>
            <a:ext cx="3168396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85" y="76200"/>
            <a:ext cx="2722115" cy="3629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65" y="100584"/>
            <a:ext cx="2963786" cy="3951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14" y="2819400"/>
            <a:ext cx="2963786" cy="3951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" y="2819400"/>
            <a:ext cx="2963786" cy="39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Subtractive</a:t>
            </a:r>
            <a:r>
              <a:rPr lang="en-US" altLang="en-US" sz="4000" dirty="0" smtClean="0"/>
              <a:t> means wood or stone or other medium is carved away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562600" y="19812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This is Donatello's statue of </a:t>
            </a:r>
            <a:r>
              <a:rPr lang="en-US" altLang="en-US" b="1" i="1"/>
              <a:t>St. Mark</a:t>
            </a:r>
            <a:r>
              <a:rPr lang="en-US" altLang="en-US" b="1"/>
              <a:t> </a:t>
            </a:r>
          </a:p>
        </p:txBody>
      </p:sp>
      <p:pic>
        <p:nvPicPr>
          <p:cNvPr id="32772" name="Picture 7" descr="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226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Anything that is carved is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subtractive.</a:t>
            </a:r>
          </a:p>
        </p:txBody>
      </p:sp>
      <p:pic>
        <p:nvPicPr>
          <p:cNvPr id="34819" name="Picture 5" descr="carving_0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36" y="1219200"/>
            <a:ext cx="4105164" cy="43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mcdonald\Pictures\( BACKGROUNDS )\yearofthedrago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674"/>
          <a:stretch/>
        </p:blipFill>
        <p:spPr bwMode="auto">
          <a:xfrm>
            <a:off x="4409964" y="2743200"/>
            <a:ext cx="4454452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This was carved from marble</a:t>
            </a:r>
          </a:p>
        </p:txBody>
      </p:sp>
      <p:pic>
        <p:nvPicPr>
          <p:cNvPr id="37891" name="Picture 5" descr="greek_spearbea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56733"/>
            <a:ext cx="3276600" cy="582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pitchFamily="18" charset="0"/>
              </a:rPr>
              <a:t>An unfinished sculpture in marble by Michelangelo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 descr="slav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33353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ttp://www.wga.hu/art/m/michelan/1sculptu/giulio_2/slave52.jpg"/>
          <p:cNvPicPr>
            <a:picLocks noChangeAspect="1" noChangeArrowheads="1"/>
          </p:cNvPicPr>
          <p:nvPr/>
        </p:nvPicPr>
        <p:blipFill>
          <a:blip r:embed="rId3" cstate="print"/>
          <a:srcRect l="12318" r="24332"/>
          <a:stretch>
            <a:fillRect/>
          </a:stretch>
        </p:blipFill>
        <p:spPr bwMode="auto">
          <a:xfrm>
            <a:off x="3200400" y="762000"/>
            <a:ext cx="297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http://i.imgur.com/mSROrJ6.jpg"/>
          <p:cNvPicPr>
            <a:picLocks noChangeAspect="1" noChangeArrowheads="1"/>
          </p:cNvPicPr>
          <p:nvPr/>
        </p:nvPicPr>
        <p:blipFill>
          <a:blip r:embed="rId4" cstate="print"/>
          <a:srcRect l="9775" r="13980"/>
          <a:stretch>
            <a:fillRect/>
          </a:stretch>
        </p:blipFill>
        <p:spPr bwMode="auto">
          <a:xfrm>
            <a:off x="6172200" y="762000"/>
            <a:ext cx="297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Pope Julius II Tomb</a:t>
            </a:r>
            <a:endParaRPr lang="en-US" sz="3200" b="1" dirty="0"/>
          </a:p>
        </p:txBody>
      </p:sp>
      <p:pic>
        <p:nvPicPr>
          <p:cNvPr id="106498" name="Picture 2" descr="http://www.monarcstudios.com/wp-content/gallery/moses/judgementday_junc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7602" b="5958"/>
          <a:stretch/>
        </p:blipFill>
        <p:spPr bwMode="auto">
          <a:xfrm>
            <a:off x="609600" y="609600"/>
            <a:ext cx="8077200" cy="614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"/>
            <a:ext cx="4876800" cy="3274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0" y="3200400"/>
            <a:ext cx="6038192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5123688" cy="38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This was carved with a chain saw from a diseased tree, it’s in England.</a:t>
            </a:r>
          </a:p>
        </p:txBody>
      </p:sp>
      <p:pic>
        <p:nvPicPr>
          <p:cNvPr id="35843" name="Picture 5" descr="490px-Sculp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259" r="12988" b="7572"/>
          <a:stretch/>
        </p:blipFill>
        <p:spPr bwMode="auto">
          <a:xfrm>
            <a:off x="2160896" y="1371600"/>
            <a:ext cx="4239904" cy="52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553200" y="1828800"/>
            <a:ext cx="1828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After the ice storm here in </a:t>
            </a:r>
            <a:r>
              <a:rPr lang="en-US" altLang="en-US" sz="2000" dirty="0"/>
              <a:t>Lexington</a:t>
            </a:r>
            <a:r>
              <a:rPr lang="en-US" altLang="en-US" dirty="0"/>
              <a:t>, people made sculptures out of injured or dead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Chainsaw Sculpture Video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229600" cy="4525963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https://www.youtube.com/watch?v=D1LaSzwsA_I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6868" name="Picture 2" descr="http://www.thiswood.co.uk/images/gallery/tree_spirit_scul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457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9144000" cy="502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 smtClean="0">
                <a:solidFill>
                  <a:schemeClr val="tx1"/>
                </a:solidFill>
              </a:rPr>
              <a:t>Sculpture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 3-dimensional piece of art that takes </a:t>
            </a:r>
            <a:r>
              <a:rPr lang="en-US" sz="3200" dirty="0" smtClean="0"/>
              <a:t>up </a:t>
            </a:r>
            <a:r>
              <a:rPr lang="en-US" sz="3200" dirty="0" smtClean="0"/>
              <a:t>space.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There </a:t>
            </a:r>
            <a:r>
              <a:rPr lang="en-US" sz="3200" dirty="0" smtClean="0">
                <a:solidFill>
                  <a:schemeClr val="tx1"/>
                </a:solidFill>
              </a:rPr>
              <a:t>are </a:t>
            </a:r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wo </a:t>
            </a:r>
            <a:r>
              <a:rPr lang="en-US" sz="3200" dirty="0" smtClean="0"/>
              <a:t>basic kinds: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1 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Free-Standing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1050" b="1" dirty="0">
                <a:solidFill>
                  <a:schemeClr val="tx1"/>
                </a:solidFill>
              </a:rPr>
              <a:t/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1050" b="1" dirty="0" smtClean="0">
                <a:solidFill>
                  <a:schemeClr val="tx1"/>
                </a:solidFill>
              </a:rPr>
              <a:t/>
            </a:r>
            <a:br>
              <a:rPr lang="en-US" sz="1050" b="1" dirty="0" smtClean="0">
                <a:solidFill>
                  <a:schemeClr val="tx1"/>
                </a:solidFill>
              </a:rPr>
            </a:br>
            <a:r>
              <a:rPr lang="en-US" sz="1050" b="1" dirty="0" smtClean="0">
                <a:solidFill>
                  <a:schemeClr val="tx1"/>
                </a:solidFill>
              </a:rPr>
              <a:t/>
            </a:r>
            <a:br>
              <a:rPr lang="en-US" sz="1050" b="1" dirty="0" smtClean="0">
                <a:solidFill>
                  <a:schemeClr val="tx1"/>
                </a:solidFill>
              </a:rPr>
            </a:br>
            <a:r>
              <a:rPr lang="en-US" sz="1050" b="1" dirty="0">
                <a:solidFill>
                  <a:schemeClr val="tx1"/>
                </a:solidFill>
              </a:rPr>
              <a:t/>
            </a:r>
            <a:br>
              <a:rPr lang="en-US" sz="105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 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</a:rPr>
              <a:t>Relief Sculpture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>Casting</a:t>
            </a:r>
            <a:r>
              <a:rPr lang="en-US" sz="4000" smtClean="0"/>
              <a:t> is when an artist takes a metal or other material and heats it to liquid then pours it into a mold.</a:t>
            </a:r>
            <a:br>
              <a:rPr lang="en-US" sz="4000" smtClean="0"/>
            </a:br>
            <a:r>
              <a:rPr lang="en-US" sz="4000" smtClean="0"/>
              <a:t>It is an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additive</a:t>
            </a:r>
            <a:r>
              <a:rPr lang="en-US" sz="4000" smtClean="0"/>
              <a:t> form of sculpture.</a:t>
            </a:r>
          </a:p>
        </p:txBody>
      </p:sp>
      <p:pic>
        <p:nvPicPr>
          <p:cNvPr id="38915" name="Picture 5" descr="Bronze Po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19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Bronze Casting Video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Lost Wax Casting Time Lapse</a:t>
            </a:r>
          </a:p>
          <a:p>
            <a:r>
              <a:rPr lang="en-US" sz="2400" smtClean="0">
                <a:hlinkClick r:id="rId2"/>
              </a:rPr>
              <a:t>https://www.youtube.com/watch?v=6-TxIKt2cUE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thin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5243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1752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This is a cast of Rodin’s famous sculpture “The Thinker”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http://louisville.edu/about/thinker/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579437"/>
            <a:ext cx="3810000" cy="4525963"/>
          </a:xfrm>
        </p:spPr>
        <p:txBody>
          <a:bodyPr/>
          <a:lstStyle/>
          <a:p>
            <a:r>
              <a:rPr lang="en-US" sz="2800" dirty="0" smtClean="0"/>
              <a:t>Dante’s </a:t>
            </a:r>
            <a:r>
              <a:rPr lang="en-US" sz="2800" b="1" i="1" u="sng" dirty="0" smtClean="0"/>
              <a:t>Inferno</a:t>
            </a:r>
            <a:r>
              <a:rPr lang="en-US" sz="2800" dirty="0" smtClean="0"/>
              <a:t> inspired </a:t>
            </a:r>
            <a:r>
              <a:rPr lang="en-US" sz="2800" b="1" i="1" dirty="0" smtClean="0"/>
              <a:t>The Gates of Hell </a:t>
            </a:r>
            <a:r>
              <a:rPr lang="en-US" sz="2800" dirty="0" smtClean="0"/>
              <a:t>by Rodin</a:t>
            </a:r>
          </a:p>
        </p:txBody>
      </p:sp>
      <p:pic>
        <p:nvPicPr>
          <p:cNvPr id="41988" name="Picture 1" descr="C:\Users\cbroderick\Desktop\VPA Lesson Materials\Unit 10 - Age of Isms\Musee d'Orsay\DSCF2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-5080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Additive</a:t>
            </a:r>
            <a:r>
              <a:rPr lang="en-US" sz="3600" b="1" dirty="0" smtClean="0"/>
              <a:t> Sculpture</a:t>
            </a:r>
            <a:br>
              <a:rPr lang="en-US" sz="3600" b="1" dirty="0" smtClean="0"/>
            </a:br>
            <a:r>
              <a:rPr lang="en-US" sz="3600" b="1" dirty="0" smtClean="0"/>
              <a:t>Full-Round Instructions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Step 1: Open your package of clay</a:t>
            </a:r>
          </a:p>
          <a:p>
            <a:pPr>
              <a:buNone/>
            </a:pPr>
            <a:r>
              <a:rPr lang="en-US" sz="2800" dirty="0" smtClean="0"/>
              <a:t>Step 2: Divide your clay into 15 pieces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These should correspond in size to the following: 2 Hands, 2 forearms, 2 biceps, 2 Feet, 2 lower legs, 2 thighs, 1 torso, 1 neck, 1 head = </a:t>
            </a:r>
            <a:r>
              <a:rPr lang="en-US" sz="2000" b="1" u="sng" dirty="0" smtClean="0"/>
              <a:t>15 pieces</a:t>
            </a:r>
          </a:p>
          <a:p>
            <a:pPr>
              <a:buNone/>
            </a:pPr>
            <a:r>
              <a:rPr lang="en-US" sz="2800" dirty="0" smtClean="0"/>
              <a:t>Step 3: “build” and additive full-round sculpture of a person using these pieces</a:t>
            </a:r>
          </a:p>
          <a:p>
            <a:pPr>
              <a:buNone/>
            </a:pPr>
            <a:r>
              <a:rPr lang="en-US" sz="2800" dirty="0" smtClean="0"/>
              <a:t>Step 4: Make sure it can stand on its own!</a:t>
            </a:r>
          </a:p>
          <a:p>
            <a:pPr>
              <a:buNone/>
            </a:pPr>
            <a:r>
              <a:rPr lang="en-US" sz="2800" dirty="0" smtClean="0"/>
              <a:t>Step 5: Show me when you are done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Subtractive</a:t>
            </a:r>
            <a:r>
              <a:rPr lang="en-US" sz="3600" b="1" dirty="0" smtClean="0"/>
              <a:t> Sculpture</a:t>
            </a:r>
            <a:br>
              <a:rPr lang="en-US" sz="3600" b="1" dirty="0" smtClean="0"/>
            </a:br>
            <a:r>
              <a:rPr lang="en-US" sz="3600" b="1" dirty="0" smtClean="0"/>
              <a:t>Relief Instructions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Step 1: Open your package of clay</a:t>
            </a:r>
          </a:p>
          <a:p>
            <a:pPr>
              <a:buNone/>
            </a:pPr>
            <a:r>
              <a:rPr lang="en-US" sz="2800" dirty="0" smtClean="0"/>
              <a:t>Step 2: Work your clay into a square “block”</a:t>
            </a:r>
          </a:p>
          <a:p>
            <a:pPr>
              <a:buNone/>
            </a:pPr>
            <a:r>
              <a:rPr lang="en-US" sz="2800" dirty="0" smtClean="0"/>
              <a:t>Step 3: Using the provided tools begin removing clay from the block to create a face.  Make sure you do not pick it up while working; the back should remain flat to be a relief sculpture. </a:t>
            </a:r>
          </a:p>
          <a:p>
            <a:pPr>
              <a:buNone/>
            </a:pPr>
            <a:r>
              <a:rPr lang="en-US" sz="2800" dirty="0" smtClean="0"/>
              <a:t>Step 4: Be sure to include as much detail as possible; nose, eyes, ears, mouth, eyes, etc.</a:t>
            </a:r>
          </a:p>
          <a:p>
            <a:pPr>
              <a:buNone/>
            </a:pPr>
            <a:r>
              <a:rPr lang="en-US" sz="2800" dirty="0" smtClean="0"/>
              <a:t>Step 5: Show me when you are finished.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b="1" u="sng" dirty="0" smtClean="0"/>
              <a:t>Exit Slip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Draw an example of a relief sculpture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do you know if something is “full-round?”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type of sculpture might use a hammer and chisel?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type of sculpture might use melted bronze?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linear sculpture consists mainly of what element of art?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6356445" y="533400"/>
            <a:ext cx="27875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A </a:t>
            </a:r>
            <a:r>
              <a:rPr lang="en-US" altLang="en-US" b="1" i="1" dirty="0" smtClean="0"/>
              <a:t>free-standing </a:t>
            </a:r>
            <a:r>
              <a:rPr lang="en-US" altLang="en-US" dirty="0" smtClean="0"/>
              <a:t>sculpture is also </a:t>
            </a:r>
            <a:r>
              <a:rPr lang="en-US" altLang="en-US" dirty="0"/>
              <a:t>called </a:t>
            </a:r>
            <a:r>
              <a:rPr lang="en-US" altLang="en-US" u="sng" dirty="0"/>
              <a:t>full round</a:t>
            </a:r>
            <a:r>
              <a:rPr lang="en-US" altLang="en-US" dirty="0"/>
              <a:t>, meaning you can walk around it.</a:t>
            </a:r>
          </a:p>
        </p:txBody>
      </p:sp>
      <p:pic>
        <p:nvPicPr>
          <p:cNvPr id="5123" name="Picture 7" descr="burgh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253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62000" y="5410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Auguste</a:t>
            </a:r>
            <a:r>
              <a:rPr lang="en-US" altLang="en-US" dirty="0"/>
              <a:t> Rodin, </a:t>
            </a:r>
            <a:r>
              <a:rPr lang="en-US" altLang="en-US" i="1" dirty="0"/>
              <a:t>Burghers of Calais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eam-xl"/>
          <p:cNvPicPr>
            <a:picLocks noChangeAspect="1" noChangeArrowheads="1"/>
          </p:cNvPicPr>
          <p:nvPr/>
        </p:nvPicPr>
        <p:blipFill rotWithShape="1">
          <a:blip r:embed="rId3" cstate="print"/>
          <a:srcRect l="27931" r="26650"/>
          <a:stretch/>
        </p:blipFill>
        <p:spPr bwMode="auto">
          <a:xfrm>
            <a:off x="5791200" y="157131"/>
            <a:ext cx="2422634" cy="64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411540"/>
            <a:ext cx="518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This one is carved from a single piece of wood.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3048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This is free standing, you can walk around it.</a:t>
            </a:r>
          </a:p>
        </p:txBody>
      </p:sp>
      <p:pic>
        <p:nvPicPr>
          <p:cNvPr id="7171" name="Picture 7" descr="iwo-jima-memorial-1"/>
          <p:cNvPicPr>
            <a:picLocks noChangeAspect="1" noChangeArrowheads="1"/>
          </p:cNvPicPr>
          <p:nvPr/>
        </p:nvPicPr>
        <p:blipFill rotWithShape="1">
          <a:blip r:embed="rId3" cstate="print"/>
          <a:srcRect l="5976" r="3334"/>
          <a:stretch/>
        </p:blipFill>
        <p:spPr bwMode="auto">
          <a:xfrm>
            <a:off x="425669" y="76200"/>
            <a:ext cx="4146332" cy="67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05000" y="6008427"/>
            <a:ext cx="5867400" cy="849573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1" i="1" dirty="0" err="1" smtClean="0"/>
              <a:t>Laocoön</a:t>
            </a:r>
            <a:r>
              <a:rPr lang="en-US" sz="2200" b="1" i="1" dirty="0"/>
              <a:t> </a:t>
            </a:r>
            <a:r>
              <a:rPr lang="en-US" sz="2200" b="1" i="1" dirty="0" smtClean="0"/>
              <a:t>and his sons.  (20 B.C. Greek)</a:t>
            </a:r>
          </a:p>
        </p:txBody>
      </p:sp>
      <p:pic>
        <p:nvPicPr>
          <p:cNvPr id="8196" name="Picture 2" descr="https://upload.wikimedia.org/wikipedia/commons/b/bd/Laocoon_and_His_Sons.jpg"/>
          <p:cNvPicPr>
            <a:picLocks noChangeAspect="1" noChangeArrowheads="1"/>
          </p:cNvPicPr>
          <p:nvPr/>
        </p:nvPicPr>
        <p:blipFill rotWithShape="1">
          <a:blip r:embed="rId2" cstate="print"/>
          <a:srcRect l="5305" r="3114"/>
          <a:stretch/>
        </p:blipFill>
        <p:spPr bwMode="auto">
          <a:xfrm>
            <a:off x="1560787" y="217227"/>
            <a:ext cx="589630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Relief Sculpture</a:t>
            </a:r>
          </a:p>
        </p:txBody>
      </p:sp>
      <p:pic>
        <p:nvPicPr>
          <p:cNvPr id="9220" name="Picture 9" descr="Flagge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51392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38520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/>
              <a:t>Relief sculpture is where the </a:t>
            </a:r>
            <a:r>
              <a:rPr lang="en-US" altLang="en-US" dirty="0" smtClean="0"/>
              <a:t>form projects </a:t>
            </a:r>
            <a:r>
              <a:rPr lang="en-US" altLang="en-US" dirty="0"/>
              <a:t>out of the plane: flat panel with ONE side that is 3-D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1238</TotalTime>
  <Words>640</Words>
  <Application>Microsoft Office PowerPoint</Application>
  <PresentationFormat>On-screen Show (4:3)</PresentationFormat>
  <Paragraphs>117</Paragraphs>
  <Slides>46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Andalus</vt:lpstr>
      <vt:lpstr>Arial</vt:lpstr>
      <vt:lpstr>Times New Roman</vt:lpstr>
      <vt:lpstr>Default Design</vt:lpstr>
      <vt:lpstr>Sculpture Basics </vt:lpstr>
      <vt:lpstr>PowerPoint Presentation</vt:lpstr>
      <vt:lpstr>Purposes of Art</vt:lpstr>
      <vt:lpstr>Sculpture: a 3-dimensional piece of art that takes up space.  There are two basic kinds: 1 - Free-Standing      2 - Relief Sculpture  </vt:lpstr>
      <vt:lpstr>PowerPoint Presentation</vt:lpstr>
      <vt:lpstr>PowerPoint Presentation</vt:lpstr>
      <vt:lpstr>This is free standing, you can walk around it.</vt:lpstr>
      <vt:lpstr>PowerPoint Presentation</vt:lpstr>
      <vt:lpstr>Relief Sculpture</vt:lpstr>
      <vt:lpstr>Low</vt:lpstr>
      <vt:lpstr>PowerPoint Presentation</vt:lpstr>
      <vt:lpstr>PowerPoint Presentation</vt:lpstr>
      <vt:lpstr>Bas-relief is a method of sculpting which entails carving or etching away the surface of a flat piece of stone or metal….To put it simply it is a sculpture portrayed in a very life-like manner, with great dimension.</vt:lpstr>
      <vt:lpstr>Parthenon Frieze </vt:lpstr>
      <vt:lpstr>PowerPoint Presentation</vt:lpstr>
      <vt:lpstr>Sculpture can also be linear, made of wire or other materials and function as a mobile</vt:lpstr>
      <vt:lpstr>PowerPoint Presentation</vt:lpstr>
      <vt:lpstr>PowerPoint Presentation</vt:lpstr>
      <vt:lpstr>PowerPoint Presentation</vt:lpstr>
      <vt:lpstr>PowerPoint Presentation</vt:lpstr>
      <vt:lpstr>Pieces of wood make up this linear sculpture</vt:lpstr>
      <vt:lpstr>PowerPoint Presentation</vt:lpstr>
      <vt:lpstr>PowerPoint Presentation</vt:lpstr>
      <vt:lpstr>PowerPoint Presentation</vt:lpstr>
      <vt:lpstr>This is also a closed form</vt:lpstr>
      <vt:lpstr>This is closed because the eye is drawn back into the figure.</vt:lpstr>
      <vt:lpstr>PowerPoint Presentation</vt:lpstr>
      <vt:lpstr>Additive &amp; Subtractive</vt:lpstr>
      <vt:lpstr>This sculpture is additive.</vt:lpstr>
      <vt:lpstr>PowerPoint Presentation</vt:lpstr>
      <vt:lpstr>PowerPoint Presentation</vt:lpstr>
      <vt:lpstr>Subtractive means wood or stone or other medium is carved away</vt:lpstr>
      <vt:lpstr>Anything that is carved is subtractive.</vt:lpstr>
      <vt:lpstr>This was carved from marble</vt:lpstr>
      <vt:lpstr>An unfinished sculpture in marble by Michelangelo</vt:lpstr>
      <vt:lpstr>Pope Julius II Tomb</vt:lpstr>
      <vt:lpstr>PowerPoint Presentation</vt:lpstr>
      <vt:lpstr>This was carved with a chain saw from a diseased tree, it’s in England.</vt:lpstr>
      <vt:lpstr>Chainsaw Sculpture Video</vt:lpstr>
      <vt:lpstr>  Casting is when an artist takes a metal or other material and heats it to liquid then pours it into a mold. It is an additive form of sculpture.</vt:lpstr>
      <vt:lpstr>Bronze Casting Video</vt:lpstr>
      <vt:lpstr>PowerPoint Presentation</vt:lpstr>
      <vt:lpstr>PowerPoint Presentation</vt:lpstr>
      <vt:lpstr>Additive Sculpture Full-Round Instructions</vt:lpstr>
      <vt:lpstr>Subtractive Sculpture Relief Instructions</vt:lpstr>
      <vt:lpstr>Exit Slip</vt:lpstr>
    </vt:vector>
  </TitlesOfParts>
  <Company>FCPS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Sculpture Basics</dc:title>
  <dc:creator>Jenny O'Neill</dc:creator>
  <cp:lastModifiedBy>McDonald, Benjamin</cp:lastModifiedBy>
  <cp:revision>92</cp:revision>
  <dcterms:created xsi:type="dcterms:W3CDTF">2006-09-16T21:41:06Z</dcterms:created>
  <dcterms:modified xsi:type="dcterms:W3CDTF">2016-08-26T17:37:30Z</dcterms:modified>
</cp:coreProperties>
</file>