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256" r:id="rId2"/>
    <p:sldId id="287" r:id="rId3"/>
    <p:sldId id="260" r:id="rId4"/>
    <p:sldId id="265" r:id="rId5"/>
    <p:sldId id="266" r:id="rId6"/>
    <p:sldId id="295" r:id="rId7"/>
    <p:sldId id="290" r:id="rId8"/>
    <p:sldId id="291" r:id="rId9"/>
    <p:sldId id="270" r:id="rId10"/>
    <p:sldId id="263" r:id="rId11"/>
    <p:sldId id="298" r:id="rId12"/>
    <p:sldId id="277" r:id="rId13"/>
    <p:sldId id="278" r:id="rId14"/>
    <p:sldId id="304" r:id="rId15"/>
    <p:sldId id="305" r:id="rId16"/>
    <p:sldId id="279" r:id="rId17"/>
    <p:sldId id="306" r:id="rId18"/>
    <p:sldId id="280" r:id="rId19"/>
    <p:sldId id="307" r:id="rId20"/>
    <p:sldId id="308" r:id="rId21"/>
    <p:sldId id="282" r:id="rId22"/>
    <p:sldId id="300" r:id="rId23"/>
    <p:sldId id="301" r:id="rId24"/>
    <p:sldId id="292" r:id="rId25"/>
    <p:sldId id="261" r:id="rId26"/>
    <p:sldId id="262" r:id="rId27"/>
    <p:sldId id="268" r:id="rId28"/>
    <p:sldId id="269" r:id="rId29"/>
    <p:sldId id="28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575"/>
    <a:srgbClr val="F9AB39"/>
    <a:srgbClr val="111111"/>
    <a:srgbClr val="002060"/>
    <a:srgbClr val="001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8" autoAdjust="0"/>
    <p:restoredTop sz="99639" autoAdjust="0"/>
  </p:normalViewPr>
  <p:slideViewPr>
    <p:cSldViewPr>
      <p:cViewPr>
        <p:scale>
          <a:sx n="80" d="100"/>
          <a:sy n="80" d="100"/>
        </p:scale>
        <p:origin x="690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44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B361D-C8F7-4FA2-AC11-0FE5C8B1B84B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0C276-7C4E-499A-87D9-827A42809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75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30C0347-50EE-4D96-935E-1AB2B8D2835D}" type="slidenum">
              <a:rPr lang="en-US" altLang="en-US">
                <a:latin typeface="Calibri" panose="020F0502020204030204" pitchFamily="34" charset="0"/>
              </a:rPr>
              <a:pPr eaLnBrk="1" hangingPunct="1"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274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30C0347-50EE-4D96-935E-1AB2B8D2835D}" type="slidenum">
              <a:rPr lang="en-US" altLang="en-US">
                <a:latin typeface="Calibri" panose="020F0502020204030204" pitchFamily="34" charset="0"/>
              </a:rPr>
              <a:pPr eaLnBrk="1" hangingPunct="1"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274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12DF45-F39F-4AE2-AFC3-9B92E7369156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E6F849-9CDB-4ED3-968A-D65A2D68198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DF45-F39F-4AE2-AFC3-9B92E7369156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F849-9CDB-4ED3-968A-D65A2D68198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DF45-F39F-4AE2-AFC3-9B92E7369156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F849-9CDB-4ED3-968A-D65A2D68198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DF45-F39F-4AE2-AFC3-9B92E7369156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F849-9CDB-4ED3-968A-D65A2D6819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DF45-F39F-4AE2-AFC3-9B92E7369156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F849-9CDB-4ED3-968A-D65A2D681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DF45-F39F-4AE2-AFC3-9B92E7369156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F849-9CDB-4ED3-968A-D65A2D6819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DF45-F39F-4AE2-AFC3-9B92E7369156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F849-9CDB-4ED3-968A-D65A2D68198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DF45-F39F-4AE2-AFC3-9B92E7369156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F849-9CDB-4ED3-968A-D65A2D68198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DF45-F39F-4AE2-AFC3-9B92E7369156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F849-9CDB-4ED3-968A-D65A2D681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DF45-F39F-4AE2-AFC3-9B92E7369156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F849-9CDB-4ED3-968A-D65A2D681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DF45-F39F-4AE2-AFC3-9B92E7369156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F849-9CDB-4ED3-968A-D65A2D681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512DF45-F39F-4AE2-AFC3-9B92E7369156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EE6F849-9CDB-4ED3-968A-D65A2D681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eev441vbMI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youtube.com/watch?v=b9uDK3xsLYk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3VGa6Fp3zI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lCase\Desktop\Casey's Stuff\[ TEACHING STUFF ]\ENG-LA\LITERATURE\SHAKESPEARE\[ William Shakespeare ]\Shakespeare - photos &amp; maps\William Shakespeare1.jpg"/>
          <p:cNvPicPr>
            <a:picLocks noChangeAspect="1" noChangeArrowheads="1"/>
          </p:cNvPicPr>
          <p:nvPr/>
        </p:nvPicPr>
        <p:blipFill>
          <a:blip r:embed="rId2" cstate="print"/>
          <a:srcRect l="8365" t="3861" r="10409" b="6190"/>
          <a:stretch>
            <a:fillRect/>
          </a:stretch>
        </p:blipFill>
        <p:spPr bwMode="auto">
          <a:xfrm>
            <a:off x="2667000" y="1600200"/>
            <a:ext cx="3810000" cy="4744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2853" y="554018"/>
            <a:ext cx="9144000" cy="9699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William Shakespeare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00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81000" y="3657600"/>
            <a:ext cx="8686800" cy="2971800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 </a:t>
            </a:r>
            <a:r>
              <a:rPr lang="en-US" sz="2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Motto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: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“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Totus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 mundus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agit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histrionem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”    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	            	           (The whole world is a playhouse)</a:t>
            </a:r>
          </a:p>
          <a:p>
            <a:pPr>
              <a:buNone/>
            </a:pPr>
            <a:endParaRPr lang="en-US" sz="1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endParaRPr>
          </a:p>
          <a:p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 1576: Built in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Shoreditch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 by Richard Burbage                 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	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         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– the first playhouse in London</a:t>
            </a:r>
            <a:endParaRPr lang="en-US" sz="1200" b="1" i="1" dirty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endParaRPr>
          </a:p>
          <a:p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endParaRPr>
          </a:p>
          <a:p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 1599: Moved to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Southworth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, London--across the river</a:t>
            </a:r>
          </a:p>
          <a:p>
            <a:endParaRPr lang="en-US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endParaRPr>
          </a:p>
          <a:p>
            <a:pPr>
              <a:buNone/>
            </a:pPr>
            <a:endParaRPr lang="en-US" sz="26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endParaRP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0" y="88750"/>
            <a:ext cx="9144000" cy="105425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The Globe: History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pic>
        <p:nvPicPr>
          <p:cNvPr id="12" name="Picture 3" descr="C:\Users\MelCase\Desktop\Richard Burb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143000"/>
            <a:ext cx="2286000" cy="2438400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lum bright="10000" contrast="10000"/>
          </a:blip>
          <a:srcRect l="38842" t="19624" r="5100" b="31015"/>
          <a:stretch/>
        </p:blipFill>
        <p:spPr>
          <a:xfrm>
            <a:off x="1600359" y="1143000"/>
            <a:ext cx="3733641" cy="243840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4318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81000" y="228600"/>
            <a:ext cx="8305800" cy="6400800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 1613: during a performance of 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Henry VIII,        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wadding from a stage cannon ignited the thatched roof burning it to the ground in less than two hours.</a:t>
            </a:r>
          </a:p>
          <a:p>
            <a:endParaRPr lang="en-US" sz="26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endParaRPr>
          </a:p>
          <a:p>
            <a:endParaRPr lang="en-US" sz="26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endParaRPr>
          </a:p>
          <a:p>
            <a:endParaRPr lang="en-US" sz="26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endParaRPr>
          </a:p>
          <a:p>
            <a:endParaRPr lang="en-US" sz="26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endParaRPr>
          </a:p>
          <a:p>
            <a:endParaRPr lang="en-US" sz="26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endParaRPr>
          </a:p>
          <a:p>
            <a:endParaRPr lang="en-US" sz="26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endParaRPr>
          </a:p>
          <a:p>
            <a:endParaRPr lang="en-US" sz="26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endParaRPr>
          </a:p>
          <a:p>
            <a:endParaRPr lang="en-US" sz="20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endParaRPr>
          </a:p>
          <a:p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 The Globe Theatre remained the home for Shakespeare’s company until the closure of all          the theatres under England’s Puritan law in 1642.</a:t>
            </a:r>
            <a:endParaRPr lang="en-US" sz="26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endParaRPr>
          </a:p>
          <a:p>
            <a:endParaRPr lang="en-US" sz="26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8"/>
          <a:stretch>
            <a:fillRect/>
          </a:stretch>
        </p:blipFill>
        <p:spPr>
          <a:xfrm>
            <a:off x="1752600" y="1600200"/>
            <a:ext cx="5638800" cy="3492564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4318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elCase\Desktop\Casey's Stuff\[ TEACHING STUFF ]\ENG-LA\LITERATURE\SHAKESPEARE\[ William Shakespeare ]\Shakespeare - photos &amp; maps\Globe Theater - pics\Globe Theater - stage6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4953000" y="2286000"/>
            <a:ext cx="3783129" cy="3192015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4648200" cy="3877815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 </a:t>
            </a:r>
            <a:r>
              <a:rPr lang="en-US" sz="3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Facts</a:t>
            </a:r>
            <a:endParaRPr lang="en-US" sz="3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endParaRPr>
          </a:p>
          <a:p>
            <a:pPr>
              <a:buNone/>
            </a:pP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	- Open-air arena</a:t>
            </a:r>
          </a:p>
          <a:p>
            <a:pPr>
              <a:buNone/>
            </a:pP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	- Octagonal-shape</a:t>
            </a:r>
          </a:p>
          <a:p>
            <a:pPr>
              <a:buNone/>
            </a:pP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	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- Built of timber, 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nails, 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stone and plaster </a:t>
            </a:r>
          </a:p>
          <a:p>
            <a:pPr>
              <a:buNone/>
            </a:pP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	- 6 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months to 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complete construction </a:t>
            </a:r>
          </a:p>
          <a:p>
            <a:pPr>
              <a:buNone/>
            </a:pP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	- Held up to 1,500 people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88750"/>
            <a:ext cx="9144000" cy="105425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The Globe: Structure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11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81000" y="464692"/>
            <a:ext cx="8305800" cy="3269108"/>
          </a:xfrm>
          <a:solidFill>
            <a:srgbClr val="FBC575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eaLnBrk="1" hangingPunct="1"/>
            <a:r>
              <a:rPr lang="en-US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 </a:t>
            </a:r>
            <a:r>
              <a:rPr lang="en-US" altLang="en-US" sz="3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Flags</a:t>
            </a:r>
          </a:p>
          <a:p>
            <a:pPr lvl="1">
              <a:buNone/>
            </a:pPr>
            <a:r>
              <a:rPr lang="en-US" alt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- Signified which type of play was being performed</a:t>
            </a:r>
          </a:p>
          <a:p>
            <a:pPr lvl="1">
              <a:buNone/>
            </a:pPr>
            <a:endParaRPr lang="en-US" altLang="en-US" sz="105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endParaRPr>
          </a:p>
          <a:p>
            <a:pPr lvl="1" eaLnBrk="1" hangingPunct="1">
              <a:buNone/>
            </a:pPr>
            <a:r>
              <a:rPr lang="en-US" alt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	</a:t>
            </a:r>
            <a:r>
              <a:rPr lang="en-US" alt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Black</a:t>
            </a:r>
            <a:r>
              <a:rPr lang="en-US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 </a:t>
            </a:r>
            <a:r>
              <a:rPr lang="en-US" alt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= tragedy</a:t>
            </a:r>
          </a:p>
          <a:p>
            <a:pPr lvl="1" eaLnBrk="1" hangingPunct="1">
              <a:buNone/>
            </a:pPr>
            <a:r>
              <a:rPr lang="en-US" altLang="en-US" sz="32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	White</a:t>
            </a:r>
            <a:r>
              <a:rPr lang="en-US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 </a:t>
            </a:r>
            <a:r>
              <a:rPr lang="en-US" alt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= comedy</a:t>
            </a:r>
          </a:p>
          <a:p>
            <a:pPr lvl="1" eaLnBrk="1" hangingPunct="1">
              <a:buNone/>
            </a:pPr>
            <a:r>
              <a:rPr lang="en-US" alt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	Red</a:t>
            </a:r>
            <a:r>
              <a:rPr lang="en-US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 </a:t>
            </a:r>
            <a:r>
              <a:rPr lang="en-US" alt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= history</a:t>
            </a:r>
          </a:p>
          <a:p>
            <a:pPr lvl="1" eaLnBrk="1" hangingPunct="1">
              <a:buNone/>
            </a:pPr>
            <a:endParaRPr lang="en-US" alt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endParaRPr>
          </a:p>
          <a:p>
            <a:pPr lvl="1" eaLnBrk="1" hangingPunct="1"/>
            <a:endParaRPr lang="en-US" altLang="en-US" sz="26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5" b="11556"/>
          <a:stretch>
            <a:fillRect/>
          </a:stretch>
        </p:blipFill>
        <p:spPr>
          <a:xfrm>
            <a:off x="4572000" y="1683892"/>
            <a:ext cx="3810000" cy="4869308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1827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76200"/>
            <a:ext cx="4267200" cy="5562600"/>
          </a:xfrm>
        </p:spPr>
        <p:txBody>
          <a:bodyPr>
            <a:noAutofit/>
          </a:bodyPr>
          <a:lstStyle/>
          <a:p>
            <a:pPr lvl="1" eaLnBrk="1" hangingPunct="1">
              <a:buFont typeface="Wingdings 2" panose="05020102010507070707" pitchFamily="18" charset="2"/>
              <a:buNone/>
            </a:pPr>
            <a:endParaRPr lang="en-US" altLang="en-US" sz="26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endParaRPr>
          </a:p>
          <a:p>
            <a:pPr eaLnBrk="1" hangingPunct="1"/>
            <a:r>
              <a:rPr lang="en-US" alt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 </a:t>
            </a:r>
            <a:r>
              <a:rPr lang="en-US" altLang="en-US" sz="3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Canopy</a:t>
            </a:r>
            <a:endParaRPr lang="en-US" altLang="en-US" sz="3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endParaRPr>
          </a:p>
          <a:p>
            <a:pPr lvl="1" eaLnBrk="1" hangingPunct="1">
              <a:buNone/>
            </a:pPr>
            <a:r>
              <a:rPr lang="en-US" alt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- protected the actors from too much sun    or rain also used for storage, better sound and “Heaven”</a:t>
            </a:r>
          </a:p>
          <a:p>
            <a:pPr lvl="1" eaLnBrk="1" hangingPunct="1">
              <a:buNone/>
            </a:pPr>
            <a:endParaRPr lang="en-US" alt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endParaRPr>
          </a:p>
          <a:p>
            <a:r>
              <a:rPr lang="en-US" alt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 </a:t>
            </a:r>
            <a:r>
              <a:rPr lang="en-US" altLang="en-US" sz="3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Trap Door</a:t>
            </a:r>
            <a:endParaRPr lang="en-US" altLang="en-US" sz="3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endParaRPr>
          </a:p>
          <a:p>
            <a:pPr lvl="1">
              <a:buNone/>
            </a:pPr>
            <a:r>
              <a:rPr lang="en-US" alt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- used as storage, a quick exit and “Hell”</a:t>
            </a:r>
          </a:p>
          <a:p>
            <a:pPr lvl="1" eaLnBrk="1" hangingPunct="1">
              <a:buNone/>
            </a:pPr>
            <a:endParaRPr lang="en-US" altLang="en-US" sz="26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endParaRPr>
          </a:p>
          <a:p>
            <a:pPr lvl="1" eaLnBrk="1" hangingPunct="1"/>
            <a:endParaRPr lang="en-US" altLang="en-US" sz="26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endParaRPr>
          </a:p>
        </p:txBody>
      </p:sp>
      <p:pic>
        <p:nvPicPr>
          <p:cNvPr id="2050" name="Picture 2" descr="C:\Users\MelCase\Desktop\Casey's Stuff\[ TEACHING STUFF ]\ENG-LA\LITERATURE\SHAKESPEARE\[ William Shakespeare ]\Shakespeare - photos &amp; maps\Globe Theater - pics\Globe Theater - hell1.jpg"/>
          <p:cNvPicPr>
            <a:picLocks noChangeAspect="1" noChangeArrowheads="1"/>
          </p:cNvPicPr>
          <p:nvPr/>
        </p:nvPicPr>
        <p:blipFill>
          <a:blip r:embed="rId2" cstate="print"/>
          <a:srcRect t="8414" r="12622" b="11844"/>
          <a:stretch>
            <a:fillRect/>
          </a:stretch>
        </p:blipFill>
        <p:spPr bwMode="auto">
          <a:xfrm>
            <a:off x="4648200" y="3537467"/>
            <a:ext cx="4191000" cy="3015733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51" name="Picture 3" descr="C:\Users\MelCase\Desktop\Casey's Stuff\[ TEACHING STUFF ]\ENG-LA\LITERATURE\SHAKESPEARE\[ William Shakespeare ]\Shakespeare - photos &amp; maps\Globe Theater - pics\Globe Theater - heaven2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b="22807"/>
          <a:stretch>
            <a:fillRect/>
          </a:stretch>
        </p:blipFill>
        <p:spPr bwMode="auto">
          <a:xfrm>
            <a:off x="4648200" y="457200"/>
            <a:ext cx="4191000" cy="2743200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1827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"/>
            <a:ext cx="4800600" cy="5562600"/>
          </a:xfrm>
        </p:spPr>
        <p:txBody>
          <a:bodyPr>
            <a:noAutofit/>
          </a:bodyPr>
          <a:lstStyle/>
          <a:p>
            <a:pPr lvl="1" eaLnBrk="1" hangingPunct="1">
              <a:buFont typeface="Wingdings 2" panose="05020102010507070707" pitchFamily="18" charset="2"/>
              <a:buNone/>
            </a:pPr>
            <a:endParaRPr lang="en-US" alt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endParaRPr>
          </a:p>
          <a:p>
            <a:r>
              <a:rPr lang="en-US" alt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 </a:t>
            </a:r>
            <a:r>
              <a:rPr lang="en-US" altLang="en-US" sz="3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Galleries</a:t>
            </a:r>
          </a:p>
          <a:p>
            <a:pPr lvl="1">
              <a:buNone/>
            </a:pPr>
            <a:r>
              <a:rPr lang="en-US" alt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- Three-tiered</a:t>
            </a:r>
          </a:p>
          <a:p>
            <a:pPr lvl="1">
              <a:buNone/>
            </a:pPr>
            <a:r>
              <a:rPr lang="en-US" alt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- Thatch-covered roof</a:t>
            </a:r>
          </a:p>
          <a:p>
            <a:pPr lvl="1">
              <a:buNone/>
            </a:pPr>
            <a:r>
              <a:rPr lang="en-US" alt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- Wooden benches</a:t>
            </a:r>
          </a:p>
          <a:p>
            <a:pPr lvl="1">
              <a:buNone/>
            </a:pPr>
            <a:r>
              <a:rPr lang="en-US" alt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- More expensive</a:t>
            </a:r>
          </a:p>
          <a:p>
            <a:pPr lvl="1">
              <a:buNone/>
            </a:pPr>
            <a:r>
              <a:rPr lang="en-US" alt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- Cushions cost a penny</a:t>
            </a:r>
          </a:p>
          <a:p>
            <a:pPr lvl="1" eaLnBrk="1" hangingPunct="1"/>
            <a:endParaRPr lang="en-US" altLang="en-US" sz="26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465" y="381000"/>
            <a:ext cx="3710735" cy="617220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1827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04800" y="-381000"/>
            <a:ext cx="4800600" cy="5867400"/>
          </a:xfrm>
        </p:spPr>
        <p:txBody>
          <a:bodyPr>
            <a:normAutofit/>
          </a:bodyPr>
          <a:lstStyle/>
          <a:p>
            <a:pPr lvl="1" eaLnBrk="1" hangingPunct="1">
              <a:buFont typeface="Wingdings 2" panose="05020102010507070707" pitchFamily="18" charset="2"/>
              <a:buNone/>
            </a:pPr>
            <a:endParaRPr lang="en-US" altLang="en-US" sz="26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endParaRPr>
          </a:p>
          <a:p>
            <a:pPr eaLnBrk="1" hangingPunct="1"/>
            <a:r>
              <a:rPr lang="en-US" alt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 </a:t>
            </a:r>
            <a:r>
              <a:rPr lang="en-US" altLang="en-US" sz="3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Pillars</a:t>
            </a:r>
          </a:p>
          <a:p>
            <a:pPr lvl="1" eaLnBrk="1" hangingPunct="1">
              <a:buNone/>
            </a:pPr>
            <a:r>
              <a:rPr lang="en-US" alt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- Wooden pillars supported the roof and were painted to look like marble.</a:t>
            </a:r>
          </a:p>
          <a:p>
            <a:pPr lvl="1" eaLnBrk="1" hangingPunct="1">
              <a:buNone/>
            </a:pPr>
            <a:endParaRPr lang="en-US" altLang="en-US" sz="26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endParaRP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en-US" altLang="en-US" sz="26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endParaRPr>
          </a:p>
        </p:txBody>
      </p:sp>
      <p:pic>
        <p:nvPicPr>
          <p:cNvPr id="1029" name="Picture 5" descr="C:\Users\MelCase\Desktop\Casey's Stuff\[ TEACHING STUFF ]\ENG-LA\LITERATURE\SHAKESPEARE\[ William Shakespeare ]\Shakespeare - photos &amp; maps\Globe Theater - pics\Globe Theater - stage3.jpg"/>
          <p:cNvPicPr>
            <a:picLocks noChangeAspect="1" noChangeArrowheads="1"/>
          </p:cNvPicPr>
          <p:nvPr/>
        </p:nvPicPr>
        <p:blipFill>
          <a:blip r:embed="rId3" cstate="print"/>
          <a:srcRect l="44761" t="3726" r="12329" b="2141"/>
          <a:stretch>
            <a:fillRect/>
          </a:stretch>
        </p:blipFill>
        <p:spPr bwMode="auto">
          <a:xfrm>
            <a:off x="5231814" y="716519"/>
            <a:ext cx="3607386" cy="576048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6395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04800" y="-381000"/>
            <a:ext cx="8458200" cy="5943600"/>
          </a:xfrm>
        </p:spPr>
        <p:txBody>
          <a:bodyPr>
            <a:normAutofit/>
          </a:bodyPr>
          <a:lstStyle/>
          <a:p>
            <a:pPr lvl="1" eaLnBrk="1" hangingPunct="1"/>
            <a:endParaRPr lang="en-US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endParaRPr>
          </a:p>
          <a:p>
            <a:r>
              <a:rPr lang="en-US" alt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 </a:t>
            </a:r>
            <a:r>
              <a:rPr lang="en-US" altLang="en-US" sz="3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Open </a:t>
            </a:r>
            <a:r>
              <a:rPr lang="en-US" altLang="en-US" sz="3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Yard</a:t>
            </a:r>
          </a:p>
          <a:p>
            <a:pPr lvl="1">
              <a:buNone/>
            </a:pPr>
            <a:r>
              <a:rPr lang="en-US" altLang="en-US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- </a:t>
            </a:r>
            <a:r>
              <a:rPr lang="en-US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Commoners (or “Groundlings”) stood on the floor    to watch performances for just one penny </a:t>
            </a:r>
            <a:r>
              <a:rPr lang="en-US" sz="25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($4.00 now)</a:t>
            </a:r>
          </a:p>
          <a:p>
            <a:pPr>
              <a:buNone/>
            </a:pPr>
            <a:r>
              <a:rPr lang="en-US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	- It cost 2 pounds to put on a play </a:t>
            </a:r>
            <a:r>
              <a:rPr lang="en-US" sz="25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($1,000 now)</a:t>
            </a:r>
          </a:p>
          <a:p>
            <a:pPr>
              <a:buNone/>
            </a:pPr>
            <a:r>
              <a:rPr lang="en-US" altLang="en-US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	- Would often “participate” with the play; throwing food and shouting at the performers</a:t>
            </a:r>
          </a:p>
          <a:p>
            <a:pPr lvl="1">
              <a:buNone/>
            </a:pPr>
            <a:endParaRPr lang="en-US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endParaRPr>
          </a:p>
          <a:p>
            <a:pPr lvl="1" eaLnBrk="1" hangingPunct="1"/>
            <a:endParaRPr lang="en-US" altLang="en-US" sz="26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endParaRPr>
          </a:p>
          <a:p>
            <a:pPr lvl="1" eaLnBrk="1" hangingPunct="1"/>
            <a:endParaRPr lang="en-US" altLang="en-US" sz="26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endParaRP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en-US" altLang="en-US" sz="26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endParaRPr>
          </a:p>
        </p:txBody>
      </p:sp>
      <p:pic>
        <p:nvPicPr>
          <p:cNvPr id="5" name="Picture 5" descr="G:\[ TEACHING STUFF ]\ENG-LA\LITERATURE\SHAKESPEARE\[ William Shakespeare ]\Shakespeare - photos &amp; maps\Globe Theater - pics\Globe Theater - groundlings1.jpg"/>
          <p:cNvPicPr>
            <a:picLocks noChangeAspect="1" noChangeArrowheads="1"/>
          </p:cNvPicPr>
          <p:nvPr/>
        </p:nvPicPr>
        <p:blipFill>
          <a:blip r:embed="rId3" cstate="print"/>
          <a:srcRect t="12432"/>
          <a:stretch>
            <a:fillRect/>
          </a:stretch>
        </p:blipFill>
        <p:spPr bwMode="auto">
          <a:xfrm>
            <a:off x="990600" y="2971800"/>
            <a:ext cx="7239000" cy="363531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6395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4800" y="76200"/>
            <a:ext cx="8458200" cy="6392415"/>
          </a:xfrm>
        </p:spPr>
        <p:txBody>
          <a:bodyPr>
            <a:noAutofit/>
          </a:bodyPr>
          <a:lstStyle/>
          <a:p>
            <a:r>
              <a:rPr lang="en-US" alt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 </a:t>
            </a:r>
            <a:r>
              <a:rPr lang="en-US" altLang="en-US" sz="3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Main </a:t>
            </a:r>
            <a:r>
              <a:rPr lang="en-US" altLang="en-US" sz="3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Stage</a:t>
            </a:r>
          </a:p>
          <a:p>
            <a:pPr lvl="1">
              <a:buNone/>
            </a:pPr>
            <a:r>
              <a:rPr lang="en-US" alt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- Where the main action takes place</a:t>
            </a:r>
          </a:p>
          <a:p>
            <a:pPr lvl="1">
              <a:buNone/>
            </a:pPr>
            <a:r>
              <a:rPr lang="en-US" alt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- Shakespeare’s was an “Apron” stage                              			</a:t>
            </a:r>
            <a:r>
              <a:rPr lang="en-US" alt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-- the audiences could sit on all three sides</a:t>
            </a:r>
          </a:p>
          <a:p>
            <a:pPr lvl="1">
              <a:buNone/>
            </a:pPr>
            <a:r>
              <a:rPr lang="en-US" alt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- The stage was 4-5 feet high</a:t>
            </a:r>
            <a:endParaRPr lang="en-US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endParaRPr>
          </a:p>
          <a:p>
            <a:endParaRPr lang="en-US" altLang="en-US" sz="26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lum bright="10000"/>
          </a:blip>
          <a:srcRect l="1710" t="18732" r="855" b="12820"/>
          <a:stretch/>
        </p:blipFill>
        <p:spPr>
          <a:xfrm>
            <a:off x="1066800" y="2617082"/>
            <a:ext cx="7086600" cy="3909662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0906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236985"/>
            <a:ext cx="8991600" cy="6392415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 </a:t>
            </a:r>
            <a:r>
              <a:rPr lang="en-US" sz="3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Inner </a:t>
            </a:r>
            <a:r>
              <a:rPr lang="en-US" sz="3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Stage</a:t>
            </a:r>
          </a:p>
          <a:p>
            <a:pPr marL="520700" lvl="1" indent="-228600">
              <a:spcBef>
                <a:spcPts val="500"/>
              </a:spcBef>
              <a:buClr>
                <a:srgbClr val="F9B639"/>
              </a:buClr>
              <a:buSzPct val="80000"/>
              <a:buNone/>
              <a:defRPr/>
            </a:pP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- Used mostly for indoor scenes.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endParaRPr>
          </a:p>
          <a:p>
            <a:pPr marL="520700" lvl="1" indent="-228600">
              <a:spcBef>
                <a:spcPts val="500"/>
              </a:spcBef>
              <a:buClr>
                <a:srgbClr val="F9B639"/>
              </a:buClr>
              <a:buSzPct val="80000"/>
              <a:buNone/>
              <a:defRPr/>
            </a:pP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- 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C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urtain 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could be opened and closed for scene changes</a:t>
            </a:r>
          </a:p>
          <a:p>
            <a:pPr lvl="1" eaLnBrk="1" hangingPunct="1"/>
            <a:endParaRPr lang="en-US" altLang="en-US" sz="26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endParaRPr>
          </a:p>
          <a:p>
            <a:pPr lvl="1" eaLnBrk="1" hangingPunct="1"/>
            <a:endParaRPr lang="en-US" altLang="en-US" sz="26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endParaRPr>
          </a:p>
          <a:p>
            <a:pPr lvl="1" eaLnBrk="1" hangingPunct="1"/>
            <a:endParaRPr lang="en-US" altLang="en-US" sz="26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70324"/>
            <a:ext cx="5562600" cy="4359076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0906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81200"/>
            <a:ext cx="8583705" cy="4572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</a:t>
            </a: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Born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: 1564 in Stratford-Upon-Avon</a:t>
            </a:r>
          </a:p>
          <a:p>
            <a:pPr marL="0" indent="0">
              <a:buNone/>
            </a:pPr>
            <a:endParaRPr lang="en-US" sz="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</a:endParaRP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</a:t>
            </a: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Father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:  John Shakespeare 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(leather-maker &amp; bailiff)</a:t>
            </a:r>
          </a:p>
          <a:p>
            <a:endParaRPr lang="en-US" sz="8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</a:endParaRP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</a:t>
            </a: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Education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:  6-day/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wk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grammar school 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(age 6-16)</a:t>
            </a:r>
          </a:p>
          <a:p>
            <a:endParaRPr lang="en-US" sz="8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</a:endParaRP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</a:t>
            </a: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Married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:  Anne Hathaway 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(26-years-old)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 				  William 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(18-years-old)</a:t>
            </a:r>
          </a:p>
          <a:p>
            <a:endParaRPr lang="en-US" sz="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</a:endParaRP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</a:t>
            </a: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Children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:  Susanna born after 6 months,          Twins –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Hamnet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&amp; Judith born 1585 </a:t>
            </a:r>
            <a:r>
              <a:rPr lang="en-US" sz="25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(</a:t>
            </a:r>
            <a:r>
              <a:rPr lang="en-US" sz="25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Hamnet</a:t>
            </a:r>
            <a:r>
              <a:rPr lang="en-US" sz="25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d. 1596)</a:t>
            </a:r>
          </a:p>
          <a:p>
            <a:pPr marL="0" indent="0">
              <a:buNone/>
            </a:pP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41150"/>
            <a:ext cx="9144000" cy="1054250"/>
          </a:xfrm>
        </p:spPr>
        <p:txBody>
          <a:bodyPr/>
          <a:lstStyle/>
          <a:p>
            <a:pPr algn="l"/>
            <a:r>
              <a:rPr lang="en-US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   Shakespeare Facts</a:t>
            </a:r>
            <a:endParaRPr lang="en-US" sz="5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pic>
        <p:nvPicPr>
          <p:cNvPr id="1026" name="Picture 2" descr="H:\[ TEACHING STUFF ]\ENG-LA\LITERATURE\SHAKESPEARE\[ William Shakespeare ]\Shakespeare - photos &amp; maps\Stratford-Upon-Av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4048" y="228600"/>
            <a:ext cx="2918952" cy="1905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14400" y="6172200"/>
            <a:ext cx="723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  <a:hlinkClick r:id="rId3"/>
              </a:rPr>
              <a:t>https://www.youtube.com/watch?v=geev441vbMI</a:t>
            </a:r>
            <a:endPara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  <a:p>
            <a:pPr algn="ctr"/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236985"/>
            <a:ext cx="8686800" cy="6392415"/>
          </a:xfrm>
        </p:spPr>
        <p:txBody>
          <a:bodyPr>
            <a:noAutofit/>
          </a:bodyPr>
          <a:lstStyle/>
          <a:p>
            <a:r>
              <a:rPr lang="en-US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 </a:t>
            </a:r>
            <a:r>
              <a:rPr lang="en-US" alt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Upper </a:t>
            </a:r>
            <a:r>
              <a:rPr lang="en-US" alt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Stage</a:t>
            </a:r>
          </a:p>
          <a:p>
            <a:pPr lvl="1">
              <a:buNone/>
            </a:pPr>
            <a:r>
              <a:rPr lang="en-US" alt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- The “chamber” used for bedroom </a:t>
            </a:r>
            <a:r>
              <a:rPr lang="en-US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and balcony </a:t>
            </a:r>
            <a:r>
              <a:rPr lang="en-US" alt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scenes</a:t>
            </a:r>
          </a:p>
          <a:p>
            <a:pPr lvl="1">
              <a:buNone/>
            </a:pPr>
            <a:r>
              <a:rPr lang="en-US" alt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- The balcony above was used for musicians &amp; sound</a:t>
            </a:r>
            <a:endParaRPr lang="en-US" alt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endParaRPr>
          </a:p>
          <a:p>
            <a:pPr lvl="1" eaLnBrk="1" hangingPunct="1"/>
            <a:endParaRPr lang="en-US" altLang="en-US" sz="26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endParaRPr>
          </a:p>
          <a:p>
            <a:pPr lvl="1" eaLnBrk="1" hangingPunct="1"/>
            <a:endParaRPr lang="en-US" altLang="en-US" sz="26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endParaRPr>
          </a:p>
        </p:txBody>
      </p:sp>
      <p:pic>
        <p:nvPicPr>
          <p:cNvPr id="4" name="Picture 3" descr="C:\Users\MelCase\Desktop\Casey's Stuff\[ TEACHING STUFF ]\ENG-LA\LITERATURE\SHAKESPEARE\[ William Shakespeare ]\Shakespeare - photos &amp; maps\Globe Theater - pics\Globe Theater - stage1.jpg"/>
          <p:cNvPicPr>
            <a:picLocks noChangeAspect="1" noChangeArrowheads="1"/>
          </p:cNvPicPr>
          <p:nvPr/>
        </p:nvPicPr>
        <p:blipFill rotWithShape="1">
          <a:blip r:embed="rId2" cstate="print"/>
          <a:srcRect l="15625" t="1439" r="16667" b="19021"/>
          <a:stretch/>
        </p:blipFill>
        <p:spPr bwMode="auto">
          <a:xfrm>
            <a:off x="1600200" y="2286000"/>
            <a:ext cx="5943600" cy="4206240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0906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" y="-228600"/>
            <a:ext cx="8991600" cy="53340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alt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endParaRPr>
          </a:p>
          <a:p>
            <a:pPr eaLnBrk="1" hangingPunct="1"/>
            <a:r>
              <a:rPr lang="en-US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 </a:t>
            </a:r>
            <a:r>
              <a:rPr lang="en-US" alt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Tiring House</a:t>
            </a:r>
          </a:p>
          <a:p>
            <a:pPr marL="411480" lvl="1" indent="0" eaLnBrk="1" hangingPunct="1">
              <a:buNone/>
            </a:pPr>
            <a:r>
              <a:rPr lang="en-US" alt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- Dressing room for changing actors’ costumes</a:t>
            </a:r>
          </a:p>
          <a:p>
            <a:pPr marL="411480" lvl="1" indent="0" eaLnBrk="1" hangingPunct="1">
              <a:buNone/>
            </a:pPr>
            <a:r>
              <a:rPr lang="en-US" alt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- These doors were main entrance/exits to the stage</a:t>
            </a: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en-US" alt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endParaRPr>
          </a:p>
          <a:p>
            <a:pPr lvl="1" eaLnBrk="1" hangingPunct="1"/>
            <a:endParaRPr lang="en-US" altLang="en-US" b="1" dirty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endParaRPr>
          </a:p>
          <a:p>
            <a:pPr lvl="1" eaLnBrk="1" hangingPunct="1"/>
            <a:endParaRPr lang="en-US" alt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endParaRPr>
          </a:p>
          <a:p>
            <a:pPr lvl="1" eaLnBrk="1" hangingPunct="1"/>
            <a:endParaRPr lang="en-US" alt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03" r="24335"/>
          <a:stretch/>
        </p:blipFill>
        <p:spPr>
          <a:xfrm>
            <a:off x="1905000" y="2209800"/>
            <a:ext cx="5456902" cy="4507832"/>
          </a:xfrm>
          <a:prstGeom prst="rect">
            <a:avLst/>
          </a:prstGeom>
        </p:spPr>
      </p:pic>
      <p:pic>
        <p:nvPicPr>
          <p:cNvPr id="5" name="Picture 4" descr="C:\Users\MelCase\Desktop\The Globe Theatre2.jpg"/>
          <p:cNvPicPr>
            <a:picLocks noChangeAspect="1" noChangeArrowheads="1"/>
          </p:cNvPicPr>
          <p:nvPr/>
        </p:nvPicPr>
        <p:blipFill rotWithShape="1">
          <a:blip r:embed="rId3" cstate="print"/>
          <a:srcRect l="2750" t="56717" r="68857" b="15073"/>
          <a:stretch/>
        </p:blipFill>
        <p:spPr bwMode="auto">
          <a:xfrm>
            <a:off x="2180302" y="4419600"/>
            <a:ext cx="2286000" cy="213360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8315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0" y="88750"/>
            <a:ext cx="9144000" cy="105425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The </a:t>
            </a:r>
            <a:r>
              <a:rPr lang="en-US" sz="5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New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 Globe Theatre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4495800"/>
            <a:ext cx="8153400" cy="1981200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 In 1970, Sam Wanamaker set up the Shakespeare’s Globe Trust.</a:t>
            </a:r>
          </a:p>
          <a:p>
            <a:pPr>
              <a:buNone/>
            </a:pPr>
            <a:endParaRPr lang="en-US" sz="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anose="02040603050505030304" pitchFamily="18" charset="0"/>
            </a:endParaRPr>
          </a:p>
          <a:p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anose="02040603050505030304" pitchFamily="18" charset="0"/>
              </a:rPr>
              <a:t> It took 23 years to find land, get zoning permission and raise money for the construction.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l="7809" t="13505" r="20507" b="12931"/>
          <a:stretch/>
        </p:blipFill>
        <p:spPr>
          <a:xfrm>
            <a:off x="4343400" y="1143000"/>
            <a:ext cx="4343400" cy="312420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7" name="Picture 3" descr="C:\Users\MelCase\Desktop\New folder\Globe Theater - aerial1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13306" t="9979" r="14622" b="10187"/>
          <a:stretch>
            <a:fillRect/>
          </a:stretch>
        </p:blipFill>
        <p:spPr bwMode="auto">
          <a:xfrm>
            <a:off x="457200" y="1143001"/>
            <a:ext cx="4267200" cy="3124200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4318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38200" y="6096000"/>
            <a:ext cx="723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  <a:hlinkClick r:id="rId2"/>
              </a:rPr>
              <a:t>https://www.youtube.com/watch?v=b9uDK3xsLYk</a:t>
            </a:r>
            <a:endParaRPr lang="en-US" sz="2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  <a:p>
            <a:pPr algn="ctr"/>
            <a:endParaRPr lang="en-US" sz="2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228600"/>
            <a:ext cx="8610600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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sto MT" panose="02040603050505030304" pitchFamily="18" charset="0"/>
              </a:rPr>
              <a:t> 1997: The Globe Theater was rebuilt along the banks of the Thames River.</a:t>
            </a: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"/>
              <a:tabLst/>
              <a:defRPr/>
            </a:pPr>
            <a:endParaRPr kumimoji="0" lang="en-US" sz="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sto MT" panose="02040603050505030304" pitchFamily="18" charset="0"/>
            </a:endParaRPr>
          </a:p>
          <a:p>
            <a:pPr marL="365760" lvl="0" indent="-36576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/>
            </a:pPr>
            <a:r>
              <a:rPr lang="en-US" sz="2600" b="1" dirty="0" smtClean="0">
                <a:latin typeface="Calisto MT" panose="02040603050505030304" pitchFamily="18" charset="0"/>
              </a:rPr>
              <a:t> 2015: 568 performances; $29.7 million total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sto MT" panose="02040603050505030304" pitchFamily="18" charset="0"/>
            </a:endParaRPr>
          </a:p>
        </p:txBody>
      </p:sp>
      <p:pic>
        <p:nvPicPr>
          <p:cNvPr id="8" name="Picture 2" descr="C:\Users\MelCase\Desktop\Casey's Stuff\[ TEACHING STUFF ]\ENG-LA\LITERATURE\SHAKESPEARE\[ William Shakespeare ]\Shakespeare - photos &amp; maps\Globe Theater13.png"/>
          <p:cNvPicPr>
            <a:picLocks noChangeAspect="1" noChangeArrowheads="1"/>
          </p:cNvPicPr>
          <p:nvPr/>
        </p:nvPicPr>
        <p:blipFill>
          <a:blip r:embed="rId3" cstate="print"/>
          <a:srcRect l="8523"/>
          <a:stretch>
            <a:fillRect/>
          </a:stretch>
        </p:blipFill>
        <p:spPr bwMode="auto">
          <a:xfrm>
            <a:off x="2210937" y="2209800"/>
            <a:ext cx="4647063" cy="3810014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3092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 descr="H:\[ TEACHING STUFF ]\ENG-LA\LITERATURE\SHAKESPEARE\[ William Shakespeare ]\Shakespeare - photos &amp; maps\Shakespeare cartoon - limerick.jpg"/>
          <p:cNvPicPr>
            <a:picLocks noChangeAspect="1" noChangeArrowheads="1"/>
          </p:cNvPicPr>
          <p:nvPr/>
        </p:nvPicPr>
        <p:blipFill>
          <a:blip r:embed="rId2" cstate="print"/>
          <a:srcRect l="3161" t="7407" r="2008"/>
          <a:stretch>
            <a:fillRect/>
          </a:stretch>
        </p:blipFill>
        <p:spPr bwMode="auto">
          <a:xfrm>
            <a:off x="2286000" y="1676400"/>
            <a:ext cx="4665133" cy="464820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2853" y="533400"/>
            <a:ext cx="9144000" cy="9699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Literary Language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00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228600" y="1066800"/>
            <a:ext cx="8839200" cy="51816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</a:t>
            </a: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Impact on the English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: he invented                        over 1600 words  </a:t>
            </a:r>
          </a:p>
          <a:p>
            <a:endParaRPr lang="en-US" sz="300" b="1" dirty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</a:endParaRPr>
          </a:p>
          <a:p>
            <a:pPr marL="0" indent="0">
              <a:buNone/>
            </a:pP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        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	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~ 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majestic	 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~ 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hint</a:t>
            </a:r>
          </a:p>
          <a:p>
            <a:pPr marL="0" indent="0">
              <a:buNone/>
            </a:pP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	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~ 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lonely	 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~ 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excellent</a:t>
            </a:r>
          </a:p>
          <a:p>
            <a:pPr marL="0" indent="0">
              <a:buNone/>
            </a:pP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	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~ 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gloomy	 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~ 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exile</a:t>
            </a:r>
          </a:p>
          <a:p>
            <a:pPr marL="0" indent="0">
              <a:buNone/>
            </a:pPr>
            <a:endParaRPr lang="en-US" sz="800" b="1" i="1" dirty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</a:endParaRP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</a:t>
            </a: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Harry Potter connection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: 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J.K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. Rowling 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borrowed        his words 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and 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names in writing her own books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: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       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~ 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“</a:t>
            </a:r>
            <a:r>
              <a:rPr lang="en-US" sz="2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Toil, toil, toil, &amp; trouble. 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Fire </a:t>
            </a:r>
            <a:r>
              <a:rPr lang="en-US" sz="2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burn and 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	       	   	     cauldron bubble.” 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(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sung 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with the 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frogs)  </a:t>
            </a:r>
          </a:p>
          <a:p>
            <a:pPr marL="0" indent="0">
              <a:buNone/>
            </a:pPr>
            <a:endParaRPr lang="en-US" sz="600" b="1" dirty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       ~ Hermione 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Granger - a character 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in </a:t>
            </a:r>
            <a:r>
              <a:rPr lang="en-US" sz="26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A Winter’s </a:t>
            </a:r>
            <a:r>
              <a:rPr lang="en-US" sz="26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Tale </a:t>
            </a:r>
          </a:p>
          <a:p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2"/>
          <a:stretch/>
        </p:blipFill>
        <p:spPr>
          <a:xfrm>
            <a:off x="6781800" y="1142999"/>
            <a:ext cx="2078036" cy="2487479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054250"/>
          </a:xfrm>
        </p:spPr>
        <p:txBody>
          <a:bodyPr/>
          <a:lstStyle/>
          <a:p>
            <a:pPr algn="l"/>
            <a:r>
              <a:rPr lang="en-US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   Shakespeare’s Language</a:t>
            </a:r>
            <a:endParaRPr lang="en-US" sz="5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77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28600" y="381000"/>
            <a:ext cx="8763000" cy="6096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</a:t>
            </a: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Against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=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for; in preparation for</a:t>
            </a:r>
          </a:p>
          <a:p>
            <a:pPr marL="0" indent="0">
              <a:buNone/>
            </a:pPr>
            <a:r>
              <a:rPr 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</a:t>
            </a:r>
            <a:r>
              <a:rPr lang="en-US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       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“Look 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thou but sweet, </a:t>
            </a:r>
            <a:endParaRPr lang="en-US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         And 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I am proof </a:t>
            </a:r>
            <a:r>
              <a:rPr lang="en-US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against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their enmity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.” </a:t>
            </a:r>
          </a:p>
          <a:p>
            <a:pPr marL="0" indent="0">
              <a:buNone/>
            </a:pPr>
            <a:endParaRPr lang="en-US" sz="800" b="1" dirty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</a:endParaRPr>
          </a:p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</a:t>
            </a: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Anon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=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soon</a:t>
            </a:r>
          </a:p>
          <a:p>
            <a:pPr marL="0" indent="0">
              <a:buNone/>
            </a:pPr>
            <a:r>
              <a:rPr lang="en-US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  <a:sym typeface="Wingdings" panose="05000000000000000000" pitchFamily="2" charset="2"/>
              </a:rPr>
              <a:t>         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  <a:sym typeface="Wingdings" panose="05000000000000000000" pitchFamily="2" charset="2"/>
              </a:rPr>
              <a:t>“</a:t>
            </a:r>
            <a:r>
              <a:rPr lang="en-US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Anon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, anon! </a:t>
            </a:r>
          </a:p>
          <a:p>
            <a:pPr marL="0" indent="0">
              <a:buNone/>
            </a:pP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        Come let’s away; the strangers are all gone.” </a:t>
            </a:r>
          </a:p>
          <a:p>
            <a:pPr marL="0" indent="0">
              <a:buNone/>
            </a:pPr>
            <a:endParaRPr lang="en-US" sz="6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</a:endParaRPr>
          </a:p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</a:t>
            </a: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Hence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=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away; from here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</a:endParaRPr>
          </a:p>
          <a:p>
            <a:pPr marL="0" indent="0">
              <a:buNone/>
            </a:pPr>
            <a:r>
              <a:rPr lang="en-US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  <a:sym typeface="Wingdings" panose="05000000000000000000" pitchFamily="2" charset="2"/>
              </a:rPr>
              <a:t>         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  <a:sym typeface="Wingdings" panose="05000000000000000000" pitchFamily="2" charset="2"/>
              </a:rPr>
              <a:t>“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Let 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Romeo </a:t>
            </a:r>
            <a:r>
              <a:rPr lang="en-US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hence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in 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haste,</a:t>
            </a:r>
          </a:p>
          <a:p>
            <a:pPr marL="0" indent="0">
              <a:buNone/>
            </a:pP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        Else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, when he is found, that hour is his last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.” </a:t>
            </a:r>
            <a:endParaRPr lang="en-US" b="1" i="1" dirty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</a:endParaRPr>
          </a:p>
          <a:p>
            <a:pPr marL="0" indent="0">
              <a:buNone/>
            </a:pPr>
            <a:endParaRPr lang="en-US" sz="6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</a:endParaRPr>
          </a:p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</a:t>
            </a: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Whence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=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where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  <a:sym typeface="Wingdings" panose="05000000000000000000" pitchFamily="2" charset="2"/>
              </a:rPr>
              <a:t>         “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Could 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we but learn from </a:t>
            </a:r>
            <a:r>
              <a:rPr lang="en-US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whence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his sorrows grow   </a:t>
            </a:r>
          </a:p>
          <a:p>
            <a:pPr marL="0" indent="0">
              <a:buNone/>
            </a:pP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     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   We 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would as willingly give cure as know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.”</a:t>
            </a:r>
            <a:endParaRPr lang="en-US" b="1" i="1" dirty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04800"/>
            <a:ext cx="2286000" cy="342900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5410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054250"/>
          </a:xfrm>
        </p:spPr>
        <p:txBody>
          <a:bodyPr/>
          <a:lstStyle/>
          <a:p>
            <a:pPr algn="l"/>
            <a:r>
              <a:rPr lang="en-US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   Shakespeare’s Devices</a:t>
            </a:r>
            <a:endParaRPr lang="en-US" sz="5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6934200" cy="43434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</a:t>
            </a: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Soliloquy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: a lengthy speech in which a character, alone on-stage, expresses his or her thoughts to the audience.</a:t>
            </a:r>
          </a:p>
          <a:p>
            <a:pPr>
              <a:buNone/>
            </a:pPr>
            <a:endParaRPr lang="en-US" sz="1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</a:endParaRP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</a:t>
            </a: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Monologue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:  a lengthy speech addressed to other characters on-stage. </a:t>
            </a:r>
          </a:p>
          <a:p>
            <a:pPr>
              <a:buNone/>
            </a:pPr>
            <a:endParaRPr lang="en-US" sz="6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</a:endParaRPr>
          </a:p>
          <a:p>
            <a:pPr>
              <a:buNone/>
            </a:pPr>
            <a:endParaRPr lang="en-US" sz="1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</a:endParaRP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</a:t>
            </a: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Aside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:  a brief remark made by a character to the audience; unheard by the other characters.  </a:t>
            </a:r>
          </a:p>
        </p:txBody>
      </p:sp>
      <p:pic>
        <p:nvPicPr>
          <p:cNvPr id="21508" name="Picture 4" descr="http://school.discoveryeducation.com/clipart/images/hamle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066800"/>
            <a:ext cx="1981200" cy="297180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22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533400"/>
            <a:ext cx="8610600" cy="571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760" indent="-36576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</a:t>
            </a: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Flat Character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:  one-dimensional; embodying only a single trait. (Shakespeare’s flat characters provide comic relief.)</a:t>
            </a:r>
          </a:p>
          <a:p>
            <a:pPr marL="365760" indent="-365760">
              <a:spcBef>
                <a:spcPct val="20000"/>
              </a:spcBef>
              <a:buClr>
                <a:schemeClr val="accent1"/>
              </a:buClr>
            </a:pPr>
            <a:endParaRPr lang="en-US" sz="1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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sto MT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sto MT" pitchFamily="18" charset="0"/>
              </a:rPr>
              <a:t>Round Character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sto MT" pitchFamily="18" charset="0"/>
              </a:rPr>
              <a:t>: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sto MT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sto MT" pitchFamily="18" charset="0"/>
              </a:rPr>
              <a:t>multiple personality traits;   like a real person. </a:t>
            </a: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sto MT" pitchFamily="18" charset="0"/>
            </a:endParaRPr>
          </a:p>
          <a:p>
            <a:pPr marL="365760" lvl="0" indent="-36576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sto MT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sto MT" pitchFamily="18" charset="0"/>
              </a:rPr>
              <a:t>Allusions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sto MT" pitchFamily="18" charset="0"/>
              </a:rPr>
              <a:t>: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sto MT" pitchFamily="18" charset="0"/>
              </a:rPr>
              <a:t> 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references within dramatic speeches to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sto MT" pitchFamily="18" charset="0"/>
              </a:rPr>
              <a:t>past experiences, history or other works of literature.</a:t>
            </a: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sto MT" pitchFamily="18" charset="0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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sto MT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sto MT" pitchFamily="18" charset="0"/>
              </a:rPr>
              <a:t>Stage directions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sto MT" pitchFamily="18" charset="0"/>
              </a:rPr>
              <a:t>: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sto MT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sto MT" pitchFamily="18" charset="0"/>
              </a:rPr>
              <a:t>tell the actors who is entering or exiting the stage and what they are doing; they are written in italics. </a:t>
            </a: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70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 t="1202" r="917" b="1540"/>
          <a:stretch/>
        </p:blipFill>
        <p:spPr>
          <a:xfrm>
            <a:off x="533400" y="304801"/>
            <a:ext cx="8153400" cy="617220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8090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04801" y="304800"/>
            <a:ext cx="8305800" cy="62484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</a:t>
            </a: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Career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: Freelance Actor 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&amp;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Writer</a:t>
            </a:r>
            <a:endParaRPr lang="en-US" sz="28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		~ 35 Plays 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(+6 Collaborations)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		~ 154 Sonnets </a:t>
            </a:r>
          </a:p>
          <a:p>
            <a:pPr>
              <a:buNone/>
            </a:pPr>
            <a:endParaRPr lang="en-US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</a:endParaRP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</a:t>
            </a: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Styles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: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	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~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Tragedies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	~ Comedies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	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~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Histories 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(England’s)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	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~ Poetry 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(Sonnets &amp; Narrative poems)</a:t>
            </a:r>
          </a:p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</a:t>
            </a: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Retired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: 1613</a:t>
            </a:r>
          </a:p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</a:t>
            </a: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Died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: 1616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</a:endParaRPr>
          </a:p>
          <a:p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</a:endParaRPr>
          </a:p>
        </p:txBody>
      </p:sp>
      <p:pic>
        <p:nvPicPr>
          <p:cNvPr id="2050" name="Picture 2" descr="C:\Users\MelCase\Desktop\Casey's Stuff\[ TEACHING STUFF ]\ENG-LA\LITERATURE\SHAKESPEARE\[ William Shakespeare ]\Shakespeare - photos &amp; maps\William Shakespear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2430" y="1295400"/>
            <a:ext cx="2916770" cy="2590800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249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8750"/>
            <a:ext cx="9144000" cy="1054250"/>
          </a:xfrm>
        </p:spPr>
        <p:txBody>
          <a:bodyPr/>
          <a:lstStyle/>
          <a:p>
            <a:pPr algn="l"/>
            <a:r>
              <a:rPr lang="en-US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   Queen Elizabeth I</a:t>
            </a:r>
            <a:endParaRPr lang="en-US" sz="5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pic>
        <p:nvPicPr>
          <p:cNvPr id="1027" name="Picture 3" descr="C:\Users\MelCase\Desktop\Queen Elizabeth2.jpg"/>
          <p:cNvPicPr>
            <a:picLocks noChangeAspect="1" noChangeArrowheads="1"/>
          </p:cNvPicPr>
          <p:nvPr/>
        </p:nvPicPr>
        <p:blipFill>
          <a:blip r:embed="rId2" cstate="print"/>
          <a:srcRect l="5714"/>
          <a:stretch>
            <a:fillRect/>
          </a:stretch>
        </p:blipFill>
        <p:spPr bwMode="auto">
          <a:xfrm>
            <a:off x="6248400" y="152400"/>
            <a:ext cx="2743199" cy="3429000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5257800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Born in Greenwich (1533)</a:t>
            </a:r>
          </a:p>
          <a:p>
            <a:pPr>
              <a:buNone/>
            </a:pPr>
            <a:endParaRPr lang="en-US" sz="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</a:endParaRPr>
          </a:p>
          <a:p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Daughter of King Henry VIII                                          &amp; Anne Boleyn</a:t>
            </a:r>
          </a:p>
          <a:p>
            <a:pPr>
              <a:buNone/>
            </a:pPr>
            <a:endParaRPr lang="en-US" sz="6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</a:endParaRPr>
          </a:p>
          <a:p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Took throne after half-sister’s death</a:t>
            </a:r>
          </a:p>
          <a:p>
            <a:pPr>
              <a:buNone/>
            </a:pPr>
            <a:endParaRPr lang="en-US" sz="6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</a:endParaRPr>
          </a:p>
          <a:p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Called “The Virgin Queen” because she never married</a:t>
            </a:r>
          </a:p>
          <a:p>
            <a:pPr>
              <a:buNone/>
            </a:pPr>
            <a:r>
              <a:rPr lang="en-US" sz="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</a:t>
            </a:r>
          </a:p>
          <a:p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She ruled for 45-years (1558-1603) ~ the longest reign in English history </a:t>
            </a:r>
          </a:p>
          <a:p>
            <a:pPr>
              <a:buNone/>
            </a:pPr>
            <a:endParaRPr lang="en-US" sz="6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</a:endParaRPr>
          </a:p>
          <a:p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Took many voyages (mainly to the Americas) with Francis Drake, Sir Walter Raleigh, Humphrey Gilbert</a:t>
            </a:r>
          </a:p>
          <a:p>
            <a:pPr>
              <a:buNone/>
            </a:pPr>
            <a:r>
              <a:rPr lang="en-US" sz="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</a:t>
            </a:r>
          </a:p>
          <a:p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83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228600" y="1295400"/>
            <a:ext cx="8534400" cy="5638800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Founded East India Trading 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Company in 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1600 </a:t>
            </a:r>
          </a:p>
          <a:p>
            <a:pPr>
              <a:buNone/>
            </a:pPr>
            <a:endParaRPr lang="en-US" sz="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</a:endParaRPr>
          </a:p>
          <a:p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Theatre &amp; Arts thrived and flourished</a:t>
            </a:r>
          </a:p>
          <a:p>
            <a:pPr>
              <a:buNone/>
            </a:pPr>
            <a:endParaRPr lang="en-US" sz="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</a:endParaRPr>
          </a:p>
          <a:p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Attended the first performance of                               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  </a:t>
            </a:r>
            <a:r>
              <a:rPr lang="en-US" sz="26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A </a:t>
            </a:r>
            <a:r>
              <a:rPr lang="en-US" sz="26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Midsummer Night’s Dream </a:t>
            </a:r>
          </a:p>
          <a:p>
            <a:pPr>
              <a:buNone/>
            </a:pPr>
            <a:endParaRPr lang="en-US" sz="800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</a:endParaRPr>
          </a:p>
          <a:p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Threatened invasion of Spain &amp; France</a:t>
            </a:r>
          </a:p>
          <a:p>
            <a:pPr>
              <a:buNone/>
            </a:pPr>
            <a:endParaRPr lang="en-US" sz="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</a:endParaRPr>
          </a:p>
          <a:p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In the “Golden Speech of 1601” she addressed Parliament saying, 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“There is no jewel, be it of never so high a price, which I set before this jewel; I mean your love.” </a:t>
            </a:r>
          </a:p>
          <a:p>
            <a:pPr>
              <a:buNone/>
            </a:pPr>
            <a:endParaRPr lang="en-US" sz="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</a:endParaRPr>
          </a:p>
          <a:p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</a:t>
            </a:r>
            <a:r>
              <a:rPr lang="en-US" sz="2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Died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: March 24, 1603 ~ A National Holiday</a:t>
            </a:r>
          </a:p>
          <a:p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88750"/>
            <a:ext cx="9144000" cy="1054250"/>
          </a:xfrm>
        </p:spPr>
        <p:txBody>
          <a:bodyPr/>
          <a:lstStyle/>
          <a:p>
            <a:pPr algn="l"/>
            <a:r>
              <a:rPr lang="en-US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   Queen Elizabeth I</a:t>
            </a:r>
            <a:endParaRPr lang="en-US" sz="5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5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Image result for The Plague mask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6324601" y="152399"/>
            <a:ext cx="2667000" cy="3522173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88750"/>
            <a:ext cx="9144000" cy="1054250"/>
          </a:xfrm>
        </p:spPr>
        <p:txBody>
          <a:bodyPr/>
          <a:lstStyle/>
          <a:p>
            <a:pPr algn="l"/>
            <a:r>
              <a:rPr lang="en-US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   The Plague</a:t>
            </a:r>
            <a:endParaRPr lang="en-US" sz="5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4800" y="2057400"/>
            <a:ext cx="5867402" cy="2895600"/>
          </a:xfrm>
        </p:spPr>
        <p:txBody>
          <a:bodyPr>
            <a:noAutofit/>
          </a:bodyPr>
          <a:lstStyle/>
          <a:p>
            <a:pPr lvl="0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  <a:ea typeface="Times New Roman" pitchFamily="18" charset="0"/>
                <a:cs typeface="Arial" pitchFamily="34" charset="0"/>
              </a:rPr>
              <a:t>Setback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  <a:ea typeface="Times New Roman" pitchFamily="18" charset="0"/>
                <a:cs typeface="Arial" pitchFamily="34" charset="0"/>
              </a:rPr>
              <a:t>: London theaters closed for two years during the plague, or “Black Death,” that killed over 33,000 people in London. </a:t>
            </a:r>
          </a:p>
          <a:p>
            <a:pPr lvl="0">
              <a:buNone/>
            </a:pPr>
            <a:endParaRPr lang="en-US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  <a:ea typeface="Times New Roman" pitchFamily="18" charset="0"/>
              <a:cs typeface="Arial" pitchFamily="34" charset="0"/>
            </a:endParaRPr>
          </a:p>
          <a:p>
            <a:pPr lvl="0">
              <a:buNone/>
            </a:pPr>
            <a:endParaRPr lang="en-US" sz="1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04800" y="3505200"/>
            <a:ext cx="8686800" cy="312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sto MT" pitchFamily="18" charset="0"/>
              <a:ea typeface="Times New Roman" pitchFamily="18" charset="0"/>
              <a:cs typeface="Arial" pitchFamily="34" charset="0"/>
            </a:endParaRPr>
          </a:p>
          <a:p>
            <a:pPr marL="365760" indent="-36576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sto MT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  <a:ea typeface="Times New Roman" pitchFamily="18" charset="0"/>
                <a:cs typeface="Arial" pitchFamily="34" charset="0"/>
              </a:rPr>
              <a:t>Health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  <a:ea typeface="Times New Roman" pitchFamily="18" charset="0"/>
                <a:cs typeface="Arial" pitchFamily="34" charset="0"/>
              </a:rPr>
              <a:t>:  Shakespeare wrote two long  poems and possibly his famous sonnets during this period. </a:t>
            </a:r>
          </a:p>
          <a:p>
            <a:pPr marL="365760" indent="-365760">
              <a:spcBef>
                <a:spcPct val="20000"/>
              </a:spcBef>
              <a:buClr>
                <a:schemeClr val="accent1"/>
              </a:buClr>
            </a:pPr>
            <a:endParaRPr 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  <a:ea typeface="Times New Roman" pitchFamily="18" charset="0"/>
              <a:cs typeface="Arial" pitchFamily="34" charset="0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"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sto MT" pitchFamily="18" charset="0"/>
                <a:ea typeface="Times New Roman" pitchFamily="18" charset="0"/>
                <a:cs typeface="Arial" pitchFamily="34" charset="0"/>
              </a:rPr>
              <a:t>Return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sto MT" pitchFamily="18" charset="0"/>
                <a:ea typeface="Times New Roman" pitchFamily="18" charset="0"/>
                <a:cs typeface="Arial" pitchFamily="34" charset="0"/>
              </a:rPr>
              <a:t>: By the time theaters reopened in 1594, Shakespeare had written at least five new plays.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sto MT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5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88750"/>
            <a:ext cx="9144000" cy="1054250"/>
          </a:xfrm>
        </p:spPr>
        <p:txBody>
          <a:bodyPr/>
          <a:lstStyle/>
          <a:p>
            <a:pPr algn="l"/>
            <a:r>
              <a:rPr lang="en-US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   King James I</a:t>
            </a:r>
            <a:endParaRPr lang="en-US" sz="5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76200" y="1371600"/>
            <a:ext cx="8763000" cy="54102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Born in Edinburgh, Scotland (1566)</a:t>
            </a:r>
          </a:p>
          <a:p>
            <a:pPr>
              <a:buNone/>
            </a:pPr>
            <a:endParaRPr lang="en-US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</a:endParaRP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Son of Mary Queen of Scots &amp; Lord Darnley</a:t>
            </a:r>
          </a:p>
          <a:p>
            <a:pPr>
              <a:buNone/>
            </a:pPr>
            <a:endParaRPr lang="en-US" sz="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</a:endParaRP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James took the Scottish throne in 1581</a:t>
            </a:r>
          </a:p>
          <a:p>
            <a:pPr>
              <a:buNone/>
            </a:pPr>
            <a:endParaRPr lang="en-US" sz="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</a:endParaRP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  <a:ea typeface="Times New Roman" pitchFamily="18" charset="0"/>
                <a:cs typeface="Arial" pitchFamily="34" charset="0"/>
              </a:rPr>
              <a:t>When Elizabeth died in 1603, he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became the first Stuart king of England as well, creating the kingdom of Great Britain.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  <a:ea typeface="Times New Roman" pitchFamily="18" charset="0"/>
              <a:cs typeface="Arial" pitchFamily="34" charset="0"/>
            </a:endParaRPr>
          </a:p>
          <a:p>
            <a:pPr>
              <a:buNone/>
            </a:pPr>
            <a:endParaRPr lang="en-US" sz="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</a:endParaRP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One of James's great contributions to England was his authorized version of the bible (1611) which was to become the standard text for more than 250 years. </a:t>
            </a:r>
          </a:p>
          <a:p>
            <a:pPr>
              <a:buNone/>
            </a:pPr>
            <a:endParaRPr lang="en-US" sz="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</a:endParaRPr>
          </a:p>
          <a:p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Died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: 1625 and was succeeded by his second son, Charles.</a:t>
            </a:r>
          </a:p>
        </p:txBody>
      </p:sp>
      <p:pic>
        <p:nvPicPr>
          <p:cNvPr id="2052" name="Picture 4" descr="C:\Users\MelCase\Desktop\King James1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3540" t="8108" r="5378"/>
          <a:stretch>
            <a:fillRect/>
          </a:stretch>
        </p:blipFill>
        <p:spPr bwMode="auto">
          <a:xfrm>
            <a:off x="6629400" y="152400"/>
            <a:ext cx="2353235" cy="2992500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1405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MelCase\Desktop\King James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4589" b="9524"/>
          <a:stretch>
            <a:fillRect/>
          </a:stretch>
        </p:blipFill>
        <p:spPr bwMode="auto">
          <a:xfrm>
            <a:off x="6781800" y="152400"/>
            <a:ext cx="2209800" cy="289560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88750"/>
            <a:ext cx="9144000" cy="1054250"/>
          </a:xfrm>
        </p:spPr>
        <p:txBody>
          <a:bodyPr/>
          <a:lstStyle/>
          <a:p>
            <a:pPr algn="l"/>
            <a:r>
              <a:rPr lang="en-US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   King James I</a:t>
            </a:r>
            <a:endParaRPr lang="en-US" sz="5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76200" y="1447800"/>
            <a:ext cx="7543800" cy="5410200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James was a great admirer of poetry and                     the drama from his earliest days, and later                     in life favored dramatic art. </a:t>
            </a:r>
          </a:p>
          <a:p>
            <a:pPr>
              <a:buNone/>
            </a:pPr>
            <a:endParaRPr lang="en-US" sz="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</a:endParaRPr>
          </a:p>
          <a:p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James's tutor, the historian and poet                      George Buchanan, was a positive influence and James was a capable scholar. </a:t>
            </a:r>
          </a:p>
          <a:p>
            <a:pPr>
              <a:buNone/>
            </a:pPr>
            <a:endParaRPr lang="en-US" sz="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</a:endParaRPr>
          </a:p>
          <a:p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  <a:ea typeface="Times New Roman" pitchFamily="18" charset="0"/>
                <a:cs typeface="Arial" pitchFamily="34" charset="0"/>
              </a:rPr>
              <a:t> James I became the patron of Shakespeare's company </a:t>
            </a:r>
          </a:p>
          <a:p>
            <a:pPr>
              <a:buNone/>
            </a:pPr>
            <a:endParaRPr lang="en-US" sz="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  <a:ea typeface="Times New Roman" pitchFamily="18" charset="0"/>
              <a:cs typeface="Arial" pitchFamily="34" charset="0"/>
            </a:endParaRPr>
          </a:p>
          <a:p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  <a:ea typeface="Times New Roman" pitchFamily="18" charset="0"/>
                <a:cs typeface="Arial" pitchFamily="34" charset="0"/>
              </a:rPr>
              <a:t> He invited Shakespeare's company to perform 13 times a year!</a:t>
            </a:r>
            <a:endParaRPr lang="en-US" sz="26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</a:endParaRPr>
          </a:p>
          <a:p>
            <a:pPr marL="0" indent="0">
              <a:buNone/>
            </a:pPr>
            <a:endParaRPr lang="en-US" sz="26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5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davidclaudon.com/Elizabethan/glob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781800" cy="41745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12853" y="533400"/>
            <a:ext cx="9144000" cy="9699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The Globe Theatre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93615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  <a:hlinkClick r:id="rId3"/>
              </a:rPr>
              <a:t>https://www.youtube.com/watch?v=m3VGa6Fp3zI</a:t>
            </a:r>
            <a:endParaRPr lang="en-US" sz="2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  <a:p>
            <a:pPr algn="ctr"/>
            <a:endParaRPr lang="en-US" sz="2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00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2189</TotalTime>
  <Words>1029</Words>
  <Application>Microsoft Office PowerPoint</Application>
  <PresentationFormat>On-screen Show (4:3)</PresentationFormat>
  <Paragraphs>196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Book Antiqua</vt:lpstr>
      <vt:lpstr>Calibri</vt:lpstr>
      <vt:lpstr>Calisto MT</vt:lpstr>
      <vt:lpstr>Times New Roman</vt:lpstr>
      <vt:lpstr>Wingdings</vt:lpstr>
      <vt:lpstr>Wingdings 2</vt:lpstr>
      <vt:lpstr>Hardcover</vt:lpstr>
      <vt:lpstr>PowerPoint Presentation</vt:lpstr>
      <vt:lpstr>   Shakespeare Facts</vt:lpstr>
      <vt:lpstr>PowerPoint Presentation</vt:lpstr>
      <vt:lpstr>   Queen Elizabeth I</vt:lpstr>
      <vt:lpstr>   Queen Elizabeth I</vt:lpstr>
      <vt:lpstr>   The Plague</vt:lpstr>
      <vt:lpstr>   King James I</vt:lpstr>
      <vt:lpstr>   King James I</vt:lpstr>
      <vt:lpstr>PowerPoint Presentation</vt:lpstr>
      <vt:lpstr>The Globe: History</vt:lpstr>
      <vt:lpstr>PowerPoint Presentation</vt:lpstr>
      <vt:lpstr>The Globe: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New Globe Theatre</vt:lpstr>
      <vt:lpstr>PowerPoint Presentation</vt:lpstr>
      <vt:lpstr>PowerPoint Presentation</vt:lpstr>
      <vt:lpstr>   Shakespeare’s Language</vt:lpstr>
      <vt:lpstr>PowerPoint Presentation</vt:lpstr>
      <vt:lpstr>   Shakespeare’s Devices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Globe Theatre</dc:title>
  <dc:creator>Root, Daniel</dc:creator>
  <cp:lastModifiedBy>McDonald, Benjamin</cp:lastModifiedBy>
  <cp:revision>530</cp:revision>
  <dcterms:created xsi:type="dcterms:W3CDTF">2013-01-07T16:56:32Z</dcterms:created>
  <dcterms:modified xsi:type="dcterms:W3CDTF">2017-05-10T19:03:44Z</dcterms:modified>
</cp:coreProperties>
</file>