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318" r:id="rId3"/>
    <p:sldId id="319" r:id="rId4"/>
    <p:sldId id="320" r:id="rId5"/>
    <p:sldId id="321" r:id="rId6"/>
    <p:sldId id="323" r:id="rId7"/>
    <p:sldId id="327" r:id="rId8"/>
    <p:sldId id="329" r:id="rId9"/>
    <p:sldId id="331" r:id="rId10"/>
    <p:sldId id="333" r:id="rId11"/>
    <p:sldId id="337" r:id="rId12"/>
    <p:sldId id="339" r:id="rId13"/>
    <p:sldId id="344" r:id="rId14"/>
    <p:sldId id="34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083" autoAdjust="0"/>
  </p:normalViewPr>
  <p:slideViewPr>
    <p:cSldViewPr>
      <p:cViewPr>
        <p:scale>
          <a:sx n="60" d="100"/>
          <a:sy n="60" d="100"/>
        </p:scale>
        <p:origin x="-30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033C97ED-9024-4C4E-93F2-B3D59E2CAB75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FB6466B5-B3FB-4DF4-81D7-79E9187B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992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1D23AA2E-ED54-451F-A03F-907B789A504F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B7ED9CBB-4BFA-4581-9715-5B506B25E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5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8AB1B-D4EA-4399-8F86-498E5A71B35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28315-1754-42B8-A990-10AB16E3227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9F9EC-877F-4CF5-B845-62F496DD163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9878F-6F16-4FEE-AB80-127B95F6155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E07C-E823-4776-AFA8-07908A45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750A-3FB5-443D-8B54-92B78F0C7448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53EB-9E8E-41A9-9A08-3A764F54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useodelprado.es/en/pradomedia/multimedia/the-family-of-felipe-iv-or-las-menina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Diego Velázquez</a:t>
            </a:r>
            <a:endParaRPr lang="en-US" b="1" dirty="0"/>
          </a:p>
        </p:txBody>
      </p:sp>
      <p:pic>
        <p:nvPicPr>
          <p:cNvPr id="5" name="Picture 2" descr="&quot;Self Portrait, 1640&quot; Giclee Pr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733" t="7111" r="5325" b="11111"/>
          <a:stretch>
            <a:fillRect/>
          </a:stretch>
        </p:blipFill>
        <p:spPr>
          <a:xfrm>
            <a:off x="5334000" y="685800"/>
            <a:ext cx="2898140" cy="369975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600"/>
            <a:ext cx="46482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1599-1660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Lived in Madrid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Studied in Rome in June 1629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b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/>
              <a:t>Throughout career, style became richer, color more brilliant, the figures more animated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>
                <a:uFillTx/>
              </a:rPr>
              <a:t>6 - Marcela de Ullo - the Chaperone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657600" cy="35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8235" t="15385" r="28235" b="11538"/>
          <a:stretch>
            <a:fillRect/>
          </a:stretch>
        </p:blipFill>
        <p:spPr>
          <a:xfrm>
            <a:off x="1219200" y="1600200"/>
            <a:ext cx="1752600" cy="3276600"/>
          </a:xfrm>
          <a:prstGeom prst="rect">
            <a:avLst/>
          </a:prstGeom>
        </p:spPr>
      </p:pic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sz="2400" b="1" dirty="0">
                <a:uFillTx/>
                <a:latin typeface="Calibri" charset="0"/>
              </a:rPr>
              <a:t>8 - Jose de Nieto - Head of the household (notice he is holding keys)</a:t>
            </a:r>
          </a:p>
        </p:txBody>
      </p:sp>
      <p:sp>
        <p:nvSpPr>
          <p:cNvPr id="5" name="Content Placeholder 4294967294"/>
          <p:cNvSpPr txBox="1">
            <a:spLocks/>
          </p:cNvSpPr>
          <p:nvPr/>
        </p:nvSpPr>
        <p:spPr>
          <a:xfrm>
            <a:off x="21336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7 - Unidentified Body Guard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5527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5070" t="11842" r="19814" b="23735"/>
          <a:stretch>
            <a:fillRect/>
          </a:stretch>
        </p:blipFill>
        <p:spPr>
          <a:xfrm>
            <a:off x="5181600" y="762000"/>
            <a:ext cx="3505200" cy="5562600"/>
          </a:xfrm>
          <a:prstGeom prst="rect">
            <a:avLst/>
          </a:prstGeom>
        </p:spPr>
      </p:pic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609600" y="685800"/>
            <a:ext cx="4343400" cy="1143000"/>
          </a:xfrm>
        </p:spPr>
        <p:txBody>
          <a:bodyPr>
            <a:normAutofit fontScale="90000"/>
          </a:bodyPr>
          <a:lstStyle/>
          <a:p>
            <a:r>
              <a:rPr b="1" dirty="0">
                <a:uFillTx/>
              </a:rPr>
              <a:t>9 - Diego Velazquez - The Artist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3886200" cy="4800600"/>
          </a:xfrm>
        </p:spPr>
        <p:txBody>
          <a:bodyPr>
            <a:normAutofit/>
          </a:bodyPr>
          <a:lstStyle/>
          <a:p>
            <a:r>
              <a:rPr b="1" dirty="0">
                <a:uFillTx/>
              </a:rPr>
              <a:t>The cross on </a:t>
            </a:r>
            <a:r>
              <a:rPr b="1" dirty="0" smtClean="0">
                <a:uFillTx/>
              </a:rPr>
              <a:t>Velazquez'</a:t>
            </a:r>
            <a:r>
              <a:rPr lang="en-US" b="1" dirty="0" smtClean="0">
                <a:uFillTx/>
              </a:rPr>
              <a:t>s chest</a:t>
            </a:r>
            <a:r>
              <a:rPr b="1" dirty="0" smtClean="0">
                <a:uFillTx/>
              </a:rPr>
              <a:t> </a:t>
            </a:r>
            <a:r>
              <a:rPr b="1" dirty="0">
                <a:uFillTx/>
              </a:rPr>
              <a:t>is believed to have been added after his death at the request of King Philip 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uFillTx/>
              </a:rPr>
              <a:t>Who is in the </a:t>
            </a:r>
            <a:r>
              <a:rPr b="1" i="1" dirty="0" smtClean="0">
                <a:uFillTx/>
              </a:rPr>
              <a:t>Mirror?</a:t>
            </a:r>
            <a:r>
              <a:rPr lang="en-US" b="1" i="1" dirty="0" smtClean="0">
                <a:uFillTx/>
              </a:rPr>
              <a:t> Us?</a:t>
            </a:r>
            <a:endParaRPr b="1" i="1" dirty="0">
              <a:uFillTx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787" t="41561" r="4255" b="9195"/>
          <a:stretch>
            <a:fillRect/>
          </a:stretch>
        </p:blipFill>
        <p:spPr>
          <a:xfrm>
            <a:off x="3276600" y="1524000"/>
            <a:ext cx="5562600" cy="4953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077200" cy="4525963"/>
          </a:xfrm>
        </p:spPr>
        <p:txBody>
          <a:bodyPr>
            <a:noAutofit/>
          </a:bodyPr>
          <a:lstStyle/>
          <a:p>
            <a:r>
              <a:rPr sz="2400" b="1" dirty="0" smtClean="0">
                <a:uFillTx/>
              </a:rPr>
              <a:t>This </a:t>
            </a:r>
            <a:r>
              <a:rPr sz="2400" b="1" dirty="0">
                <a:uFillTx/>
              </a:rPr>
              <a:t>is how </a:t>
            </a:r>
            <a:r>
              <a:rPr sz="2400" b="1" dirty="0" smtClean="0">
                <a:uFillTx/>
              </a:rPr>
              <a:t>Velazquez </a:t>
            </a:r>
            <a:r>
              <a:rPr sz="2400" b="1" dirty="0">
                <a:uFillTx/>
              </a:rPr>
              <a:t>successfully merges the world of the sitter and viewer.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7582" t="17442" r="27473" b="27907"/>
          <a:stretch>
            <a:fillRect/>
          </a:stretch>
        </p:blipFill>
        <p:spPr>
          <a:xfrm>
            <a:off x="2057400" y="1600200"/>
            <a:ext cx="5105400" cy="4876800"/>
          </a:xfrm>
          <a:prstGeom prst="rect">
            <a:avLst/>
          </a:prstGeom>
        </p:spPr>
      </p:pic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b="1" dirty="0" smtClean="0">
                <a:uFillTx/>
              </a:rPr>
              <a:t>The </a:t>
            </a:r>
            <a:r>
              <a:rPr b="1" dirty="0">
                <a:uFillTx/>
              </a:rPr>
              <a:t>King and Queen - Philip IV and Mariana of Austria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5029200" cy="61722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600" b="1" dirty="0" smtClean="0"/>
          </a:p>
          <a:p>
            <a:pPr>
              <a:defRPr/>
            </a:pPr>
            <a:r>
              <a:rPr lang="en-US" sz="2600" b="1" u="sng" dirty="0" smtClean="0"/>
              <a:t>Painted many portraits of the Royal Family</a:t>
            </a:r>
          </a:p>
          <a:p>
            <a:pPr>
              <a:defRPr/>
            </a:pPr>
            <a:endParaRPr lang="en-US" sz="2600" b="1" u="sng" dirty="0" smtClean="0"/>
          </a:p>
          <a:p>
            <a:pPr>
              <a:defRPr/>
            </a:pPr>
            <a:r>
              <a:rPr lang="en-US" sz="2600" b="1" u="sng" dirty="0" smtClean="0"/>
              <a:t>1621: Royal painter for Philip IV</a:t>
            </a:r>
          </a:p>
          <a:p>
            <a:pPr>
              <a:defRPr/>
            </a:pPr>
            <a:endParaRPr lang="en-US" sz="2600" b="1" u="sng" dirty="0" smtClean="0"/>
          </a:p>
        </p:txBody>
      </p:sp>
      <p:pic>
        <p:nvPicPr>
          <p:cNvPr id="5" name="Picture 2" descr="http://www.allartclassic.com/img/Diego_Rodriguez_de_Silva_Velazquez_VED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158706" cy="39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5417403"/>
            <a:ext cx="381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1" dirty="0"/>
              <a:t>King Philip IV of Spain, 1644, oil on canvas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4572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Diego Velázquez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457200"/>
            <a:ext cx="3581400" cy="54102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As you listen to the audio  guide on </a:t>
            </a:r>
            <a:r>
              <a:rPr lang="en-US" sz="2400" b="1" i="1" dirty="0" smtClean="0"/>
              <a:t>Las </a:t>
            </a:r>
            <a:r>
              <a:rPr lang="en-US" sz="2400" b="1" i="1" dirty="0" err="1" smtClean="0"/>
              <a:t>Meninas</a:t>
            </a:r>
            <a:r>
              <a:rPr lang="en-US" sz="2400" b="1" dirty="0" smtClean="0"/>
              <a:t>, answer the following questions below the painting on your painting guide.</a:t>
            </a:r>
          </a:p>
          <a:p>
            <a:pPr>
              <a:defRPr/>
            </a:pPr>
            <a:endParaRPr lang="en-US" sz="2000" b="1" dirty="0" smtClean="0"/>
          </a:p>
          <a:p>
            <a:pPr lvl="1">
              <a:defRPr/>
            </a:pPr>
            <a:r>
              <a:rPr lang="en-US" sz="2000" b="1" dirty="0" smtClean="0"/>
              <a:t>Who is the subject?  What is the viewer’s place in the painting?</a:t>
            </a:r>
          </a:p>
          <a:p>
            <a:pPr lvl="1">
              <a:defRPr/>
            </a:pPr>
            <a:r>
              <a:rPr lang="en-US" sz="2000" b="1" dirty="0" smtClean="0"/>
              <a:t>Where is Velasquez’s  self portrait?</a:t>
            </a:r>
          </a:p>
          <a:p>
            <a:pPr lvl="1">
              <a:defRPr/>
            </a:pPr>
            <a:endParaRPr lang="en-US" sz="1800" b="1" dirty="0" smtClean="0"/>
          </a:p>
          <a:p>
            <a:pPr lvl="1">
              <a:defRPr/>
            </a:pPr>
            <a:endParaRPr lang="en-US" sz="1800" b="1" dirty="0"/>
          </a:p>
        </p:txBody>
      </p:sp>
      <p:pic>
        <p:nvPicPr>
          <p:cNvPr id="39940" name="Picture 2" descr="http://exterior.pntic.mec.es/fhua0001/tutelageo/Viajetoledo/velazquez-las-men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09" y="1143000"/>
            <a:ext cx="45912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5733871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hlinkClick r:id="rId4"/>
              </a:rPr>
              <a:t>http://www.museodelprado.es/en/pradomedia/multimedia/the-family-of-felipe-iv-or-las-meninas/</a:t>
            </a:r>
            <a:r>
              <a:rPr lang="en-US" sz="1600" b="1" dirty="0" smtClean="0"/>
              <a:t> </a:t>
            </a:r>
          </a:p>
          <a:p>
            <a:endParaRPr lang="en-US" sz="1600" b="1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66800" y="76200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i="1" dirty="0" smtClean="0"/>
              <a:t>Las </a:t>
            </a:r>
            <a:r>
              <a:rPr lang="en-US" sz="3200" b="1" i="1" dirty="0" err="1" smtClean="0"/>
              <a:t>Meninas</a:t>
            </a:r>
            <a:r>
              <a:rPr lang="en-US" sz="3200" b="1" i="1" dirty="0" smtClean="0"/>
              <a:t> (Maids of Honor)</a:t>
            </a:r>
            <a:r>
              <a:rPr kumimoji="0" lang="en-US" sz="32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1656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143000"/>
            <a:ext cx="3429000" cy="4114800"/>
          </a:xfrm>
        </p:spPr>
        <p:txBody>
          <a:bodyPr/>
          <a:lstStyle/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81000" y="837688"/>
            <a:ext cx="8534400" cy="58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u="sng" dirty="0"/>
              <a:t>Subject</a:t>
            </a:r>
            <a:r>
              <a:rPr lang="en-US" sz="2600" b="1" dirty="0"/>
              <a:t> summary: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600" b="1" dirty="0"/>
              <a:t>Worldly affairs await outside of this family moment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600" b="1" u="sng" dirty="0" smtClean="0"/>
              <a:t>Portrait of Royal Family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600" b="1" u="sng" dirty="0" smtClean="0"/>
              <a:t>Every </a:t>
            </a:r>
            <a:r>
              <a:rPr lang="en-US" sz="2600" b="1" u="sng" dirty="0"/>
              <a:t>day life on regal scale</a:t>
            </a:r>
          </a:p>
          <a:p>
            <a:pPr>
              <a:lnSpc>
                <a:spcPct val="80000"/>
              </a:lnSpc>
            </a:pPr>
            <a:endParaRPr lang="en-US" sz="2600" b="1" u="sng" dirty="0" smtClean="0"/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Elements</a:t>
            </a:r>
            <a:r>
              <a:rPr lang="en-US" sz="2600" b="1" dirty="0" smtClean="0"/>
              <a:t> </a:t>
            </a:r>
            <a:r>
              <a:rPr lang="en-US" sz="2600" b="1" dirty="0"/>
              <a:t>of Art:</a:t>
            </a:r>
          </a:p>
          <a:p>
            <a:pPr lvl="1">
              <a:lnSpc>
                <a:spcPct val="80000"/>
              </a:lnSpc>
            </a:pPr>
            <a:r>
              <a:rPr lang="en-US" sz="2600" b="1" dirty="0"/>
              <a:t>- </a:t>
            </a:r>
            <a:r>
              <a:rPr lang="en-US" sz="2600" b="1" u="sng" dirty="0"/>
              <a:t>Line</a:t>
            </a:r>
            <a:r>
              <a:rPr lang="en-US" sz="2600" b="1" dirty="0"/>
              <a:t> wasn’t used by artist; the </a:t>
            </a:r>
            <a:r>
              <a:rPr lang="en-US" sz="2600" b="1" u="sng" dirty="0"/>
              <a:t>forms</a:t>
            </a:r>
            <a:r>
              <a:rPr lang="en-US" sz="2600" b="1" dirty="0"/>
              <a:t> </a:t>
            </a:r>
            <a:r>
              <a:rPr lang="en-US" sz="2600" b="1" u="sng" dirty="0"/>
              <a:t>are less solid </a:t>
            </a:r>
            <a:r>
              <a:rPr lang="en-US" sz="2600" b="1" dirty="0"/>
              <a:t>as viewer </a:t>
            </a:r>
            <a:r>
              <a:rPr lang="en-US" sz="2600" b="1" u="sng" dirty="0"/>
              <a:t>approaches </a:t>
            </a:r>
            <a:r>
              <a:rPr lang="en-US" sz="2600" b="1" dirty="0"/>
              <a:t>work</a:t>
            </a:r>
          </a:p>
          <a:p>
            <a:pPr>
              <a:lnSpc>
                <a:spcPct val="80000"/>
              </a:lnSpc>
            </a:pPr>
            <a:endParaRPr lang="en-US" sz="2600" b="1" u="sng" dirty="0" smtClean="0"/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Connection </a:t>
            </a:r>
            <a:r>
              <a:rPr lang="en-US" sz="2600" b="1" u="sng" dirty="0"/>
              <a:t>to Artist</a:t>
            </a:r>
            <a:r>
              <a:rPr lang="en-US" sz="2600" b="1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600" b="1" u="sng" dirty="0"/>
              <a:t>Portrayed in image</a:t>
            </a:r>
            <a:r>
              <a:rPr lang="en-US" sz="2600" b="1" dirty="0"/>
              <a:t>: cross added after artist’s death</a:t>
            </a:r>
          </a:p>
          <a:p>
            <a:pPr>
              <a:lnSpc>
                <a:spcPct val="80000"/>
              </a:lnSpc>
            </a:pPr>
            <a:endParaRPr lang="en-US" sz="2600" b="1" u="sng" dirty="0" smtClean="0"/>
          </a:p>
          <a:p>
            <a:pPr>
              <a:lnSpc>
                <a:spcPct val="80000"/>
              </a:lnSpc>
            </a:pPr>
            <a:r>
              <a:rPr lang="en-US" sz="2600" b="1" u="sng" dirty="0" smtClean="0"/>
              <a:t>Significance</a:t>
            </a:r>
            <a:r>
              <a:rPr lang="en-US" sz="2600" b="1" u="sng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	- Velasquez </a:t>
            </a:r>
            <a:r>
              <a:rPr lang="en-US" sz="2600" b="1" u="sng" dirty="0"/>
              <a:t>unites the world of the </a:t>
            </a:r>
            <a:endParaRPr lang="en-US" sz="2600" b="1" u="sng" dirty="0" smtClean="0"/>
          </a:p>
          <a:p>
            <a:pPr>
              <a:lnSpc>
                <a:spcPct val="80000"/>
              </a:lnSpc>
            </a:pPr>
            <a:r>
              <a:rPr lang="en-US" sz="2600" b="1" dirty="0" smtClean="0"/>
              <a:t>                       </a:t>
            </a:r>
            <a:r>
              <a:rPr lang="en-US" sz="2600" b="1" u="sng" dirty="0" smtClean="0"/>
              <a:t>sitter </a:t>
            </a:r>
            <a:r>
              <a:rPr lang="en-US" sz="2600" b="1" u="sng" dirty="0"/>
              <a:t>and the viewer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	- Reminiscent of what Northern </a:t>
            </a:r>
            <a:endParaRPr lang="en-US" sz="2600" b="1" dirty="0" smtClean="0"/>
          </a:p>
          <a:p>
            <a:pPr>
              <a:lnSpc>
                <a:spcPct val="80000"/>
              </a:lnSpc>
            </a:pPr>
            <a:r>
              <a:rPr lang="en-US" sz="2600" b="1" dirty="0" smtClean="0"/>
              <a:t>                       Renaissance </a:t>
            </a:r>
            <a:r>
              <a:rPr lang="en-US" sz="2600" b="1" dirty="0"/>
              <a:t>artist/portrait?</a:t>
            </a:r>
          </a:p>
          <a:p>
            <a:pPr lvl="1">
              <a:lnSpc>
                <a:spcPct val="80000"/>
              </a:lnSpc>
            </a:pPr>
            <a:endParaRPr lang="en-US" sz="2600" b="1" u="sng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066800" y="76200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i="1" dirty="0" smtClean="0"/>
              <a:t>Las </a:t>
            </a:r>
            <a:r>
              <a:rPr lang="en-US" sz="3200" b="1" i="1" dirty="0" err="1" smtClean="0"/>
              <a:t>Meninas</a:t>
            </a:r>
            <a:r>
              <a:rPr lang="en-US" sz="3200" b="1" i="1" dirty="0" smtClean="0"/>
              <a:t> (Maids of Honor)</a:t>
            </a:r>
            <a:r>
              <a:rPr kumimoji="0" lang="en-US" sz="32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1656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6092" t="46667"/>
          <a:stretch>
            <a:fillRect/>
          </a:stretch>
        </p:blipFill>
        <p:spPr>
          <a:xfrm>
            <a:off x="3581400" y="3200400"/>
            <a:ext cx="5562600" cy="3657600"/>
          </a:xfrm>
          <a:prstGeom prst="rect">
            <a:avLst/>
          </a:prstGeom>
        </p:spPr>
      </p:pic>
      <p:sp>
        <p:nvSpPr>
          <p:cNvPr id="2" name="Title 4294967294"/>
          <p:cNvSpPr>
            <a:spLocks noGrp="1"/>
          </p:cNvSpPr>
          <p:nvPr>
            <p:ph type="title"/>
          </p:nvPr>
        </p:nvSpPr>
        <p:spPr>
          <a:xfrm>
            <a:off x="228600" y="2438400"/>
            <a:ext cx="3276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Who is in the painting?</a:t>
            </a:r>
            <a:endParaRPr sz="3600" b="1" i="1" dirty="0">
              <a:uFillTx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0"/>
            <a:ext cx="5562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-1600200" y="228600"/>
            <a:ext cx="8229600" cy="1143000"/>
          </a:xfrm>
        </p:spPr>
        <p:txBody>
          <a:bodyPr>
            <a:noAutofit/>
          </a:bodyPr>
          <a:lstStyle/>
          <a:p>
            <a:r>
              <a:rPr sz="2400" b="1" dirty="0">
                <a:uFillTx/>
              </a:rPr>
              <a:t>1 - La </a:t>
            </a:r>
            <a:r>
              <a:rPr sz="2400" b="1" dirty="0" err="1">
                <a:uFillTx/>
              </a:rPr>
              <a:t>Infanta</a:t>
            </a:r>
            <a:r>
              <a:rPr sz="2400" b="1" dirty="0">
                <a:uFillTx/>
              </a:rPr>
              <a:t> Maria Margarita</a:t>
            </a:r>
          </a:p>
          <a:p>
            <a:r>
              <a:rPr sz="2400" b="1" dirty="0">
                <a:uFillTx/>
              </a:rPr>
              <a:t>The child of the King and Queen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14706"/>
          <a:stretch>
            <a:fillRect/>
          </a:stretch>
        </p:blipFill>
        <p:spPr>
          <a:xfrm>
            <a:off x="914400" y="1447800"/>
            <a:ext cx="2971800" cy="2971800"/>
          </a:xfrm>
          <a:prstGeom prst="rect">
            <a:avLst/>
          </a:prstGeom>
        </p:spPr>
      </p:pic>
      <p:sp>
        <p:nvSpPr>
          <p:cNvPr id="5" name="Content Placeholder 4294967294"/>
          <p:cNvSpPr txBox="1">
            <a:spLocks/>
          </p:cNvSpPr>
          <p:nvPr/>
        </p:nvSpPr>
        <p:spPr>
          <a:xfrm>
            <a:off x="4724400" y="16002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2 - Maria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Agustina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Sarmiento - maid to La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Infanta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3048000"/>
            <a:ext cx="2971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 </a:t>
            </a:r>
            <a:r>
              <a:rPr b="1" dirty="0" smtClean="0">
                <a:uFillTx/>
              </a:rPr>
              <a:t>- </a:t>
            </a:r>
            <a:r>
              <a:rPr b="1" dirty="0">
                <a:uFillTx/>
              </a:rPr>
              <a:t>Isabel de Velasco - maid to La </a:t>
            </a:r>
            <a:r>
              <a:rPr b="1" dirty="0" err="1">
                <a:uFillTx/>
              </a:rPr>
              <a:t>Infanta</a:t>
            </a:r>
            <a:endParaRPr b="1" dirty="0">
              <a:uFillTx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924833"/>
            <a:ext cx="5105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uFillTx/>
              </a:rPr>
              <a:t>4 - Mari </a:t>
            </a:r>
            <a:r>
              <a:rPr b="1" dirty="0" err="1">
                <a:uFillTx/>
              </a:rPr>
              <a:t>Barbola</a:t>
            </a:r>
            <a:r>
              <a:rPr b="1" dirty="0">
                <a:uFillTx/>
              </a:rPr>
              <a:t> </a:t>
            </a:r>
            <a:r>
              <a:rPr lang="en-US" b="1" dirty="0" smtClean="0">
                <a:uFillTx/>
              </a:rPr>
              <a:t>–</a:t>
            </a:r>
            <a:r>
              <a:rPr b="1" dirty="0" smtClean="0">
                <a:uFillTx/>
              </a:rPr>
              <a:t> Dwarf</a:t>
            </a:r>
            <a:r>
              <a:rPr lang="en-US" b="1" dirty="0" smtClean="0">
                <a:uFillTx/>
              </a:rPr>
              <a:t> – Was a status symbol for the wealthy</a:t>
            </a:r>
            <a:r>
              <a:rPr b="1" dirty="0" smtClean="0">
                <a:uFillTx/>
              </a:rPr>
              <a:t> </a:t>
            </a:r>
            <a:endParaRPr b="1" dirty="0">
              <a:uFillTx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290" t="9589" r="30435" b="19178"/>
          <a:stretch>
            <a:fillRect/>
          </a:stretch>
        </p:blipFill>
        <p:spPr>
          <a:xfrm>
            <a:off x="3352800" y="1905000"/>
            <a:ext cx="2819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8211" t="10843" r="32255" b="15663"/>
          <a:stretch>
            <a:fillRect/>
          </a:stretch>
        </p:blipFill>
        <p:spPr>
          <a:xfrm>
            <a:off x="2971800" y="1752600"/>
            <a:ext cx="3200400" cy="4800600"/>
          </a:xfrm>
          <a:prstGeom prst="rect">
            <a:avLst/>
          </a:prstGeom>
        </p:spPr>
      </p:pic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>
                <a:uFillTx/>
              </a:rPr>
              <a:t>5 - Nicolas </a:t>
            </a:r>
            <a:r>
              <a:rPr b="1" dirty="0" err="1">
                <a:uFillTx/>
              </a:rPr>
              <a:t>Pertusato</a:t>
            </a:r>
            <a:r>
              <a:rPr b="1" dirty="0">
                <a:uFillTx/>
              </a:rPr>
              <a:t>- Son of Mari - Jester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333</Words>
  <Application>Microsoft Office PowerPoint</Application>
  <PresentationFormat>On-screen Show (4:3)</PresentationFormat>
  <Paragraphs>57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Diego Velázquez</vt:lpstr>
      <vt:lpstr>Diego Velázquez</vt:lpstr>
      <vt:lpstr>Slide 3</vt:lpstr>
      <vt:lpstr>Slide 4</vt:lpstr>
      <vt:lpstr>Who is in the painting?</vt:lpstr>
      <vt:lpstr>1 - La Infanta Maria Margarita The child of the King and Queen</vt:lpstr>
      <vt:lpstr>3 - Isabel de Velasco - maid to La Infanta</vt:lpstr>
      <vt:lpstr>4 - Mari Barbola – Dwarf – Was a status symbol for the wealthy </vt:lpstr>
      <vt:lpstr>5 - Nicolas Pertusato- Son of Mari - Jester</vt:lpstr>
      <vt:lpstr>6 - Marcela de Ullo - the Chaperone</vt:lpstr>
      <vt:lpstr>8 - Jose de Nieto - Head of the household (notice he is holding keys)</vt:lpstr>
      <vt:lpstr>9 - Diego Velazquez - The Artist</vt:lpstr>
      <vt:lpstr>Who is in the Mirror? Us?</vt:lpstr>
      <vt:lpstr>The King and Queen - Philip IV and Mariana of Austria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Lornadoone</dc:creator>
  <cp:lastModifiedBy>MelCase</cp:lastModifiedBy>
  <cp:revision>238</cp:revision>
  <dcterms:created xsi:type="dcterms:W3CDTF">2010-02-01T00:29:02Z</dcterms:created>
  <dcterms:modified xsi:type="dcterms:W3CDTF">2017-01-07T22:59:49Z</dcterms:modified>
</cp:coreProperties>
</file>